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4069870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6979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87580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383313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22863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85811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76052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13432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329932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9962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p:txBody>
          <a:bodyPr/>
          <a:lstStyle/>
          <a:p>
            <a:fld id="{4CDE23C7-78A4-413A-A84B-93D4CC0A9EB1}" type="datetimeFigureOut">
              <a:rPr lang="en-US" smtClean="0"/>
              <a:t>5/6/23</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a:t>
            </a:fld>
            <a:endParaRPr lang="en-US"/>
          </a:p>
        </p:txBody>
      </p:sp>
    </p:spTree>
    <p:extLst>
      <p:ext uri="{BB962C8B-B14F-4D97-AF65-F5344CB8AC3E}">
        <p14:creationId xmlns:p14="http://schemas.microsoft.com/office/powerpoint/2010/main" val="29333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4CDE23C7-78A4-413A-A84B-93D4CC0A9EB1}" type="datetimeFigureOut">
              <a:rPr lang="en-US" smtClean="0"/>
              <a:pPr/>
              <a:t>5/6/23</a:t>
            </a:fld>
            <a:endParaRPr lang="en-US" dirty="0"/>
          </a:p>
        </p:txBody>
      </p:sp>
      <p:sp>
        <p:nvSpPr>
          <p:cNvPr id="5" name="Footer Placeholder 4">
            <a:extLst>
              <a:ext uri="{FF2B5EF4-FFF2-40B4-BE49-F238E27FC236}">
                <a16:creationId xmlns:a16="http://schemas.microsoft.com/office/drawing/2014/main" id="{F3E97F43-1ECB-4FC2-863E-26CEE24A008A}"/>
              </a:ext>
            </a:extLst>
          </p:cNvPr>
          <p:cNvSpPr>
            <a:spLocks noGrp="1"/>
          </p:cNvSpPr>
          <p:nvPr>
            <p:ph type="ftr" sz="quarter" idx="3"/>
          </p:nvPr>
        </p:nvSpPr>
        <p:spPr>
          <a:xfrm>
            <a:off x="557924" y="173776"/>
            <a:ext cx="411480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51160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2" Type="http://schemas.openxmlformats.org/officeDocument/2006/relationships/hyperlink" Target="mailto:enes.eldes@gmai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10BCB-7710-4A5F-2C7C-B2F46AE48A7B}"/>
              </a:ext>
            </a:extLst>
          </p:cNvPr>
          <p:cNvSpPr>
            <a:spLocks noGrp="1"/>
          </p:cNvSpPr>
          <p:nvPr>
            <p:ph type="ctrTitle"/>
          </p:nvPr>
        </p:nvSpPr>
        <p:spPr>
          <a:xfrm>
            <a:off x="598306" y="952499"/>
            <a:ext cx="5370008" cy="3251855"/>
          </a:xfrm>
        </p:spPr>
        <p:txBody>
          <a:bodyPr>
            <a:normAutofit/>
          </a:bodyPr>
          <a:lstStyle/>
          <a:p>
            <a:r>
              <a:rPr lang="en-US" sz="3400" b="1" dirty="0" err="1"/>
              <a:t>KCommunications</a:t>
            </a:r>
            <a:r>
              <a:rPr lang="en-US" sz="3400" dirty="0"/>
              <a:t> </a:t>
            </a:r>
            <a:br>
              <a:rPr lang="en-US" sz="3400" dirty="0"/>
            </a:br>
            <a:r>
              <a:rPr lang="en-US" sz="3400" dirty="0"/>
              <a:t>Graphic Design Internship (remote)</a:t>
            </a:r>
            <a:br>
              <a:rPr lang="en-US" sz="3400" dirty="0"/>
            </a:br>
            <a:br>
              <a:rPr lang="en-US" sz="3400" dirty="0"/>
            </a:br>
            <a:r>
              <a:rPr lang="en-US" sz="3400" b="1" dirty="0"/>
              <a:t>Mellon Internship Award</a:t>
            </a:r>
            <a:br>
              <a:rPr lang="en-US" sz="3400" dirty="0"/>
            </a:br>
            <a:r>
              <a:rPr lang="en-US" sz="3400" dirty="0"/>
              <a:t>Spring 2023</a:t>
            </a:r>
          </a:p>
        </p:txBody>
      </p:sp>
      <p:sp>
        <p:nvSpPr>
          <p:cNvPr id="36" name="Subtitle 2">
            <a:extLst>
              <a:ext uri="{FF2B5EF4-FFF2-40B4-BE49-F238E27FC236}">
                <a16:creationId xmlns:a16="http://schemas.microsoft.com/office/drawing/2014/main" id="{C02091C8-61E7-4BA6-ACB6-71B239CC4B19}"/>
              </a:ext>
            </a:extLst>
          </p:cNvPr>
          <p:cNvSpPr>
            <a:spLocks noGrp="1"/>
          </p:cNvSpPr>
          <p:nvPr>
            <p:ph type="subTitle" idx="1"/>
          </p:nvPr>
        </p:nvSpPr>
        <p:spPr>
          <a:xfrm>
            <a:off x="598306" y="4270343"/>
            <a:ext cx="5062264" cy="1752084"/>
          </a:xfrm>
        </p:spPr>
        <p:txBody>
          <a:bodyPr anchor="b">
            <a:normAutofit/>
          </a:bodyPr>
          <a:lstStyle/>
          <a:p>
            <a:r>
              <a:rPr lang="en-US" dirty="0">
                <a:latin typeface="Corbel" panose="020B0503020204020204" pitchFamily="34" charset="0"/>
              </a:rPr>
              <a:t>Enes Eldes</a:t>
            </a:r>
          </a:p>
        </p:txBody>
      </p:sp>
      <p:sp>
        <p:nvSpPr>
          <p:cNvPr id="22" name="Footer Placeholder 4">
            <a:extLst>
              <a:ext uri="{FF2B5EF4-FFF2-40B4-BE49-F238E27FC236}">
                <a16:creationId xmlns:a16="http://schemas.microsoft.com/office/drawing/2014/main" id="{578F8F34-BF99-476E-86C4-4B4576C7577A}"/>
              </a:ext>
            </a:extLst>
          </p:cNvPr>
          <p:cNvSpPr>
            <a:spLocks noGrp="1"/>
          </p:cNvSpPr>
          <p:nvPr>
            <p:ph type="ftr" sz="quarter" idx="11"/>
          </p:nvPr>
        </p:nvSpPr>
        <p:spPr>
          <a:xfrm>
            <a:off x="557924" y="173776"/>
            <a:ext cx="4114800" cy="365125"/>
          </a:xfrm>
        </p:spPr>
        <p:txBody>
          <a:bodyPr>
            <a:normAutofit/>
          </a:bodyPr>
          <a:lstStyle/>
          <a:p>
            <a:pPr>
              <a:spcAft>
                <a:spcPts val="600"/>
              </a:spcAft>
            </a:pPr>
            <a:r>
              <a:rPr lang="en-US">
                <a:effectLst>
                  <a:outerShdw blurRad="38100" dist="38100" dir="2700000" algn="tl">
                    <a:srgbClr val="000000">
                      <a:alpha val="43137"/>
                    </a:srgbClr>
                  </a:outerShdw>
                </a:effectLst>
              </a:rPr>
              <a:t>Spring 2023</a:t>
            </a:r>
          </a:p>
        </p:txBody>
      </p:sp>
      <p:pic>
        <p:nvPicPr>
          <p:cNvPr id="8" name="Picture 7" descr="A red and white logo&#10;&#10;Description automatically generated with low confidence">
            <a:extLst>
              <a:ext uri="{FF2B5EF4-FFF2-40B4-BE49-F238E27FC236}">
                <a16:creationId xmlns:a16="http://schemas.microsoft.com/office/drawing/2014/main" id="{5644B384-551C-2C68-AF62-4E93E392045B}"/>
              </a:ext>
            </a:extLst>
          </p:cNvPr>
          <p:cNvPicPr>
            <a:picLocks noChangeAspect="1"/>
          </p:cNvPicPr>
          <p:nvPr/>
        </p:nvPicPr>
        <p:blipFill rotWithShape="1">
          <a:blip r:embed="rId2"/>
          <a:srcRect l="4167" r="884" b="1"/>
          <a:stretch/>
        </p:blipFill>
        <p:spPr>
          <a:xfrm>
            <a:off x="6644847" y="952501"/>
            <a:ext cx="2319866" cy="2443271"/>
          </a:xfrm>
          <a:prstGeom prst="rect">
            <a:avLst/>
          </a:prstGeom>
          <a:noFill/>
        </p:spPr>
      </p:pic>
      <p:pic>
        <p:nvPicPr>
          <p:cNvPr id="6" name="Picture 5">
            <a:extLst>
              <a:ext uri="{FF2B5EF4-FFF2-40B4-BE49-F238E27FC236}">
                <a16:creationId xmlns:a16="http://schemas.microsoft.com/office/drawing/2014/main" id="{5E12BBDB-1D5A-5693-CF6C-8AA7D3D212D9}"/>
              </a:ext>
            </a:extLst>
          </p:cNvPr>
          <p:cNvPicPr>
            <a:picLocks noChangeAspect="1"/>
          </p:cNvPicPr>
          <p:nvPr/>
        </p:nvPicPr>
        <p:blipFill rotWithShape="1">
          <a:blip r:embed="rId3"/>
          <a:srcRect l="28733" r="17858"/>
          <a:stretch/>
        </p:blipFill>
        <p:spPr>
          <a:xfrm>
            <a:off x="9224432" y="952500"/>
            <a:ext cx="2319867" cy="2443270"/>
          </a:xfrm>
          <a:prstGeom prst="rect">
            <a:avLst/>
          </a:prstGeom>
          <a:noFill/>
        </p:spPr>
      </p:pic>
      <p:pic>
        <p:nvPicPr>
          <p:cNvPr id="5" name="Picture 4">
            <a:extLst>
              <a:ext uri="{FF2B5EF4-FFF2-40B4-BE49-F238E27FC236}">
                <a16:creationId xmlns:a16="http://schemas.microsoft.com/office/drawing/2014/main" id="{85A1FFE3-4ABF-308E-C77B-8ACF1EC05241}"/>
              </a:ext>
            </a:extLst>
          </p:cNvPr>
          <p:cNvPicPr>
            <a:picLocks noChangeAspect="1"/>
          </p:cNvPicPr>
          <p:nvPr/>
        </p:nvPicPr>
        <p:blipFill rotWithShape="1">
          <a:blip r:embed="rId4"/>
          <a:srcRect l="20830" r="-1" b="-1"/>
          <a:stretch/>
        </p:blipFill>
        <p:spPr>
          <a:xfrm>
            <a:off x="6743699" y="3556638"/>
            <a:ext cx="4800599" cy="2501261"/>
          </a:xfrm>
          <a:prstGeom prst="rect">
            <a:avLst/>
          </a:prstGeom>
          <a:noFill/>
        </p:spPr>
      </p:pic>
      <p:sp>
        <p:nvSpPr>
          <p:cNvPr id="24" name="Date Placeholder 3">
            <a:extLst>
              <a:ext uri="{FF2B5EF4-FFF2-40B4-BE49-F238E27FC236}">
                <a16:creationId xmlns:a16="http://schemas.microsoft.com/office/drawing/2014/main" id="{7F85241D-C269-487B-9FC3-6FC98CC7BD15}"/>
              </a:ext>
            </a:extLst>
          </p:cNvPr>
          <p:cNvSpPr>
            <a:spLocks noGrp="1"/>
          </p:cNvSpPr>
          <p:nvPr>
            <p:ph type="dt" sz="half" idx="10"/>
          </p:nvPr>
        </p:nvSpPr>
        <p:spPr>
          <a:xfrm>
            <a:off x="588729" y="6449535"/>
            <a:ext cx="2983095" cy="308453"/>
          </a:xfrm>
        </p:spPr>
        <p:txBody>
          <a:bodyPr>
            <a:normAutofit/>
          </a:bodyPr>
          <a:lstStyle/>
          <a:p>
            <a:pPr>
              <a:spcAft>
                <a:spcPts val="600"/>
              </a:spcAft>
            </a:pPr>
            <a:r>
              <a:rPr lang="en-US" dirty="0">
                <a:effectLst>
                  <a:outerShdw blurRad="38100" dist="38100" dir="2700000" algn="tl">
                    <a:srgbClr val="000000">
                      <a:alpha val="43137"/>
                    </a:srgbClr>
                  </a:outerShdw>
                </a:effectLst>
              </a:rPr>
              <a:t>5/2/2023</a:t>
            </a:r>
          </a:p>
        </p:txBody>
      </p:sp>
      <p:sp>
        <p:nvSpPr>
          <p:cNvPr id="26" name="Slide Number Placeholder 5">
            <a:extLst>
              <a:ext uri="{FF2B5EF4-FFF2-40B4-BE49-F238E27FC236}">
                <a16:creationId xmlns:a16="http://schemas.microsoft.com/office/drawing/2014/main" id="{E27B8990-9A72-47E9-AC0A-F6EB302F4E5E}"/>
              </a:ext>
            </a:extLst>
          </p:cNvPr>
          <p:cNvSpPr>
            <a:spLocks noGrp="1"/>
          </p:cNvSpPr>
          <p:nvPr>
            <p:ph type="sldNum" sz="quarter" idx="12"/>
          </p:nvPr>
        </p:nvSpPr>
        <p:spPr>
          <a:xfrm>
            <a:off x="10710710" y="6449535"/>
            <a:ext cx="932279" cy="308453"/>
          </a:xfrm>
        </p:spPr>
        <p:txBody>
          <a:bodyPr>
            <a:normAutofit/>
          </a:bodyPr>
          <a:lstStyle/>
          <a:p>
            <a:pPr>
              <a:spcAft>
                <a:spcPts val="600"/>
              </a:spcAft>
            </a:pPr>
            <a:fld id="{3FAE4C1A-77DB-4702-BC27-716D25204027}" type="slidenum">
              <a:rPr lang="en-US" smtClean="0">
                <a:effectLst>
                  <a:outerShdw blurRad="38100" dist="38100" dir="2700000" algn="tl">
                    <a:srgbClr val="000000">
                      <a:alpha val="43137"/>
                    </a:srgbClr>
                  </a:outerShdw>
                </a:effectLst>
              </a:rPr>
              <a:pPr>
                <a:spcAft>
                  <a:spcPts val="600"/>
                </a:spcAft>
              </a:pPr>
              <a:t>1</a:t>
            </a:fld>
            <a:endParaRPr lang="en-US">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70F9C9D6-710B-D2E7-BA93-E4F9777DEA7E}"/>
              </a:ext>
            </a:extLst>
          </p:cNvPr>
          <p:cNvPicPr>
            <a:picLocks noChangeAspect="1"/>
          </p:cNvPicPr>
          <p:nvPr/>
        </p:nvPicPr>
        <p:blipFill>
          <a:blip r:embed="rId5"/>
          <a:stretch>
            <a:fillRect/>
          </a:stretch>
        </p:blipFill>
        <p:spPr>
          <a:xfrm>
            <a:off x="8662086" y="1151516"/>
            <a:ext cx="2931608" cy="2149846"/>
          </a:xfrm>
          <a:prstGeom prst="rect">
            <a:avLst/>
          </a:prstGeom>
        </p:spPr>
      </p:pic>
    </p:spTree>
    <p:extLst>
      <p:ext uri="{BB962C8B-B14F-4D97-AF65-F5344CB8AC3E}">
        <p14:creationId xmlns:p14="http://schemas.microsoft.com/office/powerpoint/2010/main" val="32748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EAEDA-6CAF-C9E8-CA61-6B4DE120474F}"/>
              </a:ext>
            </a:extLst>
          </p:cNvPr>
          <p:cNvSpPr>
            <a:spLocks noGrp="1"/>
          </p:cNvSpPr>
          <p:nvPr>
            <p:ph type="title"/>
          </p:nvPr>
        </p:nvSpPr>
        <p:spPr>
          <a:xfrm>
            <a:off x="548640" y="952500"/>
            <a:ext cx="6995160" cy="1142307"/>
          </a:xfrm>
        </p:spPr>
        <p:txBody>
          <a:bodyPr>
            <a:normAutofit/>
          </a:bodyPr>
          <a:lstStyle/>
          <a:p>
            <a:r>
              <a:rPr lang="en-US" dirty="0"/>
              <a:t>About </a:t>
            </a:r>
            <a:r>
              <a:rPr lang="en-US" dirty="0" err="1"/>
              <a:t>KCommunications</a:t>
            </a:r>
            <a:r>
              <a:rPr lang="en-US" dirty="0"/>
              <a:t> LLC</a:t>
            </a:r>
          </a:p>
        </p:txBody>
      </p:sp>
      <p:sp>
        <p:nvSpPr>
          <p:cNvPr id="10" name="Footer Placeholder 4">
            <a:extLst>
              <a:ext uri="{FF2B5EF4-FFF2-40B4-BE49-F238E27FC236}">
                <a16:creationId xmlns:a16="http://schemas.microsoft.com/office/drawing/2014/main" id="{BE8D5989-5D49-41EE-9681-9A5AB28BFC2C}"/>
              </a:ext>
            </a:extLst>
          </p:cNvPr>
          <p:cNvSpPr>
            <a:spLocks noGrp="1"/>
          </p:cNvSpPr>
          <p:nvPr>
            <p:ph type="ftr" sz="quarter" idx="11"/>
          </p:nvPr>
        </p:nvSpPr>
        <p:spPr>
          <a:xfrm>
            <a:off x="557924" y="173776"/>
            <a:ext cx="4114800" cy="365125"/>
          </a:xfrm>
        </p:spPr>
        <p:txBody>
          <a:bodyPr/>
          <a:lstStyle/>
          <a:p>
            <a:pPr>
              <a:spcAft>
                <a:spcPts val="600"/>
              </a:spcAft>
            </a:pPr>
            <a:r>
              <a:rPr lang="en-US" dirty="0"/>
              <a:t>Spring 2023</a:t>
            </a:r>
          </a:p>
        </p:txBody>
      </p:sp>
      <p:sp>
        <p:nvSpPr>
          <p:cNvPr id="12" name="Content Placeholder 2">
            <a:extLst>
              <a:ext uri="{FF2B5EF4-FFF2-40B4-BE49-F238E27FC236}">
                <a16:creationId xmlns:a16="http://schemas.microsoft.com/office/drawing/2014/main" id="{E9D4F94C-ADDE-4388-B413-18D186CF9709}"/>
              </a:ext>
            </a:extLst>
          </p:cNvPr>
          <p:cNvSpPr>
            <a:spLocks noGrp="1"/>
          </p:cNvSpPr>
          <p:nvPr>
            <p:ph idx="1"/>
          </p:nvPr>
        </p:nvSpPr>
        <p:spPr>
          <a:xfrm>
            <a:off x="5511114" y="2094806"/>
            <a:ext cx="6014419" cy="1859356"/>
          </a:xfrm>
        </p:spPr>
        <p:txBody>
          <a:bodyPr>
            <a:normAutofit/>
          </a:bodyPr>
          <a:lstStyle/>
          <a:p>
            <a:pPr marL="0" indent="0">
              <a:buNone/>
            </a:pPr>
            <a:r>
              <a:rPr lang="en-US" sz="1400" b="0" i="0" dirty="0" err="1">
                <a:solidFill>
                  <a:srgbClr val="000000"/>
                </a:solidFill>
                <a:effectLst/>
                <a:latin typeface="Corbel" panose="020B0503020204020204" pitchFamily="34" charset="0"/>
                <a:ea typeface="Tahoma" panose="020B0604030504040204" pitchFamily="34" charset="0"/>
                <a:cs typeface="Tahoma" panose="020B0604030504040204" pitchFamily="34" charset="0"/>
              </a:rPr>
              <a:t>KCommunications</a:t>
            </a:r>
            <a:r>
              <a:rPr lang="en-US" sz="1400" b="0" i="0" dirty="0">
                <a:solidFill>
                  <a:srgbClr val="000000"/>
                </a:solidFill>
                <a:effectLst/>
                <a:latin typeface="Corbel" panose="020B0503020204020204" pitchFamily="34" charset="0"/>
                <a:ea typeface="Tahoma" panose="020B0604030504040204" pitchFamily="34" charset="0"/>
                <a:cs typeface="Tahoma" panose="020B0604030504040204" pitchFamily="34" charset="0"/>
              </a:rPr>
              <a:t>, LLC is a Chicago-based boutique public relations agency providing businesses, non-profits and artists communications, marketing and branding consulting services. The agency works with a large network of professionals and institutions in the related fields to provide results for our clients. Our strategy is to serve as our clients’ advocate while cultivating long-term relationships with media professionals and business partners.</a:t>
            </a:r>
            <a:endParaRPr lang="en-US" sz="1400" dirty="0">
              <a:latin typeface="Corbel" panose="020B0503020204020204" pitchFamily="34" charset="0"/>
              <a:ea typeface="Tahoma" panose="020B0604030504040204" pitchFamily="34" charset="0"/>
              <a:cs typeface="Tahoma" panose="020B0604030504040204" pitchFamily="34" charset="0"/>
            </a:endParaRPr>
          </a:p>
        </p:txBody>
      </p:sp>
      <p:sp>
        <p:nvSpPr>
          <p:cNvPr id="14" name="Date Placeholder 3">
            <a:extLst>
              <a:ext uri="{FF2B5EF4-FFF2-40B4-BE49-F238E27FC236}">
                <a16:creationId xmlns:a16="http://schemas.microsoft.com/office/drawing/2014/main" id="{A60C28C0-EFDC-4047-81BA-16DBA9A9132E}"/>
              </a:ext>
            </a:extLst>
          </p:cNvPr>
          <p:cNvSpPr>
            <a:spLocks noGrp="1"/>
          </p:cNvSpPr>
          <p:nvPr>
            <p:ph type="dt" sz="half" idx="10"/>
          </p:nvPr>
        </p:nvSpPr>
        <p:spPr>
          <a:xfrm>
            <a:off x="588729" y="6449535"/>
            <a:ext cx="2983095" cy="308453"/>
          </a:xfrm>
        </p:spPr>
        <p:txBody>
          <a:bodyPr/>
          <a:lstStyle/>
          <a:p>
            <a:pPr>
              <a:spcAft>
                <a:spcPts val="600"/>
              </a:spcAft>
            </a:pPr>
            <a:r>
              <a:rPr lang="en-US" dirty="0"/>
              <a:t>5/2/23</a:t>
            </a:r>
          </a:p>
        </p:txBody>
      </p:sp>
      <p:sp>
        <p:nvSpPr>
          <p:cNvPr id="16" name="Slide Number Placeholder 5">
            <a:extLst>
              <a:ext uri="{FF2B5EF4-FFF2-40B4-BE49-F238E27FC236}">
                <a16:creationId xmlns:a16="http://schemas.microsoft.com/office/drawing/2014/main" id="{6D4D1CD5-79A4-491C-85F0-0EE21E8849CB}"/>
              </a:ext>
            </a:extLst>
          </p:cNvPr>
          <p:cNvSpPr>
            <a:spLocks noGrp="1"/>
          </p:cNvSpPr>
          <p:nvPr>
            <p:ph type="sldNum" sz="quarter" idx="12"/>
          </p:nvPr>
        </p:nvSpPr>
        <p:spPr>
          <a:xfrm>
            <a:off x="10710710" y="6449535"/>
            <a:ext cx="932279" cy="308453"/>
          </a:xfrm>
        </p:spPr>
        <p:txBody>
          <a:bodyPr/>
          <a:lstStyle/>
          <a:p>
            <a:pPr>
              <a:spcAft>
                <a:spcPts val="600"/>
              </a:spcAft>
            </a:pPr>
            <a:fld id="{3FAE4C1A-77DB-4702-BC27-716D25204027}" type="slidenum">
              <a:rPr lang="en-US" smtClean="0"/>
              <a:pPr>
                <a:spcAft>
                  <a:spcPts val="600"/>
                </a:spcAft>
              </a:pPr>
              <a:t>2</a:t>
            </a:fld>
            <a:endParaRPr lang="en-US"/>
          </a:p>
        </p:txBody>
      </p:sp>
      <p:pic>
        <p:nvPicPr>
          <p:cNvPr id="6" name="Picture 5">
            <a:extLst>
              <a:ext uri="{FF2B5EF4-FFF2-40B4-BE49-F238E27FC236}">
                <a16:creationId xmlns:a16="http://schemas.microsoft.com/office/drawing/2014/main" id="{5A6138FC-9477-4A09-712F-352463FF7E80}"/>
              </a:ext>
            </a:extLst>
          </p:cNvPr>
          <p:cNvPicPr>
            <a:picLocks noChangeAspect="1"/>
          </p:cNvPicPr>
          <p:nvPr/>
        </p:nvPicPr>
        <p:blipFill>
          <a:blip r:embed="rId2"/>
          <a:stretch>
            <a:fillRect/>
          </a:stretch>
        </p:blipFill>
        <p:spPr>
          <a:xfrm>
            <a:off x="1400185" y="2364916"/>
            <a:ext cx="2877562" cy="2877562"/>
          </a:xfrm>
          <a:prstGeom prst="rect">
            <a:avLst/>
          </a:prstGeom>
        </p:spPr>
      </p:pic>
      <p:sp>
        <p:nvSpPr>
          <p:cNvPr id="7" name="Content Placeholder 2">
            <a:extLst>
              <a:ext uri="{FF2B5EF4-FFF2-40B4-BE49-F238E27FC236}">
                <a16:creationId xmlns:a16="http://schemas.microsoft.com/office/drawing/2014/main" id="{03A73523-A1D0-3060-78A8-EBC9290BEC2A}"/>
              </a:ext>
            </a:extLst>
          </p:cNvPr>
          <p:cNvSpPr txBox="1">
            <a:spLocks/>
          </p:cNvSpPr>
          <p:nvPr/>
        </p:nvSpPr>
        <p:spPr>
          <a:xfrm>
            <a:off x="5515631" y="4091280"/>
            <a:ext cx="6009902" cy="185935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0" i="0" dirty="0">
                <a:solidFill>
                  <a:srgbClr val="404040"/>
                </a:solidFill>
                <a:effectLst/>
                <a:latin typeface="Corbel" panose="020B0503020204020204" pitchFamily="34" charset="0"/>
              </a:rPr>
              <a:t>Founder, </a:t>
            </a:r>
            <a:r>
              <a:rPr lang="en-US" sz="1400" b="0" i="0" dirty="0" err="1">
                <a:solidFill>
                  <a:srgbClr val="404040"/>
                </a:solidFill>
                <a:effectLst/>
                <a:latin typeface="Corbel" panose="020B0503020204020204" pitchFamily="34" charset="0"/>
              </a:rPr>
              <a:t>Kimiyo</a:t>
            </a:r>
            <a:r>
              <a:rPr lang="en-US" sz="1400" b="0" i="0" dirty="0">
                <a:solidFill>
                  <a:srgbClr val="404040"/>
                </a:solidFill>
                <a:effectLst/>
                <a:latin typeface="Corbel" panose="020B0503020204020204" pitchFamily="34" charset="0"/>
              </a:rPr>
              <a:t> Naka, a bilingual professional (Japanese, English), has 20 years of experience in communications, media relations and project management. As a strategic thinker with strong verbal and written skills, she specializes in building rapport with stakeholders from diverse backgrounds. Prior to launching her own business in 2015, </a:t>
            </a:r>
            <a:r>
              <a:rPr lang="en-US" sz="1400" b="0" i="0" dirty="0" err="1">
                <a:solidFill>
                  <a:srgbClr val="404040"/>
                </a:solidFill>
                <a:effectLst/>
                <a:latin typeface="Corbel" panose="020B0503020204020204" pitchFamily="34" charset="0"/>
              </a:rPr>
              <a:t>Kimiyo</a:t>
            </a:r>
            <a:r>
              <a:rPr lang="en-US" sz="1400" b="0" i="0" dirty="0">
                <a:solidFill>
                  <a:srgbClr val="404040"/>
                </a:solidFill>
                <a:effectLst/>
                <a:latin typeface="Corbel" panose="020B0503020204020204" pitchFamily="34" charset="0"/>
              </a:rPr>
              <a:t> worked at </a:t>
            </a:r>
            <a:r>
              <a:rPr lang="en-US" sz="1400" b="0" i="0" dirty="0" err="1">
                <a:solidFill>
                  <a:srgbClr val="404040"/>
                </a:solidFill>
                <a:effectLst/>
                <a:latin typeface="Corbel" panose="020B0503020204020204" pitchFamily="34" charset="0"/>
              </a:rPr>
              <a:t>Encyclopædia</a:t>
            </a:r>
            <a:r>
              <a:rPr lang="en-US" sz="1400" b="0" i="0" dirty="0">
                <a:solidFill>
                  <a:srgbClr val="404040"/>
                </a:solidFill>
                <a:effectLst/>
                <a:latin typeface="Corbel" panose="020B0503020204020204" pitchFamily="34" charset="0"/>
              </a:rPr>
              <a:t> Britannica for 11 years as an International Project Manager, completing a number of challenging traditional and digital publishing projects around the globe.</a:t>
            </a:r>
            <a:endParaRPr lang="en-US" sz="1400" dirty="0">
              <a:latin typeface="Corbel" panose="020B0503020204020204" pitchFamily="34" charset="0"/>
            </a:endParaRPr>
          </a:p>
        </p:txBody>
      </p:sp>
      <p:pic>
        <p:nvPicPr>
          <p:cNvPr id="20" name="Picture 19" descr="A red and black logo&#10;&#10;Description automatically generated with low confidence">
            <a:extLst>
              <a:ext uri="{FF2B5EF4-FFF2-40B4-BE49-F238E27FC236}">
                <a16:creationId xmlns:a16="http://schemas.microsoft.com/office/drawing/2014/main" id="{B4EE5CAC-46E0-FA3D-6D35-012BF7DBA24D}"/>
              </a:ext>
            </a:extLst>
          </p:cNvPr>
          <p:cNvPicPr>
            <a:picLocks noChangeAspect="1"/>
          </p:cNvPicPr>
          <p:nvPr/>
        </p:nvPicPr>
        <p:blipFill>
          <a:blip r:embed="rId3"/>
          <a:stretch>
            <a:fillRect/>
          </a:stretch>
        </p:blipFill>
        <p:spPr>
          <a:xfrm>
            <a:off x="8113985" y="568767"/>
            <a:ext cx="2490483" cy="1295051"/>
          </a:xfrm>
          <a:prstGeom prst="rect">
            <a:avLst/>
          </a:prstGeom>
        </p:spPr>
      </p:pic>
      <p:sp>
        <p:nvSpPr>
          <p:cNvPr id="21" name="TextBox 20">
            <a:extLst>
              <a:ext uri="{FF2B5EF4-FFF2-40B4-BE49-F238E27FC236}">
                <a16:creationId xmlns:a16="http://schemas.microsoft.com/office/drawing/2014/main" id="{0D5D1789-BE4E-857E-2AFF-A8CC75059FE6}"/>
              </a:ext>
            </a:extLst>
          </p:cNvPr>
          <p:cNvSpPr txBox="1"/>
          <p:nvPr/>
        </p:nvSpPr>
        <p:spPr>
          <a:xfrm>
            <a:off x="2022390" y="5476674"/>
            <a:ext cx="1633151" cy="369332"/>
          </a:xfrm>
          <a:prstGeom prst="rect">
            <a:avLst/>
          </a:prstGeom>
          <a:noFill/>
        </p:spPr>
        <p:txBody>
          <a:bodyPr wrap="square" rtlCol="0">
            <a:spAutoFit/>
          </a:bodyPr>
          <a:lstStyle/>
          <a:p>
            <a:pPr algn="ctr"/>
            <a:r>
              <a:rPr lang="en-US" b="1" dirty="0" err="1">
                <a:latin typeface="Corbel" panose="020B0503020204020204" pitchFamily="34" charset="0"/>
                <a:cs typeface="AL BAYAN PLAIN" pitchFamily="2" charset="-78"/>
              </a:rPr>
              <a:t>Kimiyo</a:t>
            </a:r>
            <a:r>
              <a:rPr lang="en-US" b="1" dirty="0">
                <a:latin typeface="Corbel" panose="020B0503020204020204" pitchFamily="34" charset="0"/>
                <a:cs typeface="AL BAYAN PLAIN" pitchFamily="2" charset="-78"/>
              </a:rPr>
              <a:t> Naka</a:t>
            </a:r>
            <a:endParaRPr lang="en-US" b="1" dirty="0">
              <a:latin typeface="Corbel" panose="020B0503020204020204" pitchFamily="34" charset="0"/>
            </a:endParaRPr>
          </a:p>
        </p:txBody>
      </p:sp>
    </p:spTree>
    <p:extLst>
      <p:ext uri="{BB962C8B-B14F-4D97-AF65-F5344CB8AC3E}">
        <p14:creationId xmlns:p14="http://schemas.microsoft.com/office/powerpoint/2010/main" val="343827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FF2CF-2805-D5A2-619E-BAB364D30141}"/>
              </a:ext>
            </a:extLst>
          </p:cNvPr>
          <p:cNvSpPr>
            <a:spLocks noGrp="1"/>
          </p:cNvSpPr>
          <p:nvPr>
            <p:ph type="title"/>
          </p:nvPr>
        </p:nvSpPr>
        <p:spPr/>
        <p:txBody>
          <a:bodyPr/>
          <a:lstStyle/>
          <a:p>
            <a:r>
              <a:rPr lang="en-US" dirty="0"/>
              <a:t>Responsibilities</a:t>
            </a:r>
          </a:p>
        </p:txBody>
      </p:sp>
      <p:sp>
        <p:nvSpPr>
          <p:cNvPr id="3" name="Content Placeholder 2">
            <a:extLst>
              <a:ext uri="{FF2B5EF4-FFF2-40B4-BE49-F238E27FC236}">
                <a16:creationId xmlns:a16="http://schemas.microsoft.com/office/drawing/2014/main" id="{30A87C47-CFA7-45E9-C743-6EE40ACE8136}"/>
              </a:ext>
            </a:extLst>
          </p:cNvPr>
          <p:cNvSpPr>
            <a:spLocks noGrp="1"/>
          </p:cNvSpPr>
          <p:nvPr>
            <p:ph idx="1"/>
          </p:nvPr>
        </p:nvSpPr>
        <p:spPr>
          <a:xfrm>
            <a:off x="548641" y="2028826"/>
            <a:ext cx="6309359" cy="4029074"/>
          </a:xfrm>
        </p:spPr>
        <p:txBody>
          <a:bodyPr>
            <a:normAutofit/>
          </a:bodyPr>
          <a:lstStyle/>
          <a:p>
            <a:pPr marL="0" indent="0">
              <a:buNone/>
            </a:pPr>
            <a:r>
              <a:rPr lang="en-US" sz="1400" dirty="0">
                <a:latin typeface="Corbel" panose="020B0503020204020204" pitchFamily="34" charset="0"/>
              </a:rPr>
              <a:t>The graphic design internship for </a:t>
            </a:r>
            <a:r>
              <a:rPr lang="en-US" sz="1400" dirty="0" err="1">
                <a:latin typeface="Corbel" panose="020B0503020204020204" pitchFamily="34" charset="0"/>
              </a:rPr>
              <a:t>KCommunications</a:t>
            </a:r>
            <a:r>
              <a:rPr lang="en-US" sz="1400" dirty="0">
                <a:latin typeface="Corbel" panose="020B0503020204020204" pitchFamily="34" charset="0"/>
              </a:rPr>
              <a:t> LLC took place during the Spring 2023 semester. As the graphic design intern, I curated a variety of graphics for various clients and projects and assisted in digital marketing tasks for the Chicago Sister Cities International Osaka Committee. The experience allowed me to build my portfolio and participate in projects that allowed me to improve my digital marketing skills.</a:t>
            </a:r>
            <a:endParaRPr lang="en-US" sz="1400" i="1" dirty="0">
              <a:latin typeface="Corbel" panose="020B0503020204020204" pitchFamily="34" charset="0"/>
            </a:endParaRPr>
          </a:p>
          <a:p>
            <a:r>
              <a:rPr lang="en-US" sz="1400" i="1" dirty="0">
                <a:effectLst/>
                <a:latin typeface="Corbel" panose="020B0503020204020204" pitchFamily="34" charset="0"/>
              </a:rPr>
              <a:t>Curate graphics for social media</a:t>
            </a:r>
            <a:endParaRPr lang="en-US" sz="1400" dirty="0">
              <a:effectLst/>
              <a:latin typeface="Corbel" panose="020B0503020204020204" pitchFamily="34" charset="0"/>
            </a:endParaRPr>
          </a:p>
          <a:p>
            <a:r>
              <a:rPr lang="en-US" sz="1400" i="1" dirty="0">
                <a:effectLst/>
                <a:latin typeface="Corbel" panose="020B0503020204020204" pitchFamily="34" charset="0"/>
              </a:rPr>
              <a:t>Assist in social media marketing creation - strategy and copywriting</a:t>
            </a:r>
            <a:endParaRPr lang="en-US" sz="1400" dirty="0">
              <a:effectLst/>
              <a:latin typeface="Corbel" panose="020B0503020204020204" pitchFamily="34" charset="0"/>
            </a:endParaRPr>
          </a:p>
          <a:p>
            <a:r>
              <a:rPr lang="en-US" sz="1400" i="1" dirty="0">
                <a:effectLst/>
                <a:latin typeface="Corbel" panose="020B0503020204020204" pitchFamily="34" charset="0"/>
              </a:rPr>
              <a:t>Designing, managing and updating websites</a:t>
            </a:r>
            <a:endParaRPr lang="en-US" sz="1400" dirty="0">
              <a:effectLst/>
              <a:latin typeface="Corbel" panose="020B0503020204020204" pitchFamily="34" charset="0"/>
            </a:endParaRPr>
          </a:p>
          <a:p>
            <a:r>
              <a:rPr lang="en-US" sz="1400" i="1" dirty="0">
                <a:effectLst/>
                <a:latin typeface="Corbel" panose="020B0503020204020204" pitchFamily="34" charset="0"/>
              </a:rPr>
              <a:t>Design brand materials (flier, posters, etc.)</a:t>
            </a:r>
            <a:endParaRPr lang="en-US" sz="1400" dirty="0">
              <a:effectLst/>
              <a:latin typeface="Corbel" panose="020B0503020204020204" pitchFamily="34" charset="0"/>
            </a:endParaRPr>
          </a:p>
          <a:p>
            <a:r>
              <a:rPr lang="en-US" sz="1400" i="1" dirty="0">
                <a:effectLst/>
                <a:latin typeface="Corbel" panose="020B0503020204020204" pitchFamily="34" charset="0"/>
              </a:rPr>
              <a:t>Design/create newsletter/email marketing materials</a:t>
            </a:r>
            <a:endParaRPr lang="en-US" sz="1400" dirty="0">
              <a:effectLst/>
              <a:latin typeface="Corbel" panose="020B0503020204020204" pitchFamily="34" charset="0"/>
            </a:endParaRPr>
          </a:p>
          <a:p>
            <a:endParaRPr lang="en-US" sz="1400" dirty="0">
              <a:latin typeface="Corbel" panose="020B0503020204020204" pitchFamily="34" charset="0"/>
            </a:endParaRPr>
          </a:p>
        </p:txBody>
      </p:sp>
      <p:pic>
        <p:nvPicPr>
          <p:cNvPr id="5" name="Picture 4" descr="A red and black logo&#10;&#10;Description automatically generated with low confidence">
            <a:extLst>
              <a:ext uri="{FF2B5EF4-FFF2-40B4-BE49-F238E27FC236}">
                <a16:creationId xmlns:a16="http://schemas.microsoft.com/office/drawing/2014/main" id="{D28872E1-B436-E49E-EC4C-431C67CF5E5A}"/>
              </a:ext>
            </a:extLst>
          </p:cNvPr>
          <p:cNvPicPr>
            <a:picLocks noChangeAspect="1"/>
          </p:cNvPicPr>
          <p:nvPr/>
        </p:nvPicPr>
        <p:blipFill>
          <a:blip r:embed="rId2"/>
          <a:stretch>
            <a:fillRect/>
          </a:stretch>
        </p:blipFill>
        <p:spPr>
          <a:xfrm>
            <a:off x="8113985" y="568767"/>
            <a:ext cx="2490483" cy="1295051"/>
          </a:xfrm>
          <a:prstGeom prst="rect">
            <a:avLst/>
          </a:prstGeom>
        </p:spPr>
      </p:pic>
      <p:pic>
        <p:nvPicPr>
          <p:cNvPr id="7" name="Picture 6" descr="A black background with red and blue text&#10;&#10;Description automatically generated with low confidence">
            <a:extLst>
              <a:ext uri="{FF2B5EF4-FFF2-40B4-BE49-F238E27FC236}">
                <a16:creationId xmlns:a16="http://schemas.microsoft.com/office/drawing/2014/main" id="{19724F71-5A58-3E65-7DBA-749A6797AF5B}"/>
              </a:ext>
            </a:extLst>
          </p:cNvPr>
          <p:cNvPicPr>
            <a:picLocks noChangeAspect="1"/>
          </p:cNvPicPr>
          <p:nvPr/>
        </p:nvPicPr>
        <p:blipFill>
          <a:blip r:embed="rId3"/>
          <a:stretch>
            <a:fillRect/>
          </a:stretch>
        </p:blipFill>
        <p:spPr>
          <a:xfrm>
            <a:off x="7523200" y="2243897"/>
            <a:ext cx="3081268" cy="1185103"/>
          </a:xfrm>
          <a:prstGeom prst="rect">
            <a:avLst/>
          </a:prstGeom>
        </p:spPr>
      </p:pic>
      <p:sp>
        <p:nvSpPr>
          <p:cNvPr id="8" name="Content Placeholder 2">
            <a:extLst>
              <a:ext uri="{FF2B5EF4-FFF2-40B4-BE49-F238E27FC236}">
                <a16:creationId xmlns:a16="http://schemas.microsoft.com/office/drawing/2014/main" id="{4B607604-5C11-7167-98BC-E1A502928FB1}"/>
              </a:ext>
            </a:extLst>
          </p:cNvPr>
          <p:cNvSpPr txBox="1">
            <a:spLocks/>
          </p:cNvSpPr>
          <p:nvPr/>
        </p:nvSpPr>
        <p:spPr>
          <a:xfrm>
            <a:off x="6096000" y="3681143"/>
            <a:ext cx="5629738" cy="24138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i="1" dirty="0">
                <a:latin typeface="Corbel" panose="020B0503020204020204" pitchFamily="34" charset="0"/>
              </a:rPr>
              <a:t>Checked in daily in the morning and afternoons, stating at the end the work I had done for the day.</a:t>
            </a:r>
          </a:p>
          <a:p>
            <a:r>
              <a:rPr lang="en-US" sz="1400" i="1" dirty="0">
                <a:latin typeface="Corbel" panose="020B0503020204020204" pitchFamily="34" charset="0"/>
              </a:rPr>
              <a:t>Attended various  online meetings to communicate design ideas and discuss details for projects handled over</a:t>
            </a:r>
          </a:p>
          <a:p>
            <a:r>
              <a:rPr lang="en-US" sz="1400" i="1" dirty="0">
                <a:latin typeface="Corbel" panose="020B0503020204020204" pitchFamily="34" charset="0"/>
              </a:rPr>
              <a:t>Created various versions and mockups for design works and communicated design process and applied adjustments based on client and advisor feedbacks.</a:t>
            </a:r>
            <a:endParaRPr lang="en-US" sz="1400" dirty="0">
              <a:latin typeface="Corbel" panose="020B0503020204020204" pitchFamily="34" charset="0"/>
            </a:endParaRPr>
          </a:p>
          <a:p>
            <a:endParaRPr lang="en-US" sz="1400" dirty="0">
              <a:latin typeface="Corbel" panose="020B0503020204020204" pitchFamily="34" charset="0"/>
            </a:endParaRPr>
          </a:p>
        </p:txBody>
      </p:sp>
      <p:sp>
        <p:nvSpPr>
          <p:cNvPr id="9" name="Footer Placeholder 4">
            <a:extLst>
              <a:ext uri="{FF2B5EF4-FFF2-40B4-BE49-F238E27FC236}">
                <a16:creationId xmlns:a16="http://schemas.microsoft.com/office/drawing/2014/main" id="{C89ED24B-43CA-2532-389A-CE34C79E6EF8}"/>
              </a:ext>
            </a:extLst>
          </p:cNvPr>
          <p:cNvSpPr>
            <a:spLocks noGrp="1"/>
          </p:cNvSpPr>
          <p:nvPr>
            <p:ph type="ftr" sz="quarter" idx="11"/>
          </p:nvPr>
        </p:nvSpPr>
        <p:spPr>
          <a:xfrm>
            <a:off x="557924" y="173776"/>
            <a:ext cx="4114800" cy="365125"/>
          </a:xfrm>
        </p:spPr>
        <p:txBody>
          <a:bodyPr/>
          <a:lstStyle/>
          <a:p>
            <a:pPr>
              <a:spcAft>
                <a:spcPts val="600"/>
              </a:spcAft>
            </a:pPr>
            <a:r>
              <a:rPr lang="en-US" dirty="0"/>
              <a:t>Spring 2023</a:t>
            </a:r>
          </a:p>
        </p:txBody>
      </p:sp>
      <p:sp>
        <p:nvSpPr>
          <p:cNvPr id="10" name="Date Placeholder 3">
            <a:extLst>
              <a:ext uri="{FF2B5EF4-FFF2-40B4-BE49-F238E27FC236}">
                <a16:creationId xmlns:a16="http://schemas.microsoft.com/office/drawing/2014/main" id="{8A435D4B-413E-475C-06BD-EF16DCDB12B1}"/>
              </a:ext>
            </a:extLst>
          </p:cNvPr>
          <p:cNvSpPr>
            <a:spLocks noGrp="1"/>
          </p:cNvSpPr>
          <p:nvPr>
            <p:ph type="dt" sz="half" idx="10"/>
          </p:nvPr>
        </p:nvSpPr>
        <p:spPr>
          <a:xfrm>
            <a:off x="588729" y="6449535"/>
            <a:ext cx="2983095" cy="308453"/>
          </a:xfrm>
        </p:spPr>
        <p:txBody>
          <a:bodyPr/>
          <a:lstStyle/>
          <a:p>
            <a:pPr>
              <a:spcAft>
                <a:spcPts val="600"/>
              </a:spcAft>
            </a:pPr>
            <a:r>
              <a:rPr lang="en-US" dirty="0"/>
              <a:t>5/2/23</a:t>
            </a:r>
          </a:p>
        </p:txBody>
      </p:sp>
    </p:spTree>
    <p:extLst>
      <p:ext uri="{BB962C8B-B14F-4D97-AF65-F5344CB8AC3E}">
        <p14:creationId xmlns:p14="http://schemas.microsoft.com/office/powerpoint/2010/main" val="268673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013F-FEBB-2561-4E6B-8EC02A633781}"/>
              </a:ext>
            </a:extLst>
          </p:cNvPr>
          <p:cNvSpPr>
            <a:spLocks noGrp="1"/>
          </p:cNvSpPr>
          <p:nvPr>
            <p:ph type="title"/>
          </p:nvPr>
        </p:nvSpPr>
        <p:spPr/>
        <p:txBody>
          <a:bodyPr/>
          <a:lstStyle/>
          <a:p>
            <a:r>
              <a:rPr lang="en-US"/>
              <a:t>Works Created</a:t>
            </a:r>
            <a:endParaRPr lang="en-US" dirty="0"/>
          </a:p>
        </p:txBody>
      </p:sp>
      <p:sp>
        <p:nvSpPr>
          <p:cNvPr id="3" name="Content Placeholder 2">
            <a:extLst>
              <a:ext uri="{FF2B5EF4-FFF2-40B4-BE49-F238E27FC236}">
                <a16:creationId xmlns:a16="http://schemas.microsoft.com/office/drawing/2014/main" id="{74F06164-A725-F55B-80E9-5BD653C00EBE}"/>
              </a:ext>
            </a:extLst>
          </p:cNvPr>
          <p:cNvSpPr>
            <a:spLocks noGrp="1"/>
          </p:cNvSpPr>
          <p:nvPr>
            <p:ph idx="1"/>
          </p:nvPr>
        </p:nvSpPr>
        <p:spPr>
          <a:xfrm>
            <a:off x="548641" y="2028826"/>
            <a:ext cx="6605921" cy="4029074"/>
          </a:xfrm>
        </p:spPr>
        <p:txBody>
          <a:bodyPr/>
          <a:lstStyle/>
          <a:p>
            <a:r>
              <a:rPr lang="en-US" dirty="0"/>
              <a:t>Social Media graphics ( Clients: </a:t>
            </a:r>
            <a:r>
              <a:rPr lang="en-US" dirty="0" err="1"/>
              <a:t>Kiddleton</a:t>
            </a:r>
            <a:r>
              <a:rPr lang="en-US" dirty="0"/>
              <a:t>, </a:t>
            </a:r>
            <a:r>
              <a:rPr lang="en-US" dirty="0" err="1"/>
              <a:t>Uka</a:t>
            </a:r>
            <a:r>
              <a:rPr lang="en-US" dirty="0"/>
              <a:t> Sake) </a:t>
            </a:r>
          </a:p>
        </p:txBody>
      </p:sp>
      <p:pic>
        <p:nvPicPr>
          <p:cNvPr id="7" name="Picture 6" descr="A picture containing font, graphics, typography, logo&#10;&#10;Description automatically generated">
            <a:extLst>
              <a:ext uri="{FF2B5EF4-FFF2-40B4-BE49-F238E27FC236}">
                <a16:creationId xmlns:a16="http://schemas.microsoft.com/office/drawing/2014/main" id="{9ABF48EB-FA31-2232-15FC-68476494E737}"/>
              </a:ext>
            </a:extLst>
          </p:cNvPr>
          <p:cNvPicPr>
            <a:picLocks noChangeAspect="1"/>
          </p:cNvPicPr>
          <p:nvPr/>
        </p:nvPicPr>
        <p:blipFill>
          <a:blip r:embed="rId2"/>
          <a:stretch>
            <a:fillRect/>
          </a:stretch>
        </p:blipFill>
        <p:spPr>
          <a:xfrm>
            <a:off x="7382819" y="1489900"/>
            <a:ext cx="4445000" cy="1511300"/>
          </a:xfrm>
          <a:prstGeom prst="rect">
            <a:avLst/>
          </a:prstGeom>
        </p:spPr>
      </p:pic>
      <p:pic>
        <p:nvPicPr>
          <p:cNvPr id="9" name="Picture 8" descr="A group of stuffed animals&#10;&#10;Description automatically generated with medium confidence">
            <a:extLst>
              <a:ext uri="{FF2B5EF4-FFF2-40B4-BE49-F238E27FC236}">
                <a16:creationId xmlns:a16="http://schemas.microsoft.com/office/drawing/2014/main" id="{D7839451-7CDE-4C0A-C615-EB249D469C18}"/>
              </a:ext>
            </a:extLst>
          </p:cNvPr>
          <p:cNvPicPr>
            <a:picLocks noChangeAspect="1"/>
          </p:cNvPicPr>
          <p:nvPr/>
        </p:nvPicPr>
        <p:blipFill>
          <a:blip r:embed="rId3"/>
          <a:stretch>
            <a:fillRect/>
          </a:stretch>
        </p:blipFill>
        <p:spPr>
          <a:xfrm>
            <a:off x="548639" y="3112338"/>
            <a:ext cx="2794686" cy="2794686"/>
          </a:xfrm>
          <a:prstGeom prst="rect">
            <a:avLst/>
          </a:prstGeom>
        </p:spPr>
      </p:pic>
      <p:pic>
        <p:nvPicPr>
          <p:cNvPr id="11" name="Picture 10" descr="A group of white stuffed animals on an orange surface&#10;&#10;Description automatically generated with low confidence">
            <a:extLst>
              <a:ext uri="{FF2B5EF4-FFF2-40B4-BE49-F238E27FC236}">
                <a16:creationId xmlns:a16="http://schemas.microsoft.com/office/drawing/2014/main" id="{91E1CB99-CC96-6CFC-E0DD-3EF83626AA62}"/>
              </a:ext>
            </a:extLst>
          </p:cNvPr>
          <p:cNvPicPr>
            <a:picLocks noChangeAspect="1"/>
          </p:cNvPicPr>
          <p:nvPr/>
        </p:nvPicPr>
        <p:blipFill>
          <a:blip r:embed="rId4"/>
          <a:stretch>
            <a:fillRect/>
          </a:stretch>
        </p:blipFill>
        <p:spPr>
          <a:xfrm>
            <a:off x="4076080" y="3112338"/>
            <a:ext cx="2794686" cy="2794686"/>
          </a:xfrm>
          <a:prstGeom prst="rect">
            <a:avLst/>
          </a:prstGeom>
        </p:spPr>
      </p:pic>
      <p:pic>
        <p:nvPicPr>
          <p:cNvPr id="15" name="Picture 14" descr="A group of stuffed animals&#10;&#10;Description automatically generated with medium confidence">
            <a:extLst>
              <a:ext uri="{FF2B5EF4-FFF2-40B4-BE49-F238E27FC236}">
                <a16:creationId xmlns:a16="http://schemas.microsoft.com/office/drawing/2014/main" id="{E878DF74-567F-CBEF-3EC4-7FDEA25F03E2}"/>
              </a:ext>
            </a:extLst>
          </p:cNvPr>
          <p:cNvPicPr>
            <a:picLocks noChangeAspect="1"/>
          </p:cNvPicPr>
          <p:nvPr/>
        </p:nvPicPr>
        <p:blipFill>
          <a:blip r:embed="rId5"/>
          <a:stretch>
            <a:fillRect/>
          </a:stretch>
        </p:blipFill>
        <p:spPr>
          <a:xfrm>
            <a:off x="7641004" y="3112338"/>
            <a:ext cx="2794686" cy="2794686"/>
          </a:xfrm>
          <a:prstGeom prst="rect">
            <a:avLst/>
          </a:prstGeom>
        </p:spPr>
      </p:pic>
      <p:sp>
        <p:nvSpPr>
          <p:cNvPr id="17" name="Footer Placeholder 4">
            <a:extLst>
              <a:ext uri="{FF2B5EF4-FFF2-40B4-BE49-F238E27FC236}">
                <a16:creationId xmlns:a16="http://schemas.microsoft.com/office/drawing/2014/main" id="{272C66CD-6949-C52D-8919-A9B3C46D66F3}"/>
              </a:ext>
            </a:extLst>
          </p:cNvPr>
          <p:cNvSpPr>
            <a:spLocks noGrp="1"/>
          </p:cNvSpPr>
          <p:nvPr>
            <p:ph type="ftr" sz="quarter" idx="11"/>
          </p:nvPr>
        </p:nvSpPr>
        <p:spPr>
          <a:xfrm>
            <a:off x="557924" y="173776"/>
            <a:ext cx="4114800" cy="365125"/>
          </a:xfrm>
        </p:spPr>
        <p:txBody>
          <a:bodyPr/>
          <a:lstStyle/>
          <a:p>
            <a:pPr>
              <a:spcAft>
                <a:spcPts val="600"/>
              </a:spcAft>
            </a:pPr>
            <a:r>
              <a:rPr lang="en-US" dirty="0"/>
              <a:t>Spring 2023</a:t>
            </a:r>
          </a:p>
        </p:txBody>
      </p:sp>
      <p:sp>
        <p:nvSpPr>
          <p:cNvPr id="18" name="Date Placeholder 3">
            <a:extLst>
              <a:ext uri="{FF2B5EF4-FFF2-40B4-BE49-F238E27FC236}">
                <a16:creationId xmlns:a16="http://schemas.microsoft.com/office/drawing/2014/main" id="{1C89EA30-2A57-CDD5-0A9A-2FF91B945A70}"/>
              </a:ext>
            </a:extLst>
          </p:cNvPr>
          <p:cNvSpPr>
            <a:spLocks noGrp="1"/>
          </p:cNvSpPr>
          <p:nvPr>
            <p:ph type="dt" sz="half" idx="10"/>
          </p:nvPr>
        </p:nvSpPr>
        <p:spPr>
          <a:xfrm>
            <a:off x="588729" y="6449535"/>
            <a:ext cx="2983095" cy="308453"/>
          </a:xfrm>
        </p:spPr>
        <p:txBody>
          <a:bodyPr/>
          <a:lstStyle/>
          <a:p>
            <a:pPr>
              <a:spcAft>
                <a:spcPts val="600"/>
              </a:spcAft>
            </a:pPr>
            <a:r>
              <a:rPr lang="en-US" dirty="0"/>
              <a:t>5/2/23</a:t>
            </a:r>
          </a:p>
        </p:txBody>
      </p:sp>
    </p:spTree>
    <p:extLst>
      <p:ext uri="{BB962C8B-B14F-4D97-AF65-F5344CB8AC3E}">
        <p14:creationId xmlns:p14="http://schemas.microsoft.com/office/powerpoint/2010/main" val="228526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013F-FEBB-2561-4E6B-8EC02A633781}"/>
              </a:ext>
            </a:extLst>
          </p:cNvPr>
          <p:cNvSpPr>
            <a:spLocks noGrp="1"/>
          </p:cNvSpPr>
          <p:nvPr>
            <p:ph type="title"/>
          </p:nvPr>
        </p:nvSpPr>
        <p:spPr/>
        <p:txBody>
          <a:bodyPr/>
          <a:lstStyle/>
          <a:p>
            <a:r>
              <a:rPr lang="en-US"/>
              <a:t>Works Created</a:t>
            </a:r>
            <a:endParaRPr lang="en-US" dirty="0"/>
          </a:p>
        </p:txBody>
      </p:sp>
      <p:sp>
        <p:nvSpPr>
          <p:cNvPr id="3" name="Content Placeholder 2">
            <a:extLst>
              <a:ext uri="{FF2B5EF4-FFF2-40B4-BE49-F238E27FC236}">
                <a16:creationId xmlns:a16="http://schemas.microsoft.com/office/drawing/2014/main" id="{74F06164-A725-F55B-80E9-5BD653C00EBE}"/>
              </a:ext>
            </a:extLst>
          </p:cNvPr>
          <p:cNvSpPr>
            <a:spLocks noGrp="1"/>
          </p:cNvSpPr>
          <p:nvPr>
            <p:ph idx="1"/>
          </p:nvPr>
        </p:nvSpPr>
        <p:spPr>
          <a:xfrm>
            <a:off x="548641" y="2028826"/>
            <a:ext cx="6605921" cy="4029074"/>
          </a:xfrm>
        </p:spPr>
        <p:txBody>
          <a:bodyPr/>
          <a:lstStyle/>
          <a:p>
            <a:r>
              <a:rPr lang="en-US" dirty="0"/>
              <a:t>Social Media graphics ( Clients: </a:t>
            </a:r>
            <a:r>
              <a:rPr lang="en-US" dirty="0" err="1"/>
              <a:t>Kiddleton</a:t>
            </a:r>
            <a:r>
              <a:rPr lang="en-US" dirty="0"/>
              <a:t>, </a:t>
            </a:r>
            <a:r>
              <a:rPr lang="en-US" dirty="0" err="1"/>
              <a:t>Uka</a:t>
            </a:r>
            <a:r>
              <a:rPr lang="en-US" dirty="0"/>
              <a:t> Sake)</a:t>
            </a:r>
          </a:p>
        </p:txBody>
      </p:sp>
      <p:pic>
        <p:nvPicPr>
          <p:cNvPr id="12" name="Picture 11" descr="A bottle of sparkling wine&#10;&#10;Description automatically generated with low confidence">
            <a:extLst>
              <a:ext uri="{FF2B5EF4-FFF2-40B4-BE49-F238E27FC236}">
                <a16:creationId xmlns:a16="http://schemas.microsoft.com/office/drawing/2014/main" id="{D212AA26-21D3-5998-3425-D164DA74373B}"/>
              </a:ext>
            </a:extLst>
          </p:cNvPr>
          <p:cNvPicPr>
            <a:picLocks noChangeAspect="1"/>
          </p:cNvPicPr>
          <p:nvPr/>
        </p:nvPicPr>
        <p:blipFill>
          <a:blip r:embed="rId2"/>
          <a:stretch>
            <a:fillRect/>
          </a:stretch>
        </p:blipFill>
        <p:spPr>
          <a:xfrm>
            <a:off x="3445145" y="2885216"/>
            <a:ext cx="1859526" cy="3317876"/>
          </a:xfrm>
          <a:prstGeom prst="rect">
            <a:avLst/>
          </a:prstGeom>
        </p:spPr>
      </p:pic>
      <p:pic>
        <p:nvPicPr>
          <p:cNvPr id="14" name="Picture 13" descr="A bottle of wine on a purple background&#10;&#10;Description automatically generated with medium confidence">
            <a:extLst>
              <a:ext uri="{FF2B5EF4-FFF2-40B4-BE49-F238E27FC236}">
                <a16:creationId xmlns:a16="http://schemas.microsoft.com/office/drawing/2014/main" id="{93F67288-4FC8-F9BF-FB58-F8B6E00827A4}"/>
              </a:ext>
            </a:extLst>
          </p:cNvPr>
          <p:cNvPicPr>
            <a:picLocks noChangeAspect="1"/>
          </p:cNvPicPr>
          <p:nvPr/>
        </p:nvPicPr>
        <p:blipFill>
          <a:blip r:embed="rId3"/>
          <a:stretch>
            <a:fillRect/>
          </a:stretch>
        </p:blipFill>
        <p:spPr>
          <a:xfrm>
            <a:off x="5760042" y="2885216"/>
            <a:ext cx="1859526" cy="3317876"/>
          </a:xfrm>
          <a:prstGeom prst="rect">
            <a:avLst/>
          </a:prstGeom>
        </p:spPr>
      </p:pic>
      <p:pic>
        <p:nvPicPr>
          <p:cNvPr id="17" name="Picture 16" descr="A bottle of wine with purple label&#10;&#10;Description automatically generated with low confidence">
            <a:extLst>
              <a:ext uri="{FF2B5EF4-FFF2-40B4-BE49-F238E27FC236}">
                <a16:creationId xmlns:a16="http://schemas.microsoft.com/office/drawing/2014/main" id="{01A10818-11ED-0EAD-7576-F89403B75AA8}"/>
              </a:ext>
            </a:extLst>
          </p:cNvPr>
          <p:cNvPicPr>
            <a:picLocks noChangeAspect="1"/>
          </p:cNvPicPr>
          <p:nvPr/>
        </p:nvPicPr>
        <p:blipFill>
          <a:blip r:embed="rId4"/>
          <a:stretch>
            <a:fillRect/>
          </a:stretch>
        </p:blipFill>
        <p:spPr>
          <a:xfrm>
            <a:off x="1013647" y="2885216"/>
            <a:ext cx="1859526" cy="3317876"/>
          </a:xfrm>
          <a:prstGeom prst="rect">
            <a:avLst/>
          </a:prstGeom>
        </p:spPr>
      </p:pic>
      <p:pic>
        <p:nvPicPr>
          <p:cNvPr id="19" name="Picture 18" descr="A picture containing butterfly&#10;&#10;Description automatically generated">
            <a:extLst>
              <a:ext uri="{FF2B5EF4-FFF2-40B4-BE49-F238E27FC236}">
                <a16:creationId xmlns:a16="http://schemas.microsoft.com/office/drawing/2014/main" id="{57ECDAC9-5AFF-D4E2-F015-D09F1712049D}"/>
              </a:ext>
            </a:extLst>
          </p:cNvPr>
          <p:cNvPicPr>
            <a:picLocks noChangeAspect="1"/>
          </p:cNvPicPr>
          <p:nvPr/>
        </p:nvPicPr>
        <p:blipFill rotWithShape="1">
          <a:blip r:embed="rId5"/>
          <a:srcRect l="9109" t="14246" r="10148" b="13781"/>
          <a:stretch/>
        </p:blipFill>
        <p:spPr>
          <a:xfrm>
            <a:off x="8266669" y="731118"/>
            <a:ext cx="2911684" cy="2595413"/>
          </a:xfrm>
          <a:prstGeom prst="rect">
            <a:avLst/>
          </a:prstGeom>
        </p:spPr>
      </p:pic>
      <p:sp>
        <p:nvSpPr>
          <p:cNvPr id="20" name="Footer Placeholder 4">
            <a:extLst>
              <a:ext uri="{FF2B5EF4-FFF2-40B4-BE49-F238E27FC236}">
                <a16:creationId xmlns:a16="http://schemas.microsoft.com/office/drawing/2014/main" id="{57A911FE-24D8-560A-4220-62C01EC1F012}"/>
              </a:ext>
            </a:extLst>
          </p:cNvPr>
          <p:cNvSpPr>
            <a:spLocks noGrp="1"/>
          </p:cNvSpPr>
          <p:nvPr>
            <p:ph type="ftr" sz="quarter" idx="11"/>
          </p:nvPr>
        </p:nvSpPr>
        <p:spPr>
          <a:xfrm>
            <a:off x="557924" y="173776"/>
            <a:ext cx="4114800" cy="365125"/>
          </a:xfrm>
        </p:spPr>
        <p:txBody>
          <a:bodyPr/>
          <a:lstStyle/>
          <a:p>
            <a:pPr>
              <a:spcAft>
                <a:spcPts val="600"/>
              </a:spcAft>
            </a:pPr>
            <a:r>
              <a:rPr lang="en-US" dirty="0"/>
              <a:t>Spring 2023</a:t>
            </a:r>
          </a:p>
        </p:txBody>
      </p:sp>
      <p:sp>
        <p:nvSpPr>
          <p:cNvPr id="21" name="Date Placeholder 3">
            <a:extLst>
              <a:ext uri="{FF2B5EF4-FFF2-40B4-BE49-F238E27FC236}">
                <a16:creationId xmlns:a16="http://schemas.microsoft.com/office/drawing/2014/main" id="{A927597A-BA51-855E-1AD5-556B2822F39A}"/>
              </a:ext>
            </a:extLst>
          </p:cNvPr>
          <p:cNvSpPr>
            <a:spLocks noGrp="1"/>
          </p:cNvSpPr>
          <p:nvPr>
            <p:ph type="dt" sz="half" idx="10"/>
          </p:nvPr>
        </p:nvSpPr>
        <p:spPr>
          <a:xfrm>
            <a:off x="588729" y="6449535"/>
            <a:ext cx="2983095" cy="308453"/>
          </a:xfrm>
        </p:spPr>
        <p:txBody>
          <a:bodyPr/>
          <a:lstStyle/>
          <a:p>
            <a:pPr>
              <a:spcAft>
                <a:spcPts val="600"/>
              </a:spcAft>
            </a:pPr>
            <a:r>
              <a:rPr lang="en-US" dirty="0"/>
              <a:t>5/2/23</a:t>
            </a:r>
          </a:p>
        </p:txBody>
      </p:sp>
    </p:spTree>
    <p:extLst>
      <p:ext uri="{BB962C8B-B14F-4D97-AF65-F5344CB8AC3E}">
        <p14:creationId xmlns:p14="http://schemas.microsoft.com/office/powerpoint/2010/main" val="404775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013F-FEBB-2561-4E6B-8EC02A633781}"/>
              </a:ext>
            </a:extLst>
          </p:cNvPr>
          <p:cNvSpPr>
            <a:spLocks noGrp="1"/>
          </p:cNvSpPr>
          <p:nvPr>
            <p:ph type="title"/>
          </p:nvPr>
        </p:nvSpPr>
        <p:spPr/>
        <p:txBody>
          <a:bodyPr/>
          <a:lstStyle/>
          <a:p>
            <a:r>
              <a:rPr lang="en-US" dirty="0"/>
              <a:t>Works Created</a:t>
            </a:r>
          </a:p>
        </p:txBody>
      </p:sp>
      <p:sp>
        <p:nvSpPr>
          <p:cNvPr id="3" name="Content Placeholder 2">
            <a:extLst>
              <a:ext uri="{FF2B5EF4-FFF2-40B4-BE49-F238E27FC236}">
                <a16:creationId xmlns:a16="http://schemas.microsoft.com/office/drawing/2014/main" id="{74F06164-A725-F55B-80E9-5BD653C00EBE}"/>
              </a:ext>
            </a:extLst>
          </p:cNvPr>
          <p:cNvSpPr>
            <a:spLocks noGrp="1"/>
          </p:cNvSpPr>
          <p:nvPr>
            <p:ph idx="1"/>
          </p:nvPr>
        </p:nvSpPr>
        <p:spPr>
          <a:xfrm>
            <a:off x="548641" y="2028826"/>
            <a:ext cx="2918299" cy="4029074"/>
          </a:xfrm>
        </p:spPr>
        <p:txBody>
          <a:bodyPr/>
          <a:lstStyle/>
          <a:p>
            <a:pPr marL="0" indent="0">
              <a:buNone/>
            </a:pPr>
            <a:r>
              <a:rPr lang="en-US" dirty="0">
                <a:latin typeface="Corbel" panose="020B0503020204020204" pitchFamily="34" charset="0"/>
              </a:rPr>
              <a:t>Promotional materials for Chicago Sister Cities International Osaka Committee 50</a:t>
            </a:r>
            <a:r>
              <a:rPr lang="en-US" baseline="30000" dirty="0">
                <a:latin typeface="Corbel" panose="020B0503020204020204" pitchFamily="34" charset="0"/>
              </a:rPr>
              <a:t>th</a:t>
            </a:r>
            <a:r>
              <a:rPr lang="en-US" dirty="0">
                <a:latin typeface="Corbel" panose="020B0503020204020204" pitchFamily="34" charset="0"/>
              </a:rPr>
              <a:t> Anniversary </a:t>
            </a:r>
          </a:p>
          <a:p>
            <a:pPr marL="0" indent="0">
              <a:buNone/>
            </a:pPr>
            <a:r>
              <a:rPr lang="en-US" dirty="0">
                <a:latin typeface="Corbel" panose="020B0503020204020204" pitchFamily="34" charset="0"/>
              </a:rPr>
              <a:t>(flyer, banner, tablecloth).</a:t>
            </a:r>
          </a:p>
        </p:txBody>
      </p:sp>
      <p:pic>
        <p:nvPicPr>
          <p:cNvPr id="5" name="Picture 4" descr="A picture containing text, poster, graphic design, flyer&#10;&#10;Description automatically generated">
            <a:extLst>
              <a:ext uri="{FF2B5EF4-FFF2-40B4-BE49-F238E27FC236}">
                <a16:creationId xmlns:a16="http://schemas.microsoft.com/office/drawing/2014/main" id="{4AA93837-76B6-D68D-4D4C-8819FBAB842F}"/>
              </a:ext>
            </a:extLst>
          </p:cNvPr>
          <p:cNvPicPr>
            <a:picLocks noChangeAspect="1"/>
          </p:cNvPicPr>
          <p:nvPr/>
        </p:nvPicPr>
        <p:blipFill>
          <a:blip r:embed="rId2"/>
          <a:stretch>
            <a:fillRect/>
          </a:stretch>
        </p:blipFill>
        <p:spPr>
          <a:xfrm>
            <a:off x="9504031" y="820316"/>
            <a:ext cx="1949784" cy="5350476"/>
          </a:xfrm>
          <a:prstGeom prst="rect">
            <a:avLst/>
          </a:prstGeom>
        </p:spPr>
      </p:pic>
      <p:pic>
        <p:nvPicPr>
          <p:cNvPr id="7" name="Picture 6" descr="A picture containing sky, text, skyscraper, city&#10;&#10;Description automatically generated">
            <a:extLst>
              <a:ext uri="{FF2B5EF4-FFF2-40B4-BE49-F238E27FC236}">
                <a16:creationId xmlns:a16="http://schemas.microsoft.com/office/drawing/2014/main" id="{51719CAE-A413-92FC-9326-4E5CB2F21260}"/>
              </a:ext>
            </a:extLst>
          </p:cNvPr>
          <p:cNvPicPr>
            <a:picLocks noChangeAspect="1"/>
          </p:cNvPicPr>
          <p:nvPr/>
        </p:nvPicPr>
        <p:blipFill rotWithShape="1">
          <a:blip r:embed="rId3"/>
          <a:srcRect l="11352" r="8202"/>
          <a:stretch/>
        </p:blipFill>
        <p:spPr>
          <a:xfrm>
            <a:off x="3833102" y="1572329"/>
            <a:ext cx="5304767" cy="3846449"/>
          </a:xfrm>
          <a:prstGeom prst="rect">
            <a:avLst/>
          </a:prstGeom>
        </p:spPr>
      </p:pic>
      <p:sp>
        <p:nvSpPr>
          <p:cNvPr id="10" name="Footer Placeholder 4">
            <a:extLst>
              <a:ext uri="{FF2B5EF4-FFF2-40B4-BE49-F238E27FC236}">
                <a16:creationId xmlns:a16="http://schemas.microsoft.com/office/drawing/2014/main" id="{EAB2F63A-68AC-AB9A-0B73-B31FB610AAA5}"/>
              </a:ext>
            </a:extLst>
          </p:cNvPr>
          <p:cNvSpPr>
            <a:spLocks noGrp="1"/>
          </p:cNvSpPr>
          <p:nvPr>
            <p:ph type="ftr" sz="quarter" idx="11"/>
          </p:nvPr>
        </p:nvSpPr>
        <p:spPr>
          <a:xfrm>
            <a:off x="557924" y="173776"/>
            <a:ext cx="4114800" cy="365125"/>
          </a:xfrm>
        </p:spPr>
        <p:txBody>
          <a:bodyPr/>
          <a:lstStyle/>
          <a:p>
            <a:pPr>
              <a:spcAft>
                <a:spcPts val="600"/>
              </a:spcAft>
            </a:pPr>
            <a:r>
              <a:rPr lang="en-US" dirty="0"/>
              <a:t>Spring 2023</a:t>
            </a:r>
          </a:p>
        </p:txBody>
      </p:sp>
      <p:sp>
        <p:nvSpPr>
          <p:cNvPr id="11" name="Date Placeholder 3">
            <a:extLst>
              <a:ext uri="{FF2B5EF4-FFF2-40B4-BE49-F238E27FC236}">
                <a16:creationId xmlns:a16="http://schemas.microsoft.com/office/drawing/2014/main" id="{3771943E-EE9A-4D47-3EFF-8FE8346C72B7}"/>
              </a:ext>
            </a:extLst>
          </p:cNvPr>
          <p:cNvSpPr>
            <a:spLocks noGrp="1"/>
          </p:cNvSpPr>
          <p:nvPr>
            <p:ph type="dt" sz="half" idx="10"/>
          </p:nvPr>
        </p:nvSpPr>
        <p:spPr>
          <a:xfrm>
            <a:off x="588729" y="6449535"/>
            <a:ext cx="2983095" cy="308453"/>
          </a:xfrm>
        </p:spPr>
        <p:txBody>
          <a:bodyPr/>
          <a:lstStyle/>
          <a:p>
            <a:pPr>
              <a:spcAft>
                <a:spcPts val="600"/>
              </a:spcAft>
            </a:pPr>
            <a:r>
              <a:rPr lang="en-US" dirty="0"/>
              <a:t>5/2/23</a:t>
            </a:r>
          </a:p>
        </p:txBody>
      </p:sp>
    </p:spTree>
    <p:extLst>
      <p:ext uri="{BB962C8B-B14F-4D97-AF65-F5344CB8AC3E}">
        <p14:creationId xmlns:p14="http://schemas.microsoft.com/office/powerpoint/2010/main" val="4061944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013F-FEBB-2561-4E6B-8EC02A633781}"/>
              </a:ext>
            </a:extLst>
          </p:cNvPr>
          <p:cNvSpPr>
            <a:spLocks noGrp="1"/>
          </p:cNvSpPr>
          <p:nvPr>
            <p:ph type="title"/>
          </p:nvPr>
        </p:nvSpPr>
        <p:spPr/>
        <p:txBody>
          <a:bodyPr/>
          <a:lstStyle/>
          <a:p>
            <a:r>
              <a:rPr lang="en-US"/>
              <a:t>Works Created</a:t>
            </a:r>
            <a:endParaRPr lang="en-US" dirty="0"/>
          </a:p>
        </p:txBody>
      </p:sp>
      <p:sp>
        <p:nvSpPr>
          <p:cNvPr id="3" name="Content Placeholder 2">
            <a:extLst>
              <a:ext uri="{FF2B5EF4-FFF2-40B4-BE49-F238E27FC236}">
                <a16:creationId xmlns:a16="http://schemas.microsoft.com/office/drawing/2014/main" id="{74F06164-A725-F55B-80E9-5BD653C00EBE}"/>
              </a:ext>
            </a:extLst>
          </p:cNvPr>
          <p:cNvSpPr>
            <a:spLocks noGrp="1"/>
          </p:cNvSpPr>
          <p:nvPr>
            <p:ph idx="1"/>
          </p:nvPr>
        </p:nvSpPr>
        <p:spPr>
          <a:xfrm>
            <a:off x="548641" y="2028826"/>
            <a:ext cx="3284461" cy="4029074"/>
          </a:xfrm>
        </p:spPr>
        <p:txBody>
          <a:bodyPr/>
          <a:lstStyle/>
          <a:p>
            <a:pPr marL="0" indent="0">
              <a:buNone/>
            </a:pPr>
            <a:r>
              <a:rPr lang="en-US">
                <a:latin typeface="Corbel" panose="020B0503020204020204" pitchFamily="34" charset="0"/>
              </a:rPr>
              <a:t>Cont.</a:t>
            </a:r>
            <a:endParaRPr lang="en-US" dirty="0">
              <a:latin typeface="Corbel" panose="020B0503020204020204" pitchFamily="34" charset="0"/>
            </a:endParaRPr>
          </a:p>
        </p:txBody>
      </p:sp>
      <p:pic>
        <p:nvPicPr>
          <p:cNvPr id="6" name="Picture 5" descr="A picture containing text, tree, poster, screenshot&#10;&#10;Description automatically generated">
            <a:extLst>
              <a:ext uri="{FF2B5EF4-FFF2-40B4-BE49-F238E27FC236}">
                <a16:creationId xmlns:a16="http://schemas.microsoft.com/office/drawing/2014/main" id="{05523C84-609C-D364-8F5C-7B2ECA9A621A}"/>
              </a:ext>
            </a:extLst>
          </p:cNvPr>
          <p:cNvPicPr>
            <a:picLocks noChangeAspect="1"/>
          </p:cNvPicPr>
          <p:nvPr/>
        </p:nvPicPr>
        <p:blipFill>
          <a:blip r:embed="rId2"/>
          <a:stretch>
            <a:fillRect/>
          </a:stretch>
        </p:blipFill>
        <p:spPr>
          <a:xfrm>
            <a:off x="647700" y="2599999"/>
            <a:ext cx="2750407" cy="3559350"/>
          </a:xfrm>
          <a:prstGeom prst="rect">
            <a:avLst/>
          </a:prstGeom>
        </p:spPr>
      </p:pic>
      <p:pic>
        <p:nvPicPr>
          <p:cNvPr id="9" name="Picture 8" descr="A book on a table&#10;&#10;Description automatically generated with medium confidence">
            <a:extLst>
              <a:ext uri="{FF2B5EF4-FFF2-40B4-BE49-F238E27FC236}">
                <a16:creationId xmlns:a16="http://schemas.microsoft.com/office/drawing/2014/main" id="{E945DD4B-2FD2-4535-BD43-A0FD6FB2A9F7}"/>
              </a:ext>
            </a:extLst>
          </p:cNvPr>
          <p:cNvPicPr>
            <a:picLocks noChangeAspect="1"/>
          </p:cNvPicPr>
          <p:nvPr/>
        </p:nvPicPr>
        <p:blipFill>
          <a:blip r:embed="rId3"/>
          <a:stretch>
            <a:fillRect/>
          </a:stretch>
        </p:blipFill>
        <p:spPr>
          <a:xfrm rot="5400000">
            <a:off x="3637270" y="1786770"/>
            <a:ext cx="4379282" cy="3284461"/>
          </a:xfrm>
          <a:prstGeom prst="rect">
            <a:avLst/>
          </a:prstGeom>
        </p:spPr>
      </p:pic>
      <p:pic>
        <p:nvPicPr>
          <p:cNvPr id="11" name="Picture 10" descr="A sign on a stand&#10;&#10;Description automatically generated with low confidence">
            <a:extLst>
              <a:ext uri="{FF2B5EF4-FFF2-40B4-BE49-F238E27FC236}">
                <a16:creationId xmlns:a16="http://schemas.microsoft.com/office/drawing/2014/main" id="{43D35B34-EF3E-709A-D1E1-F046A09C9480}"/>
              </a:ext>
            </a:extLst>
          </p:cNvPr>
          <p:cNvPicPr>
            <a:picLocks noChangeAspect="1"/>
          </p:cNvPicPr>
          <p:nvPr/>
        </p:nvPicPr>
        <p:blipFill>
          <a:blip r:embed="rId4"/>
          <a:stretch>
            <a:fillRect/>
          </a:stretch>
        </p:blipFill>
        <p:spPr>
          <a:xfrm rot="5400000">
            <a:off x="7457301" y="1786146"/>
            <a:ext cx="4374292" cy="3280719"/>
          </a:xfrm>
          <a:prstGeom prst="rect">
            <a:avLst/>
          </a:prstGeom>
        </p:spPr>
      </p:pic>
    </p:spTree>
    <p:extLst>
      <p:ext uri="{BB962C8B-B14F-4D97-AF65-F5344CB8AC3E}">
        <p14:creationId xmlns:p14="http://schemas.microsoft.com/office/powerpoint/2010/main" val="262583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B4DF-2C4E-6EF1-99BA-C37982968A48}"/>
              </a:ext>
            </a:extLst>
          </p:cNvPr>
          <p:cNvSpPr>
            <a:spLocks noGrp="1"/>
          </p:cNvSpPr>
          <p:nvPr>
            <p:ph type="title"/>
          </p:nvPr>
        </p:nvSpPr>
        <p:spPr/>
        <p:txBody>
          <a:bodyPr/>
          <a:lstStyle/>
          <a:p>
            <a:r>
              <a:rPr lang="en-US"/>
              <a:t>Internship Reflection</a:t>
            </a:r>
            <a:endParaRPr lang="en-US" dirty="0"/>
          </a:p>
        </p:txBody>
      </p:sp>
      <p:sp>
        <p:nvSpPr>
          <p:cNvPr id="3" name="Content Placeholder 2">
            <a:extLst>
              <a:ext uri="{FF2B5EF4-FFF2-40B4-BE49-F238E27FC236}">
                <a16:creationId xmlns:a16="http://schemas.microsoft.com/office/drawing/2014/main" id="{156E4F68-23CD-1CE2-8BB7-3799E04B5827}"/>
              </a:ext>
            </a:extLst>
          </p:cNvPr>
          <p:cNvSpPr>
            <a:spLocks noGrp="1"/>
          </p:cNvSpPr>
          <p:nvPr>
            <p:ph idx="1"/>
          </p:nvPr>
        </p:nvSpPr>
        <p:spPr>
          <a:xfrm>
            <a:off x="548641" y="2028826"/>
            <a:ext cx="10995660" cy="2431963"/>
          </a:xfrm>
        </p:spPr>
        <p:txBody>
          <a:bodyPr/>
          <a:lstStyle/>
          <a:p>
            <a:r>
              <a:rPr lang="en-US" dirty="0"/>
              <a:t>This internship was very exciting and filled with great graphic advertising experience. My advisor introduced me to the environment of the advertising world and what it means to deal with clients and create promotional materials that is to be showcased to the world. It also allowed me to understand in more detail the design process and allowed me to take on projects that I had not created before. Being part of a team was also a very rewarding yet a learnable experience as you are part of a bigger machine contributing to bigger works.</a:t>
            </a:r>
          </a:p>
        </p:txBody>
      </p:sp>
      <p:sp>
        <p:nvSpPr>
          <p:cNvPr id="6" name="TextBox 5">
            <a:extLst>
              <a:ext uri="{FF2B5EF4-FFF2-40B4-BE49-F238E27FC236}">
                <a16:creationId xmlns:a16="http://schemas.microsoft.com/office/drawing/2014/main" id="{DAF37B30-7CF5-D2BB-D0E0-F42FC349F5E2}"/>
              </a:ext>
            </a:extLst>
          </p:cNvPr>
          <p:cNvSpPr txBox="1"/>
          <p:nvPr/>
        </p:nvSpPr>
        <p:spPr>
          <a:xfrm>
            <a:off x="2642287" y="4706695"/>
            <a:ext cx="6907426" cy="1477328"/>
          </a:xfrm>
          <a:prstGeom prst="rect">
            <a:avLst/>
          </a:prstGeom>
          <a:noFill/>
        </p:spPr>
        <p:txBody>
          <a:bodyPr wrap="square" rtlCol="0">
            <a:spAutoFit/>
          </a:bodyPr>
          <a:lstStyle/>
          <a:p>
            <a:pPr algn="ctr"/>
            <a:r>
              <a:rPr lang="en-US" b="1" dirty="0">
                <a:latin typeface="Apple Braille" pitchFamily="2" charset="0"/>
                <a:cs typeface="AL BAYAN PLAIN" pitchFamily="2" charset="-78"/>
              </a:rPr>
              <a:t>THANK YOU</a:t>
            </a:r>
          </a:p>
          <a:p>
            <a:pPr algn="ctr"/>
            <a:endParaRPr lang="en-US" dirty="0"/>
          </a:p>
          <a:p>
            <a:pPr algn="ctr"/>
            <a:r>
              <a:rPr lang="en-US" dirty="0">
                <a:cs typeface="Al Tarikh" pitchFamily="2" charset="-78"/>
              </a:rPr>
              <a:t>If you have any questions or would like to talk, my contact info can be found below:</a:t>
            </a:r>
          </a:p>
          <a:p>
            <a:pPr algn="ctr"/>
            <a:r>
              <a:rPr lang="en-US" b="1" dirty="0">
                <a:hlinkClick r:id="rId2"/>
              </a:rPr>
              <a:t>enes.eldes@gmail.com</a:t>
            </a:r>
            <a:r>
              <a:rPr lang="en-US" b="1" dirty="0"/>
              <a:t>	</a:t>
            </a:r>
            <a:r>
              <a:rPr lang="en-US" b="1" dirty="0" err="1"/>
              <a:t>eneseldes.com</a:t>
            </a:r>
            <a:endParaRPr lang="en-US" b="1" dirty="0"/>
          </a:p>
        </p:txBody>
      </p:sp>
    </p:spTree>
    <p:extLst>
      <p:ext uri="{BB962C8B-B14F-4D97-AF65-F5344CB8AC3E}">
        <p14:creationId xmlns:p14="http://schemas.microsoft.com/office/powerpoint/2010/main" val="3425318685"/>
      </p:ext>
    </p:extLst>
  </p:cSld>
  <p:clrMapOvr>
    <a:masterClrMapping/>
  </p:clrMapOvr>
</p:sld>
</file>

<file path=ppt/theme/theme1.xml><?xml version="1.0" encoding="utf-8"?>
<a:theme xmlns:a="http://schemas.openxmlformats.org/drawingml/2006/main" name="Tribune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docProps/app.xml><?xml version="1.0" encoding="utf-8"?>
<Properties xmlns="http://schemas.openxmlformats.org/officeDocument/2006/extended-properties" xmlns:vt="http://schemas.openxmlformats.org/officeDocument/2006/docPropsVTypes">
  <TotalTime>271</TotalTime>
  <Words>546</Words>
  <Application>Microsoft Macintosh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Amasis MT Pro Medium</vt:lpstr>
      <vt:lpstr>Apple Braille</vt:lpstr>
      <vt:lpstr>Arial</vt:lpstr>
      <vt:lpstr>Corbel</vt:lpstr>
      <vt:lpstr>Univers Light</vt:lpstr>
      <vt:lpstr>TribuneVTI</vt:lpstr>
      <vt:lpstr>KCommunications  Graphic Design Internship (remote)  Mellon Internship Award Spring 2023</vt:lpstr>
      <vt:lpstr>About KCommunications LLC</vt:lpstr>
      <vt:lpstr>Responsibilities</vt:lpstr>
      <vt:lpstr>Works Created</vt:lpstr>
      <vt:lpstr>Works Created</vt:lpstr>
      <vt:lpstr>Works Created</vt:lpstr>
      <vt:lpstr>Works Created</vt:lpstr>
      <vt:lpstr>Internship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KCommunications  Graphic Design Internship  Mellon Scholarship Award Spring 2023</dc:title>
  <dc:creator>Eldes, Abdullah</dc:creator>
  <cp:lastModifiedBy>Eldes, Abdullah</cp:lastModifiedBy>
  <cp:revision>5</cp:revision>
  <dcterms:created xsi:type="dcterms:W3CDTF">2023-05-06T17:34:34Z</dcterms:created>
  <dcterms:modified xsi:type="dcterms:W3CDTF">2023-05-06T22:05:58Z</dcterms:modified>
</cp:coreProperties>
</file>