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13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9" autoAdjust="0"/>
    <p:restoredTop sz="96807" autoAdjust="0"/>
  </p:normalViewPr>
  <p:slideViewPr>
    <p:cSldViewPr snapToGrid="0">
      <p:cViewPr>
        <p:scale>
          <a:sx n="20" d="100"/>
          <a:sy n="20" d="100"/>
        </p:scale>
        <p:origin x="100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4/15/23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4/15/23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4/15/23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4/15/23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2.png"/><Relationship Id="rId7" Type="http://schemas.openxmlformats.org/officeDocument/2006/relationships/hyperlink" Target="https://doi.org/10.1162/OPMI_a_00002"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doi.org/10.1080/15250000709336871" TargetMode="External"/><Relationship Id="rId5" Type="http://schemas.openxmlformats.org/officeDocument/2006/relationships/hyperlink" Target="https://doi.org/10.1093/acprof:oso/9780199586059.003.0008" TargetMode="External"/><Relationship Id="rId4" Type="http://schemas.openxmlformats.org/officeDocument/2006/relationships/hyperlink" Target="https://doi.org/10.1111/1467-8624.0049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91">
            <a:extLst>
              <a:ext uri="{FF2B5EF4-FFF2-40B4-BE49-F238E27FC236}">
                <a16:creationId xmlns:a16="http://schemas.microsoft.com/office/drawing/2014/main" id="{A485643E-939C-406B-8831-0FBB2D9E425A}"/>
              </a:ext>
            </a:extLst>
          </p:cNvPr>
          <p:cNvSpPr/>
          <p:nvPr/>
        </p:nvSpPr>
        <p:spPr>
          <a:xfrm>
            <a:off x="361175" y="19711117"/>
            <a:ext cx="10996165" cy="18231832"/>
          </a:xfrm>
          <a:prstGeom prst="roundRect">
            <a:avLst>
              <a:gd name="adj" fmla="val 16667"/>
            </a:avLst>
          </a:prstGeom>
          <a:solidFill>
            <a:srgbClr val="F2F2F2"/>
          </a:solidFill>
          <a:ln w="76200" cap="flat" cmpd="sng">
            <a:solidFill>
              <a:srgbClr val="6A0001"/>
            </a:solidFill>
            <a:prstDash val="solid"/>
            <a:round/>
            <a:headEnd type="none" w="med" len="med"/>
            <a:tailEnd type="none" w="med" len="med"/>
          </a:ln>
          <a:effectLst>
            <a:outerShdw blurRad="39999" dist="23000" dir="5400000" rotWithShape="0">
              <a:srgbClr val="000000">
                <a:alpha val="34509"/>
              </a:srgbClr>
            </a:outerShdw>
          </a:effectLst>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3600" b="1" i="0" u="none" strike="noStrike" cap="none">
              <a:solidFill>
                <a:schemeClr val="dk1"/>
              </a:solidFill>
              <a:latin typeface="Nunito"/>
              <a:ea typeface="Nunito"/>
              <a:cs typeface="Nunito"/>
              <a:sym typeface="Nunito"/>
            </a:endParaRPr>
          </a:p>
        </p:txBody>
      </p:sp>
      <p:sp>
        <p:nvSpPr>
          <p:cNvPr id="2" name="Shape 88">
            <a:extLst>
              <a:ext uri="{FF2B5EF4-FFF2-40B4-BE49-F238E27FC236}">
                <a16:creationId xmlns:a16="http://schemas.microsoft.com/office/drawing/2014/main" id="{477F14FD-01F0-4B06-B05A-6B1F6653A94A}"/>
              </a:ext>
            </a:extLst>
          </p:cNvPr>
          <p:cNvSpPr/>
          <p:nvPr/>
        </p:nvSpPr>
        <p:spPr>
          <a:xfrm>
            <a:off x="26624919" y="33895345"/>
            <a:ext cx="11140103" cy="3939329"/>
          </a:xfrm>
          <a:prstGeom prst="roundRect">
            <a:avLst>
              <a:gd name="adj" fmla="val 16667"/>
            </a:avLst>
          </a:prstGeom>
          <a:solidFill>
            <a:srgbClr val="F2F2F2"/>
          </a:solidFill>
          <a:ln w="76200" cap="flat" cmpd="sng">
            <a:solidFill>
              <a:srgbClr val="6A0001"/>
            </a:solidFill>
            <a:prstDash val="solid"/>
            <a:round/>
            <a:headEnd type="none" w="med" len="med"/>
            <a:tailEnd type="none" w="med" len="med"/>
          </a:ln>
          <a:effectLst>
            <a:outerShdw blurRad="39999" dist="23000" dir="5400000" rotWithShape="0">
              <a:srgbClr val="000000">
                <a:alpha val="34509"/>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a:solidFill>
                <a:schemeClr val="dk1"/>
              </a:solidFill>
              <a:latin typeface="Calibri"/>
              <a:ea typeface="Calibri"/>
              <a:cs typeface="Calibri"/>
              <a:sym typeface="Calibri"/>
            </a:endParaRPr>
          </a:p>
        </p:txBody>
      </p:sp>
      <p:sp>
        <p:nvSpPr>
          <p:cNvPr id="3" name="Shape 89">
            <a:extLst>
              <a:ext uri="{FF2B5EF4-FFF2-40B4-BE49-F238E27FC236}">
                <a16:creationId xmlns:a16="http://schemas.microsoft.com/office/drawing/2014/main" id="{814D498D-5348-4DEC-AF48-B23E15B408F2}"/>
              </a:ext>
            </a:extLst>
          </p:cNvPr>
          <p:cNvSpPr/>
          <p:nvPr/>
        </p:nvSpPr>
        <p:spPr>
          <a:xfrm>
            <a:off x="26624919" y="25612372"/>
            <a:ext cx="11312105" cy="8089799"/>
          </a:xfrm>
          <a:prstGeom prst="roundRect">
            <a:avLst>
              <a:gd name="adj" fmla="val 16667"/>
            </a:avLst>
          </a:prstGeom>
          <a:solidFill>
            <a:srgbClr val="F2F2F2"/>
          </a:solidFill>
          <a:ln w="76200" cap="flat" cmpd="sng">
            <a:solidFill>
              <a:srgbClr val="6A0001"/>
            </a:solidFill>
            <a:prstDash val="solid"/>
            <a:round/>
            <a:headEnd type="none" w="med" len="med"/>
            <a:tailEnd type="none" w="med" len="med"/>
          </a:ln>
          <a:effectLst>
            <a:outerShdw blurRad="39999" dist="23000" dir="5400000" rotWithShape="0">
              <a:srgbClr val="000000">
                <a:alpha val="34509"/>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a:solidFill>
                <a:schemeClr val="dk1"/>
              </a:solidFill>
              <a:latin typeface="Calibri"/>
              <a:ea typeface="Calibri"/>
              <a:cs typeface="Calibri"/>
              <a:sym typeface="Calibri"/>
            </a:endParaRPr>
          </a:p>
        </p:txBody>
      </p:sp>
      <p:pic>
        <p:nvPicPr>
          <p:cNvPr id="4" name="Shape 90">
            <a:extLst>
              <a:ext uri="{FF2B5EF4-FFF2-40B4-BE49-F238E27FC236}">
                <a16:creationId xmlns:a16="http://schemas.microsoft.com/office/drawing/2014/main" id="{4E1E9362-ACB7-42F9-8107-0CF3E9622B2C}"/>
              </a:ext>
            </a:extLst>
          </p:cNvPr>
          <p:cNvPicPr preferRelativeResize="0"/>
          <p:nvPr/>
        </p:nvPicPr>
        <p:blipFill rotWithShape="1">
          <a:blip r:embed="rId2">
            <a:alphaModFix/>
          </a:blip>
          <a:srcRect/>
          <a:stretch/>
        </p:blipFill>
        <p:spPr>
          <a:xfrm>
            <a:off x="417" y="4508743"/>
            <a:ext cx="38404800" cy="3924600"/>
          </a:xfrm>
          <a:prstGeom prst="rect">
            <a:avLst/>
          </a:prstGeom>
          <a:noFill/>
          <a:ln>
            <a:noFill/>
          </a:ln>
        </p:spPr>
      </p:pic>
      <p:sp>
        <p:nvSpPr>
          <p:cNvPr id="5" name="Shape 91">
            <a:extLst>
              <a:ext uri="{FF2B5EF4-FFF2-40B4-BE49-F238E27FC236}">
                <a16:creationId xmlns:a16="http://schemas.microsoft.com/office/drawing/2014/main" id="{36915425-03B3-41CA-B4E4-7DC3B71E0ED5}"/>
              </a:ext>
            </a:extLst>
          </p:cNvPr>
          <p:cNvSpPr/>
          <p:nvPr/>
        </p:nvSpPr>
        <p:spPr>
          <a:xfrm>
            <a:off x="311973" y="7364305"/>
            <a:ext cx="11045367" cy="12139512"/>
          </a:xfrm>
          <a:prstGeom prst="roundRect">
            <a:avLst>
              <a:gd name="adj" fmla="val 16667"/>
            </a:avLst>
          </a:prstGeom>
          <a:solidFill>
            <a:srgbClr val="F2F2F2"/>
          </a:solidFill>
          <a:ln w="76200" cap="flat" cmpd="sng">
            <a:solidFill>
              <a:srgbClr val="6A0001"/>
            </a:solidFill>
            <a:prstDash val="solid"/>
            <a:round/>
            <a:headEnd type="none" w="med" len="med"/>
            <a:tailEnd type="none" w="med" len="med"/>
          </a:ln>
          <a:effectLst>
            <a:outerShdw blurRad="39999" dist="23000" dir="5400000" rotWithShape="0">
              <a:srgbClr val="000000">
                <a:alpha val="34509"/>
              </a:srgbClr>
            </a:outerShdw>
          </a:effectLst>
        </p:spPr>
        <p:txBody>
          <a:bodyPr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3600" b="1" i="0" u="none" strike="noStrike" cap="none">
              <a:solidFill>
                <a:schemeClr val="dk1"/>
              </a:solidFill>
              <a:latin typeface="Nunito"/>
              <a:ea typeface="Nunito"/>
              <a:cs typeface="Nunito"/>
              <a:sym typeface="Nunito"/>
            </a:endParaRPr>
          </a:p>
        </p:txBody>
      </p:sp>
      <p:pic>
        <p:nvPicPr>
          <p:cNvPr id="6" name="Shape 92">
            <a:extLst>
              <a:ext uri="{FF2B5EF4-FFF2-40B4-BE49-F238E27FC236}">
                <a16:creationId xmlns:a16="http://schemas.microsoft.com/office/drawing/2014/main" id="{FC7FF402-5E8A-407D-8ACD-4E33AC800506}"/>
              </a:ext>
            </a:extLst>
          </p:cNvPr>
          <p:cNvPicPr preferRelativeResize="0"/>
          <p:nvPr/>
        </p:nvPicPr>
        <p:blipFill rotWithShape="1">
          <a:blip r:embed="rId3">
            <a:alphaModFix/>
          </a:blip>
          <a:srcRect/>
          <a:stretch/>
        </p:blipFill>
        <p:spPr>
          <a:xfrm>
            <a:off x="1383114" y="584452"/>
            <a:ext cx="4185193" cy="4840044"/>
          </a:xfrm>
          <a:prstGeom prst="rect">
            <a:avLst/>
          </a:prstGeom>
          <a:noFill/>
          <a:ln>
            <a:noFill/>
          </a:ln>
        </p:spPr>
      </p:pic>
      <p:sp>
        <p:nvSpPr>
          <p:cNvPr id="8" name="Shape 94">
            <a:extLst>
              <a:ext uri="{FF2B5EF4-FFF2-40B4-BE49-F238E27FC236}">
                <a16:creationId xmlns:a16="http://schemas.microsoft.com/office/drawing/2014/main" id="{8CBC71E8-A0D4-4459-9C7B-8BF26B96913B}"/>
              </a:ext>
            </a:extLst>
          </p:cNvPr>
          <p:cNvSpPr/>
          <p:nvPr/>
        </p:nvSpPr>
        <p:spPr>
          <a:xfrm>
            <a:off x="11547946" y="7250840"/>
            <a:ext cx="14886367" cy="30583834"/>
          </a:xfrm>
          <a:prstGeom prst="roundRect">
            <a:avLst>
              <a:gd name="adj" fmla="val 16667"/>
            </a:avLst>
          </a:prstGeom>
          <a:solidFill>
            <a:srgbClr val="F2F2F2"/>
          </a:solidFill>
          <a:ln w="76200" cap="flat" cmpd="sng">
            <a:solidFill>
              <a:srgbClr val="6A0001"/>
            </a:solidFill>
            <a:prstDash val="solid"/>
            <a:round/>
            <a:headEnd type="none" w="med" len="med"/>
            <a:tailEnd type="none" w="med" len="med"/>
          </a:ln>
          <a:effectLst>
            <a:outerShdw blurRad="39999" dist="23000" dir="5400000" rotWithShape="0">
              <a:srgbClr val="000000">
                <a:alpha val="34510"/>
              </a:srgbClr>
            </a:outerShdw>
          </a:effectLst>
        </p:spPr>
        <p:txBody>
          <a:bodyPr lIns="91425" tIns="45700" rIns="91425" bIns="45700" anchor="ctr" anchorCtr="0">
            <a:noAutofit/>
          </a:bodyPr>
          <a:lstStyle/>
          <a:p>
            <a:pPr rtl="0">
              <a:spcBef>
                <a:spcPts val="1200"/>
              </a:spcBef>
              <a:spcAft>
                <a:spcPts val="1200"/>
              </a:spcAft>
            </a:pPr>
            <a:endParaRPr lang="en-US" sz="6600" i="0" u="none" strike="noStrike" cap="none" dirty="0">
              <a:solidFill>
                <a:schemeClr val="dk1"/>
              </a:solidFill>
              <a:latin typeface="Avenir"/>
              <a:ea typeface="Avenir"/>
              <a:cs typeface="Avenir"/>
              <a:sym typeface="Avenir"/>
            </a:endParaRPr>
          </a:p>
        </p:txBody>
      </p:sp>
      <p:sp>
        <p:nvSpPr>
          <p:cNvPr id="9" name="Shape 95">
            <a:extLst>
              <a:ext uri="{FF2B5EF4-FFF2-40B4-BE49-F238E27FC236}">
                <a16:creationId xmlns:a16="http://schemas.microsoft.com/office/drawing/2014/main" id="{BE7CC8ED-DC43-419E-9A24-AB8B232D01B9}"/>
              </a:ext>
            </a:extLst>
          </p:cNvPr>
          <p:cNvSpPr/>
          <p:nvPr/>
        </p:nvSpPr>
        <p:spPr>
          <a:xfrm>
            <a:off x="26624919" y="7250840"/>
            <a:ext cx="11467907" cy="18168358"/>
          </a:xfrm>
          <a:prstGeom prst="roundRect">
            <a:avLst>
              <a:gd name="adj" fmla="val 16667"/>
            </a:avLst>
          </a:prstGeom>
          <a:solidFill>
            <a:srgbClr val="F2F2F2"/>
          </a:solidFill>
          <a:ln w="76200" cap="flat" cmpd="sng">
            <a:solidFill>
              <a:srgbClr val="6A0001"/>
            </a:solidFill>
            <a:prstDash val="solid"/>
            <a:round/>
            <a:headEnd type="none" w="med" len="med"/>
            <a:tailEnd type="none" w="med" len="med"/>
          </a:ln>
          <a:effectLst>
            <a:outerShdw blurRad="39999" dist="23000" dir="5400000" rotWithShape="0">
              <a:srgbClr val="000000">
                <a:alpha val="34509"/>
              </a:srgbClr>
            </a:outerShdw>
          </a:effectLst>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2800" b="0" i="0" u="none" strike="noStrike" cap="none">
              <a:solidFill>
                <a:schemeClr val="dk1"/>
              </a:solidFill>
              <a:latin typeface="Calibri"/>
              <a:ea typeface="Calibri"/>
              <a:cs typeface="Calibri"/>
              <a:sym typeface="Calibri"/>
            </a:endParaRPr>
          </a:p>
        </p:txBody>
      </p:sp>
      <p:sp>
        <p:nvSpPr>
          <p:cNvPr id="10" name="Shape 96">
            <a:extLst>
              <a:ext uri="{FF2B5EF4-FFF2-40B4-BE49-F238E27FC236}">
                <a16:creationId xmlns:a16="http://schemas.microsoft.com/office/drawing/2014/main" id="{6DA7E573-F304-4DD3-820A-DA7676BC4255}"/>
              </a:ext>
            </a:extLst>
          </p:cNvPr>
          <p:cNvSpPr txBox="1"/>
          <p:nvPr/>
        </p:nvSpPr>
        <p:spPr>
          <a:xfrm flipH="1">
            <a:off x="7011019" y="1094248"/>
            <a:ext cx="24382762" cy="5927691"/>
          </a:xfrm>
          <a:prstGeom prst="rect">
            <a:avLst/>
          </a:prstGeom>
          <a:noFill/>
          <a:ln>
            <a:noFill/>
          </a:ln>
        </p:spPr>
        <p:txBody>
          <a:bodyPr lIns="91425" tIns="45700" rIns="91425" bIns="45700" anchor="t" anchorCtr="0">
            <a:noAutofit/>
          </a:bodyPr>
          <a:lstStyle/>
          <a:p>
            <a:pPr algn="ctr" rtl="0">
              <a:spcBef>
                <a:spcPts val="0"/>
              </a:spcBef>
              <a:spcAft>
                <a:spcPts val="0"/>
              </a:spcAft>
            </a:pPr>
            <a:r>
              <a:rPr lang="en-US" sz="8000" b="1" dirty="0">
                <a:solidFill>
                  <a:srgbClr val="6A0001"/>
                </a:solidFill>
                <a:latin typeface="Avenir"/>
              </a:rPr>
              <a:t>The Influence of Multimodal Exposure on the Development of the Other-Race Effect in Infancy</a:t>
            </a:r>
          </a:p>
          <a:p>
            <a:pPr marL="0" marR="0" lvl="0" indent="0" algn="ctr" rtl="0">
              <a:lnSpc>
                <a:spcPct val="100000"/>
              </a:lnSpc>
              <a:spcBef>
                <a:spcPts val="0"/>
              </a:spcBef>
              <a:spcAft>
                <a:spcPts val="0"/>
              </a:spcAft>
              <a:buClr>
                <a:schemeClr val="dk1"/>
              </a:buClr>
              <a:buSzPct val="25000"/>
              <a:buFont typeface="Calibri"/>
              <a:buNone/>
            </a:pPr>
            <a:r>
              <a:rPr lang="en-US" sz="6000" b="1" i="0" u="none" strike="noStrike" cap="none" dirty="0">
                <a:solidFill>
                  <a:schemeClr val="dk1"/>
                </a:solidFill>
                <a:latin typeface="Calibri"/>
                <a:ea typeface="Calibri"/>
                <a:cs typeface="Calibri"/>
                <a:sym typeface="Calibri"/>
              </a:rPr>
              <a:t>Osinigwe Ibekie</a:t>
            </a:r>
            <a:r>
              <a:rPr lang="en-US" sz="6000" b="1" dirty="0">
                <a:solidFill>
                  <a:schemeClr val="dk1"/>
                </a:solidFill>
                <a:latin typeface="Calibri"/>
                <a:ea typeface="Calibri"/>
                <a:cs typeface="Calibri"/>
                <a:sym typeface="Calibri"/>
              </a:rPr>
              <a:t>, </a:t>
            </a:r>
            <a:r>
              <a:rPr lang="en-US" sz="6000" b="1" dirty="0" err="1">
                <a:solidFill>
                  <a:schemeClr val="dk1"/>
                </a:solidFill>
                <a:latin typeface="Calibri"/>
                <a:cs typeface="Calibri"/>
              </a:rPr>
              <a:t>Aslı</a:t>
            </a:r>
            <a:r>
              <a:rPr lang="en-US" sz="6000" b="1" dirty="0">
                <a:solidFill>
                  <a:schemeClr val="dk1"/>
                </a:solidFill>
                <a:latin typeface="Calibri"/>
                <a:cs typeface="Calibri"/>
              </a:rPr>
              <a:t> </a:t>
            </a:r>
            <a:r>
              <a:rPr lang="en-US" sz="6000" b="1" dirty="0" err="1">
                <a:solidFill>
                  <a:schemeClr val="dk1"/>
                </a:solidFill>
                <a:latin typeface="Calibri"/>
                <a:cs typeface="Calibri"/>
              </a:rPr>
              <a:t>Bursalıoğlu</a:t>
            </a:r>
            <a:r>
              <a:rPr lang="en-US" sz="6000" b="1" i="0" u="none" strike="noStrike" cap="none" dirty="0">
                <a:solidFill>
                  <a:schemeClr val="dk1"/>
                </a:solidFill>
                <a:latin typeface="Calibri"/>
                <a:ea typeface="Calibri"/>
                <a:cs typeface="Calibri"/>
                <a:sym typeface="Calibri"/>
              </a:rPr>
              <a:t>, </a:t>
            </a:r>
            <a:r>
              <a:rPr lang="en-US" sz="6000" b="1" dirty="0">
                <a:solidFill>
                  <a:schemeClr val="dk1"/>
                </a:solidFill>
                <a:latin typeface="Calibri"/>
                <a:ea typeface="Calibri"/>
                <a:cs typeface="Calibri"/>
                <a:sym typeface="Calibri"/>
              </a:rPr>
              <a:t>&amp; Maggie W. Guy</a:t>
            </a:r>
            <a:endParaRPr lang="en-US" sz="6000" b="1"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ct val="25000"/>
              <a:buFont typeface="Avenir"/>
              <a:buNone/>
            </a:pPr>
            <a:r>
              <a:rPr lang="en-US" sz="4800" b="1" i="0" u="none" strike="noStrike" cap="none" dirty="0">
                <a:solidFill>
                  <a:schemeClr val="dk1"/>
                </a:solidFill>
                <a:latin typeface="Avenir"/>
                <a:ea typeface="Avenir"/>
                <a:cs typeface="Avenir"/>
                <a:sym typeface="Avenir"/>
              </a:rPr>
              <a:t>Loyola University Chicago</a:t>
            </a:r>
          </a:p>
        </p:txBody>
      </p:sp>
      <p:sp>
        <p:nvSpPr>
          <p:cNvPr id="11" name="Shape 97">
            <a:extLst>
              <a:ext uri="{FF2B5EF4-FFF2-40B4-BE49-F238E27FC236}">
                <a16:creationId xmlns:a16="http://schemas.microsoft.com/office/drawing/2014/main" id="{26654C88-D3C6-459D-B871-57E5712976FC}"/>
              </a:ext>
            </a:extLst>
          </p:cNvPr>
          <p:cNvSpPr txBox="1"/>
          <p:nvPr/>
        </p:nvSpPr>
        <p:spPr>
          <a:xfrm flipH="1">
            <a:off x="1059143" y="8409654"/>
            <a:ext cx="9789900" cy="11358600"/>
          </a:xfrm>
          <a:prstGeom prst="rect">
            <a:avLst/>
          </a:prstGeom>
          <a:noFill/>
          <a:ln>
            <a:noFill/>
          </a:ln>
        </p:spPr>
        <p:txBody>
          <a:bodyPr lIns="91425" tIns="45700" rIns="91425" bIns="45700" anchor="t" anchorCtr="0">
            <a:noAutofit/>
          </a:bodyPr>
          <a:lstStyle/>
          <a:p>
            <a:pPr marL="457200" indent="-457200" algn="l" rtl="0">
              <a:spcBef>
                <a:spcPts val="0"/>
              </a:spcBef>
              <a:spcAft>
                <a:spcPts val="0"/>
              </a:spcAft>
              <a:buFont typeface="Arial" panose="020B0604020202020204" pitchFamily="34" charset="0"/>
              <a:buChar char="•"/>
            </a:pPr>
            <a:r>
              <a:rPr lang="en-US" sz="4200" dirty="0">
                <a:solidFill>
                  <a:srgbClr val="000000"/>
                </a:solidFill>
                <a:latin typeface="Avenir"/>
              </a:rPr>
              <a:t>This study explores the </a:t>
            </a:r>
            <a:r>
              <a:rPr lang="en-US" sz="4200" b="1" dirty="0">
                <a:solidFill>
                  <a:srgbClr val="000000"/>
                </a:solidFill>
                <a:latin typeface="Avenir"/>
              </a:rPr>
              <a:t>Other Race Effect (ORE)</a:t>
            </a:r>
            <a:r>
              <a:rPr lang="en-US" sz="4200" dirty="0">
                <a:solidFill>
                  <a:srgbClr val="000000"/>
                </a:solidFill>
                <a:latin typeface="Avenir"/>
              </a:rPr>
              <a:t> in infants. It aims to investigate how audiovisual exposure affects infants' processing of faces of their own and other races. </a:t>
            </a:r>
          </a:p>
          <a:p>
            <a:pPr marL="457200" indent="-457200" algn="l" rtl="0">
              <a:spcBef>
                <a:spcPts val="0"/>
              </a:spcBef>
              <a:spcAft>
                <a:spcPts val="0"/>
              </a:spcAft>
              <a:buFont typeface="Arial" panose="020B0604020202020204" pitchFamily="34" charset="0"/>
              <a:buChar char="•"/>
            </a:pPr>
            <a:endParaRPr lang="en-US" sz="4200" b="1" dirty="0">
              <a:solidFill>
                <a:srgbClr val="000000"/>
              </a:solidFill>
              <a:latin typeface="Avenir"/>
            </a:endParaRPr>
          </a:p>
          <a:p>
            <a:pPr marL="457200" indent="-457200">
              <a:buFont typeface="Arial" panose="020B0604020202020204" pitchFamily="34" charset="0"/>
              <a:buChar char="•"/>
            </a:pPr>
            <a:r>
              <a:rPr lang="en-US" sz="4200" dirty="0">
                <a:solidFill>
                  <a:srgbClr val="000000"/>
                </a:solidFill>
                <a:latin typeface="Avenir"/>
              </a:rPr>
              <a:t>Participants familiarized with </a:t>
            </a:r>
            <a:r>
              <a:rPr lang="en-US" sz="4200" b="1" dirty="0">
                <a:solidFill>
                  <a:srgbClr val="000000"/>
                </a:solidFill>
                <a:latin typeface="Avenir"/>
              </a:rPr>
              <a:t>synchronous and asynchronous </a:t>
            </a:r>
            <a:r>
              <a:rPr lang="en-US" sz="4200" dirty="0">
                <a:solidFill>
                  <a:srgbClr val="000000"/>
                </a:solidFill>
                <a:latin typeface="Avenir"/>
              </a:rPr>
              <a:t>audiovisual presentations of an own- or other- race actor. Visual paired comparison (VPC) trials were used to test their recognition of these faces. </a:t>
            </a:r>
            <a:endParaRPr lang="en-US" sz="4200" dirty="0">
              <a:solidFill>
                <a:srgbClr val="000000"/>
              </a:solidFill>
              <a:latin typeface="Avenir"/>
              <a:sym typeface="Avenir"/>
            </a:endParaRPr>
          </a:p>
          <a:p>
            <a:pPr marL="457200" indent="-457200" algn="l" rtl="0">
              <a:spcBef>
                <a:spcPts val="0"/>
              </a:spcBef>
              <a:spcAft>
                <a:spcPts val="0"/>
              </a:spcAft>
              <a:buFont typeface="Arial" panose="020B0604020202020204" pitchFamily="34" charset="0"/>
              <a:buChar char="•"/>
            </a:pPr>
            <a:endParaRPr lang="en-US" sz="4200" b="1" dirty="0">
              <a:solidFill>
                <a:srgbClr val="000000"/>
              </a:solidFill>
              <a:latin typeface="Avenir"/>
            </a:endParaRPr>
          </a:p>
          <a:p>
            <a:pPr marL="457200" indent="-457200" algn="l" rtl="0">
              <a:spcBef>
                <a:spcPts val="0"/>
              </a:spcBef>
              <a:spcAft>
                <a:spcPts val="0"/>
              </a:spcAft>
              <a:buFont typeface="Arial" panose="020B0604020202020204" pitchFamily="34" charset="0"/>
              <a:buChar char="•"/>
            </a:pPr>
            <a:r>
              <a:rPr lang="en-US" sz="4200" dirty="0">
                <a:solidFill>
                  <a:srgbClr val="000000"/>
                </a:solidFill>
                <a:latin typeface="Avenir"/>
              </a:rPr>
              <a:t>This study will provide insights into the mechanisms underlying audiovisual processing and other-race face processing in infancy.</a:t>
            </a:r>
          </a:p>
        </p:txBody>
      </p:sp>
      <p:sp>
        <p:nvSpPr>
          <p:cNvPr id="12" name="Shape 98">
            <a:extLst>
              <a:ext uri="{FF2B5EF4-FFF2-40B4-BE49-F238E27FC236}">
                <a16:creationId xmlns:a16="http://schemas.microsoft.com/office/drawing/2014/main" id="{305006C6-E074-4B67-8B30-AD342C49A1C5}"/>
              </a:ext>
            </a:extLst>
          </p:cNvPr>
          <p:cNvSpPr txBox="1"/>
          <p:nvPr/>
        </p:nvSpPr>
        <p:spPr>
          <a:xfrm>
            <a:off x="1375589" y="7444243"/>
            <a:ext cx="8959800" cy="1185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r>
              <a:rPr lang="en-US" sz="6000" b="1" i="0" u="none" strike="noStrike" cap="none" dirty="0">
                <a:solidFill>
                  <a:srgbClr val="6A0001"/>
                </a:solidFill>
                <a:latin typeface="Avenir"/>
                <a:ea typeface="Avenir"/>
                <a:cs typeface="Avenir"/>
                <a:sym typeface="Avenir"/>
              </a:rPr>
              <a:t>Abstract</a:t>
            </a:r>
          </a:p>
        </p:txBody>
      </p:sp>
      <p:sp>
        <p:nvSpPr>
          <p:cNvPr id="13" name="Shape 99">
            <a:extLst>
              <a:ext uri="{FF2B5EF4-FFF2-40B4-BE49-F238E27FC236}">
                <a16:creationId xmlns:a16="http://schemas.microsoft.com/office/drawing/2014/main" id="{E9CA9506-A418-419F-A372-175E3446C20C}"/>
              </a:ext>
            </a:extLst>
          </p:cNvPr>
          <p:cNvSpPr txBox="1"/>
          <p:nvPr/>
        </p:nvSpPr>
        <p:spPr>
          <a:xfrm>
            <a:off x="1301661" y="21740780"/>
            <a:ext cx="8959800" cy="1185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endParaRPr lang="en-US" sz="6000" b="1" i="0" u="none" strike="noStrike" cap="none" dirty="0">
              <a:solidFill>
                <a:srgbClr val="6A0001"/>
              </a:solidFill>
              <a:highlight>
                <a:srgbClr val="FFFF00"/>
              </a:highlight>
              <a:latin typeface="Avenir"/>
              <a:ea typeface="Avenir"/>
              <a:cs typeface="Avenir"/>
              <a:sym typeface="Avenir"/>
            </a:endParaRPr>
          </a:p>
        </p:txBody>
      </p:sp>
      <p:sp>
        <p:nvSpPr>
          <p:cNvPr id="14" name="Shape 100">
            <a:extLst>
              <a:ext uri="{FF2B5EF4-FFF2-40B4-BE49-F238E27FC236}">
                <a16:creationId xmlns:a16="http://schemas.microsoft.com/office/drawing/2014/main" id="{87AF7525-2BC8-4550-945A-692FA382E1FB}"/>
              </a:ext>
            </a:extLst>
          </p:cNvPr>
          <p:cNvSpPr txBox="1"/>
          <p:nvPr/>
        </p:nvSpPr>
        <p:spPr>
          <a:xfrm>
            <a:off x="1375589" y="19975554"/>
            <a:ext cx="8959800" cy="1185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r>
              <a:rPr lang="en-US" sz="6000" b="1" i="0" u="none" strike="noStrike" cap="none" dirty="0">
                <a:solidFill>
                  <a:srgbClr val="6A0001"/>
                </a:solidFill>
                <a:latin typeface="Avenir"/>
                <a:ea typeface="Avenir"/>
                <a:cs typeface="Avenir"/>
                <a:sym typeface="Avenir"/>
              </a:rPr>
              <a:t>Introduction </a:t>
            </a:r>
          </a:p>
        </p:txBody>
      </p:sp>
      <p:sp>
        <p:nvSpPr>
          <p:cNvPr id="15" name="Shape 101">
            <a:extLst>
              <a:ext uri="{FF2B5EF4-FFF2-40B4-BE49-F238E27FC236}">
                <a16:creationId xmlns:a16="http://schemas.microsoft.com/office/drawing/2014/main" id="{E9D253AB-0254-4979-B5D9-1AFC281AC0E5}"/>
              </a:ext>
            </a:extLst>
          </p:cNvPr>
          <p:cNvSpPr txBox="1"/>
          <p:nvPr/>
        </p:nvSpPr>
        <p:spPr>
          <a:xfrm>
            <a:off x="27649598" y="25916970"/>
            <a:ext cx="8959800" cy="10278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r>
              <a:rPr lang="en-US" sz="6000" b="1" i="0" u="none" strike="noStrike" cap="none" dirty="0">
                <a:solidFill>
                  <a:srgbClr val="6A0001"/>
                </a:solidFill>
                <a:latin typeface="Avenir"/>
                <a:ea typeface="Avenir"/>
                <a:cs typeface="Avenir"/>
                <a:sym typeface="Avenir"/>
              </a:rPr>
              <a:t>References</a:t>
            </a:r>
          </a:p>
        </p:txBody>
      </p:sp>
      <p:sp>
        <p:nvSpPr>
          <p:cNvPr id="16" name="Shape 102">
            <a:extLst>
              <a:ext uri="{FF2B5EF4-FFF2-40B4-BE49-F238E27FC236}">
                <a16:creationId xmlns:a16="http://schemas.microsoft.com/office/drawing/2014/main" id="{4829ED3F-A652-4B61-9D59-8C12CD6683E5}"/>
              </a:ext>
            </a:extLst>
          </p:cNvPr>
          <p:cNvSpPr txBox="1"/>
          <p:nvPr/>
        </p:nvSpPr>
        <p:spPr>
          <a:xfrm>
            <a:off x="27662972" y="34156962"/>
            <a:ext cx="8959800" cy="1185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r>
              <a:rPr lang="en-US" sz="6000" b="1" i="0" u="none" strike="noStrike" cap="none" dirty="0">
                <a:solidFill>
                  <a:srgbClr val="6A0001"/>
                </a:solidFill>
                <a:latin typeface="Avenir"/>
                <a:ea typeface="Avenir"/>
                <a:cs typeface="Avenir"/>
                <a:sym typeface="Avenir"/>
              </a:rPr>
              <a:t>Acknowledgments </a:t>
            </a:r>
          </a:p>
        </p:txBody>
      </p:sp>
      <p:sp>
        <p:nvSpPr>
          <p:cNvPr id="17" name="Shape 103">
            <a:extLst>
              <a:ext uri="{FF2B5EF4-FFF2-40B4-BE49-F238E27FC236}">
                <a16:creationId xmlns:a16="http://schemas.microsoft.com/office/drawing/2014/main" id="{513B6C9B-AB4B-42BD-A9A2-3E2AD2D4580C}"/>
              </a:ext>
            </a:extLst>
          </p:cNvPr>
          <p:cNvSpPr txBox="1"/>
          <p:nvPr/>
        </p:nvSpPr>
        <p:spPr>
          <a:xfrm flipH="1">
            <a:off x="13202452" y="13495010"/>
            <a:ext cx="11099511" cy="883827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dk1"/>
              </a:buClr>
              <a:buSzPct val="25000"/>
              <a:buFont typeface="Avenir"/>
              <a:buNone/>
            </a:pPr>
            <a:r>
              <a:rPr lang="en-US" sz="3200" b="1" i="0" u="none" strike="noStrike" cap="none" dirty="0">
                <a:solidFill>
                  <a:schemeClr val="dk1"/>
                </a:solidFill>
                <a:latin typeface="Avenir"/>
                <a:ea typeface="Avenir"/>
                <a:cs typeface="Avenir"/>
                <a:sym typeface="Avenir"/>
              </a:rPr>
              <a:t>PARTICIPANTS</a:t>
            </a:r>
          </a:p>
          <a:p>
            <a:pPr lvl="0">
              <a:buClr>
                <a:schemeClr val="dk1"/>
              </a:buClr>
              <a:buSzPct val="25000"/>
            </a:pPr>
            <a:r>
              <a:rPr lang="en-US" sz="3200" i="0" u="none" strike="noStrike" cap="none" dirty="0">
                <a:solidFill>
                  <a:schemeClr val="dk1"/>
                </a:solidFill>
                <a:latin typeface="Avenir"/>
                <a:ea typeface="Avenir"/>
                <a:cs typeface="Avenir"/>
                <a:sym typeface="Avenir"/>
              </a:rPr>
              <a:t>We propose to recruit 100 12-month-olds from across </a:t>
            </a:r>
            <a:r>
              <a:rPr lang="en-US" sz="3200" dirty="0">
                <a:solidFill>
                  <a:schemeClr val="dk1"/>
                </a:solidFill>
                <a:latin typeface="Avenir"/>
                <a:ea typeface="Avenir"/>
                <a:cs typeface="Avenir"/>
                <a:sym typeface="Avenir"/>
              </a:rPr>
              <a:t>the United States without regard for race, ethnicity, or gender. The infants must be exposed to English and born full-term. We e</a:t>
            </a:r>
            <a:r>
              <a:rPr lang="en-US" sz="3200" i="0" u="none" strike="noStrike" cap="none" dirty="0">
                <a:solidFill>
                  <a:schemeClr val="dk1"/>
                </a:solidFill>
                <a:latin typeface="Avenir"/>
                <a:ea typeface="Avenir"/>
                <a:cs typeface="Avenir"/>
                <a:sym typeface="Avenir"/>
              </a:rPr>
              <a:t>xpect to have an </a:t>
            </a:r>
            <a:r>
              <a:rPr lang="en-US" sz="3200" dirty="0">
                <a:solidFill>
                  <a:schemeClr val="dk1"/>
                </a:solidFill>
                <a:latin typeface="Avenir"/>
                <a:ea typeface="Avenir"/>
                <a:cs typeface="Avenir"/>
                <a:sym typeface="Avenir"/>
              </a:rPr>
              <a:t>equal distribution of males and females. </a:t>
            </a:r>
            <a:endParaRPr lang="en-US" sz="3200" dirty="0">
              <a:solidFill>
                <a:schemeClr val="dk1"/>
              </a:solidFill>
              <a:latin typeface="Avenir"/>
            </a:endParaRPr>
          </a:p>
          <a:p>
            <a:pPr lvl="0">
              <a:buClr>
                <a:schemeClr val="dk1"/>
              </a:buClr>
              <a:buSzPct val="100000"/>
            </a:pPr>
            <a:endParaRPr lang="en-US" sz="3200" dirty="0">
              <a:solidFill>
                <a:schemeClr val="dk1"/>
              </a:solidFill>
              <a:latin typeface="Avenir" panose="02000503020000020003" pitchFamily="2" charset="0"/>
              <a:ea typeface="Avenir"/>
              <a:cs typeface="Avenir"/>
              <a:sym typeface="Avenir"/>
            </a:endParaRPr>
          </a:p>
          <a:p>
            <a:pPr lvl="0">
              <a:buClr>
                <a:schemeClr val="dk1"/>
              </a:buClr>
              <a:buSzPct val="25000"/>
            </a:pPr>
            <a:r>
              <a:rPr lang="en-US" sz="3200" b="1" dirty="0">
                <a:latin typeface="Avenir" panose="02000503020000020003" pitchFamily="2" charset="0"/>
                <a:sym typeface="Avenir"/>
              </a:rPr>
              <a:t>RECRUITMENT</a:t>
            </a:r>
          </a:p>
          <a:p>
            <a:pPr lvl="0">
              <a:buClr>
                <a:schemeClr val="dk1"/>
              </a:buClr>
              <a:buSzPct val="25000"/>
            </a:pPr>
            <a:r>
              <a:rPr lang="en-US" sz="3200" dirty="0">
                <a:solidFill>
                  <a:schemeClr val="dk1"/>
                </a:solidFill>
                <a:latin typeface="Avenir"/>
              </a:rPr>
              <a:t>Participants will be recruited through </a:t>
            </a:r>
            <a:r>
              <a:rPr lang="en-US" sz="3200" dirty="0" err="1">
                <a:solidFill>
                  <a:schemeClr val="dk1"/>
                </a:solidFill>
                <a:latin typeface="Avenir"/>
              </a:rPr>
              <a:t>Lookit</a:t>
            </a:r>
            <a:r>
              <a:rPr lang="en-US" sz="3200" dirty="0">
                <a:solidFill>
                  <a:schemeClr val="dk1"/>
                </a:solidFill>
                <a:latin typeface="Avenir"/>
              </a:rPr>
              <a:t> (Scott &amp; Schulz, 2017)., an online data collection platform for developmental researchers. Families on </a:t>
            </a:r>
            <a:r>
              <a:rPr lang="en-US" sz="3200" dirty="0" err="1">
                <a:solidFill>
                  <a:schemeClr val="dk1"/>
                </a:solidFill>
                <a:latin typeface="Avenir"/>
              </a:rPr>
              <a:t>Lookit</a:t>
            </a:r>
            <a:r>
              <a:rPr lang="en-US" sz="3200" dirty="0">
                <a:solidFill>
                  <a:schemeClr val="dk1"/>
                </a:solidFill>
                <a:latin typeface="Avenir"/>
              </a:rPr>
              <a:t> are more representative (race, ethnicity, language) of the US population (Scott &amp; Schulz, 2017).</a:t>
            </a:r>
          </a:p>
          <a:p>
            <a:pPr lvl="0">
              <a:buClr>
                <a:schemeClr val="dk1"/>
              </a:buClr>
              <a:buSzPct val="25000"/>
            </a:pPr>
            <a:endParaRPr lang="en-US" sz="3200" b="1" dirty="0">
              <a:solidFill>
                <a:schemeClr val="dk1"/>
              </a:solidFill>
              <a:latin typeface="Avenir" panose="02000503020000020003" pitchFamily="2" charset="0"/>
              <a:ea typeface="Avenir"/>
              <a:cs typeface="Avenir"/>
              <a:sym typeface="Avenir"/>
            </a:endParaRPr>
          </a:p>
          <a:p>
            <a:pPr marR="0" lvl="0" algn="l" rtl="0">
              <a:spcBef>
                <a:spcPts val="0"/>
              </a:spcBef>
              <a:spcAft>
                <a:spcPts val="0"/>
              </a:spcAft>
              <a:buClr>
                <a:schemeClr val="dk1"/>
              </a:buClr>
              <a:buSzPct val="100000"/>
            </a:pPr>
            <a:r>
              <a:rPr lang="en-US" sz="3200" b="1" dirty="0">
                <a:solidFill>
                  <a:schemeClr val="dk1"/>
                </a:solidFill>
                <a:latin typeface="Avenir" panose="02000503020000020003" pitchFamily="2" charset="0"/>
                <a:ea typeface="Avenir"/>
                <a:cs typeface="Avenir"/>
                <a:sym typeface="Avenir"/>
              </a:rPr>
              <a:t>FAMILIARIZATION</a:t>
            </a:r>
            <a:endParaRPr lang="en-US" sz="3200" dirty="0">
              <a:solidFill>
                <a:schemeClr val="dk1"/>
              </a:solidFill>
              <a:effectLst/>
              <a:latin typeface="Avenir"/>
            </a:endParaRPr>
          </a:p>
          <a:p>
            <a:r>
              <a:rPr lang="en-US" sz="3200" dirty="0">
                <a:solidFill>
                  <a:schemeClr val="dk1"/>
                </a:solidFill>
                <a:effectLst/>
                <a:latin typeface="Avenir"/>
              </a:rPr>
              <a:t>Each participant will be familiarized with two stimuli. Participants will compare two videos of their own race's faces in Familiarization 1. Familiarization 2 will be identical but with other-raced faces. The soundtrack will match only one face during both familiarization phases. </a:t>
            </a:r>
            <a:r>
              <a:rPr lang="en-US" sz="3200" dirty="0">
                <a:solidFill>
                  <a:schemeClr val="dk1"/>
                </a:solidFill>
                <a:latin typeface="Avenir"/>
              </a:rPr>
              <a:t>The arrangement of familiarization presentations will be randomized, and each will last 30 seconds.</a:t>
            </a:r>
          </a:p>
          <a:p>
            <a:endParaRPr lang="en-US" sz="3200" dirty="0">
              <a:solidFill>
                <a:schemeClr val="dk1"/>
              </a:solidFill>
              <a:effectLst/>
              <a:latin typeface="Avenir"/>
            </a:endParaRPr>
          </a:p>
          <a:p>
            <a:r>
              <a:rPr lang="en-US" sz="3200" b="1" dirty="0">
                <a:solidFill>
                  <a:schemeClr val="dk1"/>
                </a:solidFill>
                <a:latin typeface="Avenir"/>
              </a:rPr>
              <a:t>VISUAL-PAIRED COMPARISON</a:t>
            </a:r>
            <a:endParaRPr lang="en-US" sz="3200" dirty="0">
              <a:solidFill>
                <a:schemeClr val="dk1"/>
              </a:solidFill>
              <a:latin typeface="Avenir"/>
            </a:endParaRPr>
          </a:p>
          <a:p>
            <a:r>
              <a:rPr lang="en-US" sz="3200" dirty="0">
                <a:solidFill>
                  <a:schemeClr val="dk1"/>
                </a:solidFill>
                <a:effectLst/>
                <a:latin typeface="Avenir"/>
              </a:rPr>
              <a:t>VPC stimuli will have three static face pairs. After Familiarization 1, the first pair will contain the infants' familiarization faces, the second pair will pair one of them with a novel face of the same race, and the third pair will pair the other familiarization face with the same novel face. After Familiarization 2, the VPC stimuli will be identical but will include the faces seen during Familiarization 2 and a new own-race face. Displayed pairs will last 7.5 seconds and the infants will randomly observe pairs.</a:t>
            </a:r>
          </a:p>
          <a:p>
            <a:endParaRPr lang="en-US" sz="3200" dirty="0">
              <a:solidFill>
                <a:schemeClr val="dk1"/>
              </a:solidFill>
              <a:effectLst/>
              <a:latin typeface="Avenir"/>
            </a:endParaRPr>
          </a:p>
          <a:p>
            <a:r>
              <a:rPr lang="en-US" sz="3200" b="1" cap="all" dirty="0">
                <a:latin typeface="Avenir" panose="02000503020000020003" pitchFamily="2" charset="0"/>
              </a:rPr>
              <a:t>	Synchronous Other-Race</a:t>
            </a:r>
          </a:p>
          <a:p>
            <a:r>
              <a:rPr lang="en-US" sz="3200" dirty="0">
                <a:latin typeface="Avenir" panose="02000503020000020003" pitchFamily="2" charset="0"/>
              </a:rPr>
              <a:t>A synchronous audiovisual other-race face will be shown to the infants. Following that presentation, participants will view that other-race face beside a novel face.</a:t>
            </a:r>
          </a:p>
          <a:p>
            <a:pPr marL="457200" indent="-457200">
              <a:buFont typeface="Arial" panose="020B0604020202020204" pitchFamily="34" charset="0"/>
              <a:buChar char="•"/>
            </a:pPr>
            <a:endParaRPr lang="en-US" sz="3200" b="1" dirty="0">
              <a:latin typeface="Avenir" panose="02000503020000020003" pitchFamily="2" charset="0"/>
            </a:endParaRPr>
          </a:p>
          <a:p>
            <a:r>
              <a:rPr lang="en-US" sz="3200" b="1" cap="all" dirty="0">
                <a:latin typeface="Avenir" panose="02000503020000020003" pitchFamily="2" charset="0"/>
              </a:rPr>
              <a:t>	Synchronous Own-Race</a:t>
            </a:r>
          </a:p>
          <a:p>
            <a:r>
              <a:rPr lang="en-US" sz="3200" dirty="0">
                <a:latin typeface="Avenir" panose="02000503020000020003" pitchFamily="2" charset="0"/>
              </a:rPr>
              <a:t>A synchronous audiovisual own-race face will be shown to participants. Following that, participants will view that own-race face beside a novel face.</a:t>
            </a:r>
          </a:p>
          <a:p>
            <a:pPr marL="457200" indent="-457200">
              <a:buFont typeface="Arial" panose="020B0604020202020204" pitchFamily="34" charset="0"/>
              <a:buChar char="•"/>
            </a:pPr>
            <a:endParaRPr lang="en-US" sz="3200" b="1" dirty="0">
              <a:latin typeface="Avenir" panose="02000503020000020003" pitchFamily="2" charset="0"/>
            </a:endParaRPr>
          </a:p>
          <a:p>
            <a:r>
              <a:rPr lang="en-US" sz="3200" b="1" cap="all" dirty="0">
                <a:latin typeface="Avenir" panose="02000503020000020003" pitchFamily="2" charset="0"/>
              </a:rPr>
              <a:t>	Asynchronous</a:t>
            </a:r>
          </a:p>
          <a:p>
            <a:r>
              <a:rPr lang="en-US" sz="3200" dirty="0">
                <a:latin typeface="Avenir" panose="02000503020000020003" pitchFamily="2" charset="0"/>
              </a:rPr>
              <a:t>Lastly, participants will view a synchronous audiovisual presentation of an own-race face followed by that face beside a novel face.</a:t>
            </a:r>
          </a:p>
          <a:p>
            <a:pPr marL="514350" marR="0" lvl="0" indent="-514350" algn="l" rtl="0">
              <a:spcBef>
                <a:spcPts val="0"/>
              </a:spcBef>
              <a:spcAft>
                <a:spcPts val="0"/>
              </a:spcAft>
              <a:buClr>
                <a:schemeClr val="dk1"/>
              </a:buClr>
              <a:buSzPct val="100000"/>
              <a:buAutoNum type="arabicParenR"/>
            </a:pPr>
            <a:endParaRPr lang="en-US" sz="3200" dirty="0">
              <a:solidFill>
                <a:schemeClr val="dk1"/>
              </a:solidFill>
              <a:latin typeface="Avenir"/>
              <a:ea typeface="Avenir"/>
              <a:cs typeface="Avenir"/>
              <a:sym typeface="Avenir"/>
            </a:endParaRPr>
          </a:p>
          <a:p>
            <a:pPr marR="0" lvl="0" algn="l" rtl="0">
              <a:spcBef>
                <a:spcPts val="0"/>
              </a:spcBef>
              <a:spcAft>
                <a:spcPts val="0"/>
              </a:spcAft>
              <a:buClr>
                <a:schemeClr val="dk1"/>
              </a:buClr>
              <a:buSzPct val="100000"/>
            </a:pPr>
            <a:endParaRPr lang="en-US" sz="3200" dirty="0">
              <a:solidFill>
                <a:schemeClr val="dk1"/>
              </a:solidFill>
              <a:highlight>
                <a:srgbClr val="FFFF00"/>
              </a:highlight>
              <a:latin typeface="Avenir"/>
              <a:ea typeface="Avenir"/>
              <a:cs typeface="Avenir"/>
              <a:sym typeface="Avenir"/>
            </a:endParaRPr>
          </a:p>
          <a:p>
            <a:pPr marL="457200" marR="0" lvl="0" indent="-457200" algn="l" rtl="0">
              <a:spcBef>
                <a:spcPts val="0"/>
              </a:spcBef>
              <a:spcAft>
                <a:spcPts val="0"/>
              </a:spcAft>
              <a:buClr>
                <a:schemeClr val="dk1"/>
              </a:buClr>
              <a:buFont typeface="Arial"/>
              <a:buNone/>
            </a:pPr>
            <a:endParaRPr sz="3200" b="1" i="0" u="none" strike="noStrike" cap="none" dirty="0">
              <a:solidFill>
                <a:schemeClr val="dk1"/>
              </a:solidFill>
              <a:latin typeface="Avenir"/>
              <a:ea typeface="Avenir"/>
              <a:cs typeface="Avenir"/>
              <a:sym typeface="Avenir"/>
            </a:endParaRPr>
          </a:p>
        </p:txBody>
      </p:sp>
      <p:sp>
        <p:nvSpPr>
          <p:cNvPr id="18" name="Shape 104">
            <a:extLst>
              <a:ext uri="{FF2B5EF4-FFF2-40B4-BE49-F238E27FC236}">
                <a16:creationId xmlns:a16="http://schemas.microsoft.com/office/drawing/2014/main" id="{27429E7E-F63B-4E62-B242-67C619E4C4AA}"/>
              </a:ext>
            </a:extLst>
          </p:cNvPr>
          <p:cNvSpPr txBox="1"/>
          <p:nvPr/>
        </p:nvSpPr>
        <p:spPr>
          <a:xfrm>
            <a:off x="14722499" y="12593564"/>
            <a:ext cx="8959800" cy="1185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r>
              <a:rPr lang="en-US" sz="6000" b="1" i="0" u="none" strike="noStrike" cap="none" dirty="0">
                <a:solidFill>
                  <a:srgbClr val="6A0001"/>
                </a:solidFill>
                <a:latin typeface="Avenir"/>
                <a:ea typeface="Avenir"/>
                <a:cs typeface="Avenir"/>
                <a:sym typeface="Avenir"/>
              </a:rPr>
              <a:t>Method</a:t>
            </a:r>
          </a:p>
        </p:txBody>
      </p:sp>
      <p:sp>
        <p:nvSpPr>
          <p:cNvPr id="19" name="Shape 105">
            <a:extLst>
              <a:ext uri="{FF2B5EF4-FFF2-40B4-BE49-F238E27FC236}">
                <a16:creationId xmlns:a16="http://schemas.microsoft.com/office/drawing/2014/main" id="{3A5C7DDE-56F4-4BAA-8670-1458A730D80F}"/>
              </a:ext>
            </a:extLst>
          </p:cNvPr>
          <p:cNvSpPr txBox="1"/>
          <p:nvPr/>
        </p:nvSpPr>
        <p:spPr>
          <a:xfrm>
            <a:off x="27606674" y="35163762"/>
            <a:ext cx="9789900" cy="1806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venir"/>
              <a:buNone/>
            </a:pPr>
            <a:r>
              <a:rPr lang="en-US" sz="3200" i="0" u="none" strike="noStrike" cap="none" dirty="0">
                <a:solidFill>
                  <a:schemeClr val="dk1"/>
                </a:solidFill>
                <a:latin typeface="Avenir"/>
                <a:ea typeface="Avenir"/>
                <a:cs typeface="Avenir"/>
                <a:sym typeface="Avenir"/>
              </a:rPr>
              <a:t>Thank you to support from</a:t>
            </a:r>
            <a:r>
              <a:rPr lang="en-US" sz="3200" dirty="0">
                <a:solidFill>
                  <a:schemeClr val="dk1"/>
                </a:solidFill>
                <a:latin typeface="Avenir"/>
                <a:ea typeface="Avenir"/>
                <a:cs typeface="Avenir"/>
                <a:sym typeface="Avenir"/>
              </a:rPr>
              <a:t> the </a:t>
            </a:r>
            <a:r>
              <a:rPr lang="en-US" sz="3200" dirty="0" err="1">
                <a:solidFill>
                  <a:schemeClr val="dk1"/>
                </a:solidFill>
                <a:latin typeface="Avenir"/>
                <a:ea typeface="Avenir"/>
                <a:cs typeface="Avenir"/>
                <a:sym typeface="Avenir"/>
              </a:rPr>
              <a:t>Cura</a:t>
            </a:r>
            <a:r>
              <a:rPr lang="en-US" sz="3200" dirty="0">
                <a:solidFill>
                  <a:schemeClr val="dk1"/>
                </a:solidFill>
                <a:latin typeface="Avenir"/>
                <a:ea typeface="Avenir"/>
                <a:cs typeface="Avenir"/>
                <a:sym typeface="Avenir"/>
              </a:rPr>
              <a:t> Scholars Program at Loyola University Chicago. </a:t>
            </a:r>
            <a:endParaRPr lang="en-US" sz="3200" i="0" u="none" strike="noStrike" cap="none" dirty="0">
              <a:solidFill>
                <a:schemeClr val="dk1"/>
              </a:solidFill>
              <a:latin typeface="Avenir"/>
              <a:ea typeface="Avenir"/>
              <a:cs typeface="Avenir"/>
              <a:sym typeface="Avenir"/>
            </a:endParaRPr>
          </a:p>
          <a:p>
            <a:pPr marL="0" marR="0" lvl="0" indent="0" algn="l" rtl="0">
              <a:lnSpc>
                <a:spcPct val="100000"/>
              </a:lnSpc>
              <a:spcBef>
                <a:spcPts val="0"/>
              </a:spcBef>
              <a:spcAft>
                <a:spcPts val="0"/>
              </a:spcAft>
              <a:buClr>
                <a:schemeClr val="dk1"/>
              </a:buClr>
              <a:buFont typeface="Avenir"/>
              <a:buNone/>
            </a:pPr>
            <a:endParaRPr sz="2800" b="1" dirty="0">
              <a:solidFill>
                <a:schemeClr val="dk1"/>
              </a:solidFill>
              <a:latin typeface="Avenir"/>
              <a:ea typeface="Avenir"/>
              <a:cs typeface="Avenir"/>
              <a:sym typeface="Avenir"/>
            </a:endParaRPr>
          </a:p>
        </p:txBody>
      </p:sp>
      <p:sp>
        <p:nvSpPr>
          <p:cNvPr id="30" name="Shape 117">
            <a:extLst>
              <a:ext uri="{FF2B5EF4-FFF2-40B4-BE49-F238E27FC236}">
                <a16:creationId xmlns:a16="http://schemas.microsoft.com/office/drawing/2014/main" id="{D39B899D-D446-49D3-962E-5C88610B969B}"/>
              </a:ext>
            </a:extLst>
          </p:cNvPr>
          <p:cNvSpPr txBox="1"/>
          <p:nvPr/>
        </p:nvSpPr>
        <p:spPr>
          <a:xfrm>
            <a:off x="27662972" y="27142095"/>
            <a:ext cx="9391800" cy="6338950"/>
          </a:xfrm>
          <a:prstGeom prst="rect">
            <a:avLst/>
          </a:prstGeom>
          <a:noFill/>
          <a:ln>
            <a:noFill/>
          </a:ln>
        </p:spPr>
        <p:txBody>
          <a:bodyPr lIns="91425" tIns="91425" rIns="91425" bIns="91425" anchor="t" anchorCtr="0">
            <a:noAutofit/>
          </a:bodyPr>
          <a:lstStyle/>
          <a:p>
            <a:pPr>
              <a:spcBef>
                <a:spcPts val="1500"/>
              </a:spcBef>
              <a:spcAft>
                <a:spcPts val="1500"/>
              </a:spcAft>
            </a:pPr>
            <a:r>
              <a:rPr lang="en-US" sz="2000" dirty="0" err="1">
                <a:latin typeface="Avenir" panose="02000503020000020003" pitchFamily="2" charset="0"/>
              </a:rPr>
              <a:t>Bahrick</a:t>
            </a:r>
            <a:r>
              <a:rPr lang="en-US" sz="2000" dirty="0">
                <a:latin typeface="Avenir" panose="02000503020000020003" pitchFamily="2" charset="0"/>
              </a:rPr>
              <a:t>, L. E., </a:t>
            </a:r>
            <a:r>
              <a:rPr lang="en-US" sz="2000" dirty="0" err="1">
                <a:latin typeface="Avenir" panose="02000503020000020003" pitchFamily="2" charset="0"/>
              </a:rPr>
              <a:t>Gogate</a:t>
            </a:r>
            <a:r>
              <a:rPr lang="en-US" sz="2000" dirty="0">
                <a:latin typeface="Avenir" panose="02000503020000020003" pitchFamily="2" charset="0"/>
              </a:rPr>
              <a:t>, L. J., &amp; Ruiz, I. (2002). Attention and memory for faces and actions in infancy: the salience of actions over faces in dynamic events. Child Development, 73(6), 1629–1643.</a:t>
            </a:r>
            <a:r>
              <a:rPr lang="en-US" sz="2000" dirty="0">
                <a:latin typeface="Avenir" panose="02000503020000020003" pitchFamily="2" charset="0"/>
                <a:hlinkClick r:id="rId4">
                  <a:extLst>
                    <a:ext uri="{A12FA001-AC4F-418D-AE19-62706E023703}">
                      <ahyp:hlinkClr xmlns:ahyp="http://schemas.microsoft.com/office/drawing/2018/hyperlinkcolor" val="tx"/>
                    </a:ext>
                  </a:extLst>
                </a:hlinkClick>
              </a:rPr>
              <a:t> https://doi.org/10.1111/1467-8624.00495</a:t>
            </a:r>
            <a:endParaRPr lang="en-US" sz="2000" dirty="0">
              <a:latin typeface="Avenir" panose="02000503020000020003" pitchFamily="2" charset="0"/>
            </a:endParaRPr>
          </a:p>
          <a:p>
            <a:pPr>
              <a:spcBef>
                <a:spcPts val="1500"/>
              </a:spcBef>
              <a:spcAft>
                <a:spcPts val="1500"/>
              </a:spcAft>
            </a:pPr>
            <a:r>
              <a:rPr lang="en-US" sz="2000" dirty="0" err="1">
                <a:latin typeface="Avenir" panose="02000503020000020003" pitchFamily="2" charset="0"/>
              </a:rPr>
              <a:t>Bahrick</a:t>
            </a:r>
            <a:r>
              <a:rPr lang="en-US" sz="2000" dirty="0">
                <a:latin typeface="Avenir" panose="02000503020000020003" pitchFamily="2" charset="0"/>
              </a:rPr>
              <a:t>, L. E., &amp; Lickliter, R. (2012). The role of intersensory redundancy in early perceptual, cognitive, and social development. In A. J. </a:t>
            </a:r>
            <a:r>
              <a:rPr lang="en-US" sz="2000" dirty="0" err="1">
                <a:latin typeface="Avenir" panose="02000503020000020003" pitchFamily="2" charset="0"/>
              </a:rPr>
              <a:t>Bremner</a:t>
            </a:r>
            <a:r>
              <a:rPr lang="en-US" sz="2000" dirty="0">
                <a:latin typeface="Avenir" panose="02000503020000020003" pitchFamily="2" charset="0"/>
              </a:rPr>
              <a:t>, D. J. Lewkowicz, &amp; C. Spence (Eds.), Multisensory development (pp. 183–206). Oxford University Press.</a:t>
            </a:r>
            <a:r>
              <a:rPr lang="en-US" sz="2000" dirty="0">
                <a:latin typeface="Avenir" panose="02000503020000020003" pitchFamily="2" charset="0"/>
                <a:hlinkClick r:id="rId5">
                  <a:extLst>
                    <a:ext uri="{A12FA001-AC4F-418D-AE19-62706E023703}">
                      <ahyp:hlinkClr xmlns:ahyp="http://schemas.microsoft.com/office/drawing/2018/hyperlinkcolor" val="tx"/>
                    </a:ext>
                  </a:extLst>
                </a:hlinkClick>
              </a:rPr>
              <a:t> https://doi.org/10.1093/acprof:oso/9780199586059.003.0008</a:t>
            </a:r>
            <a:endParaRPr lang="en-US" sz="2000" dirty="0">
              <a:latin typeface="Avenir" panose="02000503020000020003" pitchFamily="2" charset="0"/>
            </a:endParaRPr>
          </a:p>
          <a:p>
            <a:pPr>
              <a:spcBef>
                <a:spcPts val="1500"/>
              </a:spcBef>
              <a:spcAft>
                <a:spcPts val="1500"/>
              </a:spcAft>
            </a:pPr>
            <a:r>
              <a:rPr lang="en-US" sz="2000" dirty="0">
                <a:latin typeface="Avenir" panose="02000503020000020003" pitchFamily="2" charset="0"/>
              </a:rPr>
              <a:t>Kelly, D. J., Liu, S., Ge, L., Quinn, P. C., Slater, A. M., Lee, K., Liu, Q., &amp; </a:t>
            </a:r>
            <a:r>
              <a:rPr lang="en-US" sz="2000" dirty="0" err="1">
                <a:latin typeface="Avenir" panose="02000503020000020003" pitchFamily="2" charset="0"/>
              </a:rPr>
              <a:t>Pascalis</a:t>
            </a:r>
            <a:r>
              <a:rPr lang="en-US" sz="2000" dirty="0">
                <a:latin typeface="Avenir" panose="02000503020000020003" pitchFamily="2" charset="0"/>
              </a:rPr>
              <a:t>, O. (2007). Cross-Race Preferences for Same-Race Faces Extend Beyond the African Versus Caucasian Contrast in 3-Month-Old Infants. Infancy: The Official Journal of the International Society on Infant Studies, 11(1), 87–95.</a:t>
            </a:r>
            <a:r>
              <a:rPr lang="en-US" sz="2000" dirty="0">
                <a:latin typeface="Avenir" panose="02000503020000020003" pitchFamily="2" charset="0"/>
                <a:hlinkClick r:id="rId6">
                  <a:extLst>
                    <a:ext uri="{A12FA001-AC4F-418D-AE19-62706E023703}">
                      <ahyp:hlinkClr xmlns:ahyp="http://schemas.microsoft.com/office/drawing/2018/hyperlinkcolor" val="tx"/>
                    </a:ext>
                  </a:extLst>
                </a:hlinkClick>
              </a:rPr>
              <a:t> https://doi.org/10.1080/15250000709336871</a:t>
            </a:r>
            <a:endParaRPr lang="en-US" sz="2000" dirty="0">
              <a:latin typeface="Avenir" panose="02000503020000020003" pitchFamily="2" charset="0"/>
            </a:endParaRPr>
          </a:p>
          <a:p>
            <a:pPr>
              <a:spcBef>
                <a:spcPts val="1500"/>
              </a:spcBef>
            </a:pPr>
            <a:r>
              <a:rPr lang="en-US" sz="2000" dirty="0">
                <a:latin typeface="Avenir" panose="02000503020000020003" pitchFamily="2" charset="0"/>
              </a:rPr>
              <a:t>Scott, K., &amp; Schulz, L. (2017). </a:t>
            </a:r>
            <a:r>
              <a:rPr lang="en-US" sz="2000" dirty="0" err="1">
                <a:latin typeface="Avenir" panose="02000503020000020003" pitchFamily="2" charset="0"/>
              </a:rPr>
              <a:t>Lookit</a:t>
            </a:r>
            <a:r>
              <a:rPr lang="en-US" sz="2000" dirty="0">
                <a:latin typeface="Avenir" panose="02000503020000020003" pitchFamily="2" charset="0"/>
              </a:rPr>
              <a:t> (part 1): A new online platform for developmental	research. Open Mind, 1(1), 4-14. </a:t>
            </a:r>
            <a:r>
              <a:rPr lang="en-US" sz="2000" dirty="0">
                <a:latin typeface="Avenir" panose="02000503020000020003" pitchFamily="2" charset="0"/>
                <a:hlinkClick r:id="rId7">
                  <a:extLst>
                    <a:ext uri="{A12FA001-AC4F-418D-AE19-62706E023703}">
                      <ahyp:hlinkClr xmlns:ahyp="http://schemas.microsoft.com/office/drawing/2018/hyperlinkcolor" val="tx"/>
                    </a:ext>
                  </a:extLst>
                </a:hlinkClick>
              </a:rPr>
              <a:t>https://doi.org/10.1162/OPMI_a_00002</a:t>
            </a:r>
            <a:endParaRPr lang="en-US" sz="2000" dirty="0">
              <a:latin typeface="Avenir" panose="02000503020000020003" pitchFamily="2" charset="0"/>
            </a:endParaRPr>
          </a:p>
          <a:p>
            <a:pPr algn="l" rtl="0">
              <a:spcBef>
                <a:spcPts val="1500"/>
              </a:spcBef>
              <a:spcAft>
                <a:spcPts val="0"/>
              </a:spcAft>
            </a:pPr>
            <a:endParaRPr lang="en-US" sz="1800" dirty="0">
              <a:solidFill>
                <a:schemeClr val="dk1"/>
              </a:solidFill>
              <a:latin typeface="Avenir" panose="02000503020000020003" pitchFamily="2" charset="0"/>
            </a:endParaRPr>
          </a:p>
          <a:p>
            <a:br>
              <a:rPr lang="en-US" sz="900" dirty="0"/>
            </a:br>
            <a:br>
              <a:rPr lang="en-US" sz="900" dirty="0"/>
            </a:br>
            <a:endParaRPr lang="en-US" sz="2000" dirty="0">
              <a:solidFill>
                <a:schemeClr val="dk1"/>
              </a:solidFill>
              <a:highlight>
                <a:srgbClr val="FFFF00"/>
              </a:highlight>
              <a:latin typeface="Avenir Book" charset="0"/>
              <a:ea typeface="Avenir Book" charset="0"/>
              <a:cs typeface="Avenir Book" charset="0"/>
              <a:sym typeface="Avenir"/>
            </a:endParaRPr>
          </a:p>
        </p:txBody>
      </p:sp>
      <p:sp>
        <p:nvSpPr>
          <p:cNvPr id="37" name="TextBox 36">
            <a:extLst>
              <a:ext uri="{FF2B5EF4-FFF2-40B4-BE49-F238E27FC236}">
                <a16:creationId xmlns:a16="http://schemas.microsoft.com/office/drawing/2014/main" id="{5B9379BE-3E6F-4D92-AA43-007F7428F508}"/>
              </a:ext>
            </a:extLst>
          </p:cNvPr>
          <p:cNvSpPr txBox="1"/>
          <p:nvPr/>
        </p:nvSpPr>
        <p:spPr>
          <a:xfrm>
            <a:off x="38045571" y="33702171"/>
            <a:ext cx="184731" cy="307777"/>
          </a:xfrm>
          <a:prstGeom prst="rect">
            <a:avLst/>
          </a:prstGeom>
          <a:noFill/>
        </p:spPr>
        <p:txBody>
          <a:bodyPr wrap="none" rtlCol="0">
            <a:spAutoFit/>
          </a:bodyPr>
          <a:lstStyle/>
          <a:p>
            <a:endParaRPr lang="en-US" dirty="0"/>
          </a:p>
        </p:txBody>
      </p:sp>
      <p:pic>
        <p:nvPicPr>
          <p:cNvPr id="38" name="Shape 92">
            <a:extLst>
              <a:ext uri="{FF2B5EF4-FFF2-40B4-BE49-F238E27FC236}">
                <a16:creationId xmlns:a16="http://schemas.microsoft.com/office/drawing/2014/main" id="{FAA238DB-FCAE-4081-B674-EAB388DE3928}"/>
              </a:ext>
            </a:extLst>
          </p:cNvPr>
          <p:cNvPicPr preferRelativeResize="0"/>
          <p:nvPr/>
        </p:nvPicPr>
        <p:blipFill rotWithShape="1">
          <a:blip r:embed="rId3">
            <a:alphaModFix/>
          </a:blip>
          <a:srcRect/>
          <a:stretch/>
        </p:blipFill>
        <p:spPr>
          <a:xfrm>
            <a:off x="32836493" y="382732"/>
            <a:ext cx="4185193" cy="4840044"/>
          </a:xfrm>
          <a:prstGeom prst="rect">
            <a:avLst/>
          </a:prstGeom>
          <a:noFill/>
          <a:ln>
            <a:noFill/>
          </a:ln>
        </p:spPr>
      </p:pic>
      <p:sp>
        <p:nvSpPr>
          <p:cNvPr id="60" name="TextBox 59">
            <a:extLst>
              <a:ext uri="{FF2B5EF4-FFF2-40B4-BE49-F238E27FC236}">
                <a16:creationId xmlns:a16="http://schemas.microsoft.com/office/drawing/2014/main" id="{C6BB7538-6695-4C25-BCD4-40C3DA2A4B83}"/>
              </a:ext>
            </a:extLst>
          </p:cNvPr>
          <p:cNvSpPr txBox="1"/>
          <p:nvPr/>
        </p:nvSpPr>
        <p:spPr>
          <a:xfrm>
            <a:off x="835658" y="20896117"/>
            <a:ext cx="10236869" cy="17943374"/>
          </a:xfrm>
          <a:prstGeom prst="rect">
            <a:avLst/>
          </a:prstGeom>
          <a:noFill/>
        </p:spPr>
        <p:txBody>
          <a:bodyPr wrap="square" rtlCol="0">
            <a:spAutoFit/>
          </a:bodyPr>
          <a:lstStyle/>
          <a:p>
            <a:pPr marL="571500" indent="-571500">
              <a:buFont typeface="Arial" panose="020B0604020202020204" pitchFamily="34" charset="0"/>
              <a:buChar char="•"/>
            </a:pPr>
            <a:r>
              <a:rPr lang="en-US" sz="4000" dirty="0">
                <a:solidFill>
                  <a:srgbClr val="000000"/>
                </a:solidFill>
                <a:latin typeface="Avenir"/>
              </a:rPr>
              <a:t>The </a:t>
            </a:r>
            <a:r>
              <a:rPr lang="en-US" sz="4000" b="1" dirty="0">
                <a:solidFill>
                  <a:srgbClr val="000000"/>
                </a:solidFill>
                <a:latin typeface="Avenir"/>
              </a:rPr>
              <a:t>Other Race Effect (ORE) </a:t>
            </a:r>
            <a:r>
              <a:rPr lang="en-US" sz="4000" dirty="0">
                <a:solidFill>
                  <a:srgbClr val="000000"/>
                </a:solidFill>
                <a:latin typeface="Avenir"/>
              </a:rPr>
              <a:t>refers to the phenomena in which individuals have trouble differentiating and remembering faces of different races or ethnicities. </a:t>
            </a:r>
          </a:p>
          <a:p>
            <a:endParaRPr lang="en-US" sz="4000" b="1" dirty="0">
              <a:solidFill>
                <a:srgbClr val="000000"/>
              </a:solidFill>
              <a:latin typeface="Avenir"/>
            </a:endParaRPr>
          </a:p>
          <a:p>
            <a:pPr marL="571500" indent="-571500">
              <a:buFont typeface="Arial" panose="020B0604020202020204" pitchFamily="34" charset="0"/>
              <a:buChar char="•"/>
            </a:pPr>
            <a:r>
              <a:rPr lang="en-US" sz="4000" dirty="0">
                <a:solidFill>
                  <a:srgbClr val="000000"/>
                </a:solidFill>
                <a:latin typeface="Avenir"/>
              </a:rPr>
              <a:t>The ORE emerges early in infancy, around </a:t>
            </a:r>
            <a:r>
              <a:rPr lang="en-US" sz="4000" b="1" dirty="0">
                <a:solidFill>
                  <a:srgbClr val="000000"/>
                </a:solidFill>
                <a:latin typeface="Avenir"/>
              </a:rPr>
              <a:t>9 months of age</a:t>
            </a:r>
            <a:r>
              <a:rPr lang="en-US" sz="4000" dirty="0">
                <a:solidFill>
                  <a:srgbClr val="000000"/>
                </a:solidFill>
                <a:latin typeface="Avenir"/>
              </a:rPr>
              <a:t> (Kelly et al., 2007).</a:t>
            </a:r>
          </a:p>
          <a:p>
            <a:endParaRPr lang="en-US" sz="4000" b="1" dirty="0">
              <a:solidFill>
                <a:srgbClr val="000000"/>
              </a:solidFill>
              <a:latin typeface="Avenir"/>
            </a:endParaRPr>
          </a:p>
          <a:p>
            <a:pPr marL="571500" indent="-571500">
              <a:buFont typeface="Arial" panose="020B0604020202020204" pitchFamily="34" charset="0"/>
              <a:buChar char="•"/>
            </a:pPr>
            <a:r>
              <a:rPr lang="en-US" sz="4000" dirty="0">
                <a:solidFill>
                  <a:srgbClr val="000000"/>
                </a:solidFill>
                <a:latin typeface="Avenir"/>
              </a:rPr>
              <a:t>This early appearance is significant because infancy is a crucial time for the development of social and perceptual skills, which are vital for building meaningful interactions with individuals from diverse racial and ethnic origins. </a:t>
            </a:r>
          </a:p>
          <a:p>
            <a:pPr marL="571500" indent="-571500">
              <a:buFont typeface="Arial" panose="020B0604020202020204" pitchFamily="34" charset="0"/>
              <a:buChar char="•"/>
            </a:pPr>
            <a:endParaRPr lang="en-US" sz="4000" b="1" dirty="0">
              <a:solidFill>
                <a:srgbClr val="000000"/>
              </a:solidFill>
              <a:latin typeface="Avenir"/>
            </a:endParaRPr>
          </a:p>
          <a:p>
            <a:pPr marL="571500" indent="-571500">
              <a:buFont typeface="Arial" panose="020B0604020202020204" pitchFamily="34" charset="0"/>
              <a:buChar char="•"/>
            </a:pPr>
            <a:r>
              <a:rPr lang="en-US" sz="4000" dirty="0">
                <a:solidFill>
                  <a:srgbClr val="000000"/>
                </a:solidFill>
                <a:latin typeface="Avenir"/>
              </a:rPr>
              <a:t>Understanding the ORE in infancy can provide substantial insights into the processes underlying intergroup perception and shed information on approaches for encouraging positive intergroup relations. </a:t>
            </a:r>
          </a:p>
          <a:p>
            <a:pPr marL="571500" indent="-571500">
              <a:buFont typeface="Arial" panose="020B0604020202020204" pitchFamily="34" charset="0"/>
              <a:buChar char="•"/>
            </a:pPr>
            <a:endParaRPr lang="en-US" sz="4000" b="1" dirty="0">
              <a:solidFill>
                <a:srgbClr val="000000"/>
              </a:solidFill>
              <a:latin typeface="Avenir"/>
            </a:endParaRPr>
          </a:p>
          <a:p>
            <a:pPr marL="571500" indent="-571500">
              <a:buFont typeface="Arial" panose="020B0604020202020204" pitchFamily="34" charset="0"/>
              <a:buChar char="•"/>
            </a:pPr>
            <a:r>
              <a:rPr lang="en-US" sz="4000" dirty="0">
                <a:solidFill>
                  <a:srgbClr val="000000"/>
                </a:solidFill>
                <a:latin typeface="Avenir"/>
              </a:rPr>
              <a:t>Synchronous audiovisual presentations are salient to infants (</a:t>
            </a:r>
            <a:r>
              <a:rPr lang="en-US" sz="4000" dirty="0" err="1">
                <a:solidFill>
                  <a:srgbClr val="000000"/>
                </a:solidFill>
                <a:latin typeface="Avenir"/>
              </a:rPr>
              <a:t>Bahrick</a:t>
            </a:r>
            <a:r>
              <a:rPr lang="en-US" sz="4000" dirty="0">
                <a:solidFill>
                  <a:srgbClr val="000000"/>
                </a:solidFill>
                <a:latin typeface="Avenir"/>
              </a:rPr>
              <a:t>, 2002). They attract their attention yet distract from only audio or visual presentations.</a:t>
            </a:r>
          </a:p>
          <a:p>
            <a:pPr marL="571500" indent="-571500">
              <a:buFont typeface="Arial" panose="020B0604020202020204" pitchFamily="34" charset="0"/>
              <a:buChar char="•"/>
            </a:pPr>
            <a:endParaRPr lang="en-US" sz="4000" b="1" dirty="0">
              <a:solidFill>
                <a:srgbClr val="000000"/>
              </a:solidFill>
              <a:latin typeface="Avenir"/>
            </a:endParaRPr>
          </a:p>
          <a:p>
            <a:endParaRPr lang="en-US" sz="4000" b="1" dirty="0">
              <a:solidFill>
                <a:srgbClr val="000000"/>
              </a:solidFill>
              <a:latin typeface="Avenir"/>
            </a:endParaRPr>
          </a:p>
        </p:txBody>
      </p:sp>
      <p:sp>
        <p:nvSpPr>
          <p:cNvPr id="20" name="Rectangle 1">
            <a:extLst>
              <a:ext uri="{FF2B5EF4-FFF2-40B4-BE49-F238E27FC236}">
                <a16:creationId xmlns:a16="http://schemas.microsoft.com/office/drawing/2014/main" id="{7257B5E8-1EDD-6D8B-47E4-ACE05C29EF12}"/>
              </a:ext>
            </a:extLst>
          </p:cNvPr>
          <p:cNvSpPr>
            <a:spLocks noChangeArrowheads="1"/>
          </p:cNvSpPr>
          <p:nvPr/>
        </p:nvSpPr>
        <p:spPr bwMode="auto">
          <a:xfrm>
            <a:off x="12238925" y="23519435"/>
            <a:ext cx="89989492" cy="42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1" name="Shape 104">
            <a:extLst>
              <a:ext uri="{FF2B5EF4-FFF2-40B4-BE49-F238E27FC236}">
                <a16:creationId xmlns:a16="http://schemas.microsoft.com/office/drawing/2014/main" id="{5CD18BE4-11C7-7DDD-EE49-F2BB5FE16BD6}"/>
              </a:ext>
            </a:extLst>
          </p:cNvPr>
          <p:cNvSpPr txBox="1"/>
          <p:nvPr/>
        </p:nvSpPr>
        <p:spPr>
          <a:xfrm>
            <a:off x="27878972" y="7721800"/>
            <a:ext cx="8959800" cy="1185000"/>
          </a:xfrm>
          <a:prstGeom prst="rect">
            <a:avLst/>
          </a:prstGeom>
          <a:noFill/>
          <a:ln>
            <a:noFill/>
          </a:ln>
        </p:spPr>
        <p:txBody>
          <a:bodyPr lIns="91425" tIns="45700" rIns="91425" bIns="45700" anchor="t" anchorCtr="0">
            <a:noAutofit/>
          </a:bodyPr>
          <a:lstStyle/>
          <a:p>
            <a:pPr algn="ctr">
              <a:buClr>
                <a:srgbClr val="6A0001"/>
              </a:buClr>
              <a:buSzPct val="25000"/>
            </a:pPr>
            <a:r>
              <a:rPr lang="en-US" sz="6000" b="1" dirty="0">
                <a:solidFill>
                  <a:srgbClr val="6A0001"/>
                </a:solidFill>
                <a:latin typeface="Avenir"/>
              </a:rPr>
              <a:t>Statistical Analyses</a:t>
            </a:r>
          </a:p>
          <a:p>
            <a:pPr marL="0" marR="0" lvl="0" indent="0" algn="ctr" rtl="0">
              <a:lnSpc>
                <a:spcPct val="100000"/>
              </a:lnSpc>
              <a:spcBef>
                <a:spcPts val="0"/>
              </a:spcBef>
              <a:spcAft>
                <a:spcPts val="0"/>
              </a:spcAft>
              <a:buClr>
                <a:srgbClr val="6A0001"/>
              </a:buClr>
              <a:buSzPct val="25000"/>
              <a:buFont typeface="Avenir"/>
              <a:buNone/>
            </a:pPr>
            <a:endParaRPr lang="en-US" sz="6000" b="1" i="0" u="none" strike="noStrike" cap="none" dirty="0">
              <a:solidFill>
                <a:srgbClr val="6A0001"/>
              </a:solidFill>
              <a:latin typeface="Avenir"/>
              <a:ea typeface="Avenir"/>
              <a:cs typeface="Avenir"/>
              <a:sym typeface="Avenir"/>
            </a:endParaRPr>
          </a:p>
        </p:txBody>
      </p:sp>
      <p:sp>
        <p:nvSpPr>
          <p:cNvPr id="23" name="Shape 104">
            <a:extLst>
              <a:ext uri="{FF2B5EF4-FFF2-40B4-BE49-F238E27FC236}">
                <a16:creationId xmlns:a16="http://schemas.microsoft.com/office/drawing/2014/main" id="{20CF3D3A-2B0E-0ED3-7CD0-395A9FE4A367}"/>
              </a:ext>
            </a:extLst>
          </p:cNvPr>
          <p:cNvSpPr txBox="1"/>
          <p:nvPr/>
        </p:nvSpPr>
        <p:spPr>
          <a:xfrm>
            <a:off x="14559546" y="7510159"/>
            <a:ext cx="8959800" cy="11850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rgbClr val="6A0001"/>
              </a:buClr>
              <a:buSzPct val="25000"/>
              <a:buFont typeface="Avenir"/>
              <a:buNone/>
            </a:pPr>
            <a:r>
              <a:rPr lang="en-US" sz="6000" b="1" i="0" u="none" strike="noStrike" cap="none" dirty="0">
                <a:solidFill>
                  <a:srgbClr val="6A0001"/>
                </a:solidFill>
                <a:latin typeface="Avenir"/>
                <a:ea typeface="Avenir"/>
                <a:cs typeface="Avenir"/>
                <a:sym typeface="Avenir"/>
              </a:rPr>
              <a:t>Hypotheses</a:t>
            </a:r>
          </a:p>
        </p:txBody>
      </p:sp>
      <p:sp>
        <p:nvSpPr>
          <p:cNvPr id="24" name="TextBox 23">
            <a:extLst>
              <a:ext uri="{FF2B5EF4-FFF2-40B4-BE49-F238E27FC236}">
                <a16:creationId xmlns:a16="http://schemas.microsoft.com/office/drawing/2014/main" id="{9716D590-6F5F-1DB0-9F2C-9C22ED89C5F8}"/>
              </a:ext>
            </a:extLst>
          </p:cNvPr>
          <p:cNvSpPr txBox="1"/>
          <p:nvPr/>
        </p:nvSpPr>
        <p:spPr>
          <a:xfrm>
            <a:off x="12357626" y="8906800"/>
            <a:ext cx="13689547" cy="3970318"/>
          </a:xfrm>
          <a:prstGeom prst="rect">
            <a:avLst/>
          </a:prstGeom>
          <a:noFill/>
        </p:spPr>
        <p:txBody>
          <a:bodyPr wrap="square" rtlCol="0">
            <a:spAutoFit/>
          </a:bodyPr>
          <a:lstStyle/>
          <a:p>
            <a:pPr marL="914400" indent="-914400">
              <a:buAutoNum type="arabicPeriod"/>
            </a:pPr>
            <a:r>
              <a:rPr lang="en-US" sz="3600" dirty="0">
                <a:solidFill>
                  <a:srgbClr val="000000"/>
                </a:solidFill>
                <a:latin typeface="Avenir"/>
              </a:rPr>
              <a:t>Based on the </a:t>
            </a:r>
            <a:r>
              <a:rPr lang="en-US" sz="3600" b="1" dirty="0">
                <a:solidFill>
                  <a:srgbClr val="000000"/>
                </a:solidFill>
                <a:latin typeface="Avenir"/>
              </a:rPr>
              <a:t>Intersensory Redundancy Hypothesis (IRH)</a:t>
            </a:r>
            <a:r>
              <a:rPr lang="en-US" sz="3600" dirty="0">
                <a:solidFill>
                  <a:srgbClr val="000000"/>
                </a:solidFill>
                <a:latin typeface="Avenir"/>
              </a:rPr>
              <a:t>, audiovisual exposure will improve newborns' ability to perceive faces of their own and other races by giving redundant sensory information across modalities. </a:t>
            </a:r>
          </a:p>
          <a:p>
            <a:pPr marL="914400" indent="-914400">
              <a:buAutoNum type="arabicPeriod"/>
            </a:pPr>
            <a:r>
              <a:rPr lang="en-US" sz="3600" dirty="0">
                <a:solidFill>
                  <a:srgbClr val="000000"/>
                </a:solidFill>
                <a:latin typeface="Avenir"/>
              </a:rPr>
              <a:t>Infants who get audiovisual exposure to faces of different races will show less ORE than those who receive visual exposure alone.</a:t>
            </a:r>
          </a:p>
        </p:txBody>
      </p:sp>
      <p:sp>
        <p:nvSpPr>
          <p:cNvPr id="25" name="TextBox 24">
            <a:extLst>
              <a:ext uri="{FF2B5EF4-FFF2-40B4-BE49-F238E27FC236}">
                <a16:creationId xmlns:a16="http://schemas.microsoft.com/office/drawing/2014/main" id="{80AED0FA-94B3-F159-A919-66B99F6771C7}"/>
              </a:ext>
            </a:extLst>
          </p:cNvPr>
          <p:cNvSpPr txBox="1"/>
          <p:nvPr/>
        </p:nvSpPr>
        <p:spPr>
          <a:xfrm>
            <a:off x="26801969" y="8888312"/>
            <a:ext cx="11207461" cy="6740307"/>
          </a:xfrm>
          <a:prstGeom prst="rect">
            <a:avLst/>
          </a:prstGeom>
          <a:noFill/>
        </p:spPr>
        <p:txBody>
          <a:bodyPr wrap="square" rtlCol="0">
            <a:spAutoFit/>
          </a:bodyPr>
          <a:lstStyle/>
          <a:p>
            <a:pPr marL="971550" marR="0" lvl="1" indent="-514350" fontAlgn="base">
              <a:spcBef>
                <a:spcPts val="0"/>
              </a:spcBef>
              <a:spcAft>
                <a:spcPts val="0"/>
              </a:spcAft>
              <a:buAutoNum type="arabicPeriod"/>
              <a:tabLst>
                <a:tab pos="588645" algn="l"/>
              </a:tabLst>
            </a:pPr>
            <a:r>
              <a:rPr lang="en-US" sz="3600" b="1" dirty="0">
                <a:latin typeface="Avenir" panose="02000503020000020003" pitchFamily="2" charset="0"/>
              </a:rPr>
              <a:t>One-sample t-tests </a:t>
            </a:r>
            <a:r>
              <a:rPr lang="en-US" sz="3600" dirty="0">
                <a:latin typeface="Avenir" panose="02000503020000020003" pitchFamily="2" charset="0"/>
              </a:rPr>
              <a:t>to explore new and familiar preferences by measuring if the look duration to the new face is above 50% during the VPCs for both own- and other-race faces.</a:t>
            </a:r>
          </a:p>
          <a:p>
            <a:pPr marL="971550" marR="0" lvl="1" indent="-514350" fontAlgn="base">
              <a:spcBef>
                <a:spcPts val="0"/>
              </a:spcBef>
              <a:spcAft>
                <a:spcPts val="0"/>
              </a:spcAft>
              <a:buAutoNum type="arabicPeriod"/>
              <a:tabLst>
                <a:tab pos="588645" algn="l"/>
              </a:tabLst>
            </a:pPr>
            <a:r>
              <a:rPr lang="en-US" sz="3600" b="1" dirty="0">
                <a:latin typeface="Avenir" panose="02000503020000020003" pitchFamily="2" charset="0"/>
              </a:rPr>
              <a:t>Paired-comparison t-tests </a:t>
            </a:r>
            <a:r>
              <a:rPr lang="en-US" sz="3600" dirty="0">
                <a:latin typeface="Avenir" panose="02000503020000020003" pitchFamily="2" charset="0"/>
              </a:rPr>
              <a:t>to investigate the differences in look times during the VPCs between the familiar faces as well as between familiar faces and new faces.</a:t>
            </a:r>
          </a:p>
          <a:p>
            <a:pPr marL="742950" marR="0" lvl="1" indent="-285750" fontAlgn="base">
              <a:spcBef>
                <a:spcPts val="0"/>
              </a:spcBef>
              <a:spcAft>
                <a:spcPts val="0"/>
              </a:spcAft>
              <a:buFont typeface="+mj-lt"/>
              <a:buAutoNum type="arabicPeriod"/>
              <a:tabLst>
                <a:tab pos="588645" algn="l"/>
              </a:tabLst>
            </a:pPr>
            <a:r>
              <a:rPr lang="en-US" sz="3600" b="1" dirty="0">
                <a:latin typeface="Avenir" panose="02000503020000020003" pitchFamily="2" charset="0"/>
              </a:rPr>
              <a:t> Correlations </a:t>
            </a:r>
            <a:r>
              <a:rPr lang="en-US" sz="3600" dirty="0">
                <a:latin typeface="Avenir" panose="02000503020000020003" pitchFamily="2" charset="0"/>
              </a:rPr>
              <a:t>to assess if look durations to a face during familiarization are negatively associated with look durations to the same face during the VPCs.</a:t>
            </a:r>
          </a:p>
        </p:txBody>
      </p:sp>
      <p:pic>
        <p:nvPicPr>
          <p:cNvPr id="1030" name="Picture 6" descr="The Impact of Multimodal Other-Race Exposure on the Development of the Other -Race Effect in Infancy">
            <a:extLst>
              <a:ext uri="{FF2B5EF4-FFF2-40B4-BE49-F238E27FC236}">
                <a16:creationId xmlns:a16="http://schemas.microsoft.com/office/drawing/2014/main" id="{612D7D4F-90D7-2364-2601-1C344B91558B}"/>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5501" t="16654" r="16176" b="15536"/>
          <a:stretch/>
        </p:blipFill>
        <p:spPr bwMode="auto">
          <a:xfrm>
            <a:off x="27487179" y="15994322"/>
            <a:ext cx="9211160" cy="5349028"/>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58B185F2-E136-7AC9-1621-36D454AFF0FC}"/>
              </a:ext>
            </a:extLst>
          </p:cNvPr>
          <p:cNvSpPr txBox="1"/>
          <p:nvPr/>
        </p:nvSpPr>
        <p:spPr>
          <a:xfrm>
            <a:off x="27487179" y="21348672"/>
            <a:ext cx="8959800" cy="553998"/>
          </a:xfrm>
          <a:prstGeom prst="rect">
            <a:avLst/>
          </a:prstGeom>
          <a:noFill/>
        </p:spPr>
        <p:txBody>
          <a:bodyPr wrap="square" rtlCol="0">
            <a:spAutoFit/>
          </a:bodyPr>
          <a:lstStyle/>
          <a:p>
            <a:r>
              <a:rPr lang="en-US" sz="3000" b="1" dirty="0">
                <a:latin typeface="Avenir" panose="02000503020000020003" pitchFamily="2" charset="0"/>
              </a:rPr>
              <a:t>Sample visual paired comparison stimuli.</a:t>
            </a:r>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571</TotalTime>
  <Words>1002</Words>
  <Application>Microsoft Macintosh PowerPoint</Application>
  <PresentationFormat>Custom</PresentationFormat>
  <Paragraphs>58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Avenir</vt:lpstr>
      <vt:lpstr>Avenir Book</vt:lpstr>
      <vt:lpstr>Calibri</vt:lpstr>
      <vt:lpstr>Calibri Light</vt:lpstr>
      <vt:lpstr>Nunito</vt: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Ibekie, Osinigwe</cp:lastModifiedBy>
  <cp:revision>34</cp:revision>
  <dcterms:created xsi:type="dcterms:W3CDTF">2015-10-26T20:35:27Z</dcterms:created>
  <dcterms:modified xsi:type="dcterms:W3CDTF">2023-04-15T20:57:13Z</dcterms:modified>
</cp:coreProperties>
</file>