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38404800" cy="38404800"/>
  <p:notesSz cx="6858000" cy="9144000"/>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4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13" autoAdjust="0"/>
    <p:restoredTop sz="94660"/>
  </p:normalViewPr>
  <p:slideViewPr>
    <p:cSldViewPr snapToGrid="0">
      <p:cViewPr>
        <p:scale>
          <a:sx n="30" d="100"/>
          <a:sy n="30" d="100"/>
        </p:scale>
        <p:origin x="592" y="-23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6285233"/>
            <a:ext cx="32644080" cy="13370560"/>
          </a:xfrm>
        </p:spPr>
        <p:txBody>
          <a:bodyPr anchor="b"/>
          <a:lstStyle>
            <a:lvl1pPr algn="ctr">
              <a:defRPr sz="25200"/>
            </a:lvl1pPr>
          </a:lstStyle>
          <a:p>
            <a:r>
              <a:rPr lang="en-US"/>
              <a:t>Click to edit Master title style</a:t>
            </a:r>
            <a:endParaRPr lang="en-US" dirty="0"/>
          </a:p>
        </p:txBody>
      </p:sp>
      <p:sp>
        <p:nvSpPr>
          <p:cNvPr id="3" name="Subtitle 2"/>
          <p:cNvSpPr>
            <a:spLocks noGrp="1"/>
          </p:cNvSpPr>
          <p:nvPr>
            <p:ph type="subTitle" idx="1"/>
          </p:nvPr>
        </p:nvSpPr>
        <p:spPr>
          <a:xfrm>
            <a:off x="4800600" y="20171413"/>
            <a:ext cx="28803600" cy="9272267"/>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5/19/23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68491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5/19/23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2660505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483437" y="2044700"/>
            <a:ext cx="8281035" cy="3254629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640332" y="2044700"/>
            <a:ext cx="24363045" cy="3254629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5/19/23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246785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5/19/23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4229677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20330" y="9574541"/>
            <a:ext cx="33124140" cy="15975327"/>
          </a:xfrm>
        </p:spPr>
        <p:txBody>
          <a:bodyPr anchor="b"/>
          <a:lstStyle>
            <a:lvl1pPr>
              <a:defRPr sz="25200"/>
            </a:lvl1pPr>
          </a:lstStyle>
          <a:p>
            <a:r>
              <a:rPr lang="en-US"/>
              <a:t>Click to edit Master title style</a:t>
            </a:r>
            <a:endParaRPr lang="en-US" dirty="0"/>
          </a:p>
        </p:txBody>
      </p:sp>
      <p:sp>
        <p:nvSpPr>
          <p:cNvPr id="3" name="Text Placeholder 2"/>
          <p:cNvSpPr>
            <a:spLocks noGrp="1"/>
          </p:cNvSpPr>
          <p:nvPr>
            <p:ph type="body" idx="1"/>
          </p:nvPr>
        </p:nvSpPr>
        <p:spPr>
          <a:xfrm>
            <a:off x="2620330" y="25701001"/>
            <a:ext cx="33124140" cy="8401047"/>
          </a:xfrm>
        </p:spPr>
        <p:txBody>
          <a:bodyPr/>
          <a:lstStyle>
            <a:lvl1pPr marL="0" indent="0">
              <a:buNone/>
              <a:defRPr sz="10080">
                <a:solidFill>
                  <a:schemeClr val="tx1"/>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022F2F-1DFB-4495-9929-91AA1C47FA66}" type="datetimeFigureOut">
              <a:rPr lang="en-US" smtClean="0"/>
              <a:t>5/19/23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380599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640330" y="10223500"/>
            <a:ext cx="1632204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9442430" y="10223500"/>
            <a:ext cx="1632204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022F2F-1DFB-4495-9929-91AA1C47FA66}" type="datetimeFigureOut">
              <a:rPr lang="en-US" smtClean="0"/>
              <a:t>5/19/23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4032291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044708"/>
            <a:ext cx="33124140" cy="7423153"/>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45336" y="9414513"/>
            <a:ext cx="16247028" cy="461390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4" name="Content Placeholder 3"/>
          <p:cNvSpPr>
            <a:spLocks noGrp="1"/>
          </p:cNvSpPr>
          <p:nvPr>
            <p:ph sz="half" idx="2"/>
          </p:nvPr>
        </p:nvSpPr>
        <p:spPr>
          <a:xfrm>
            <a:off x="2645336" y="14028420"/>
            <a:ext cx="16247028"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9442432" y="9414513"/>
            <a:ext cx="16327042" cy="461390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6" name="Content Placeholder 5"/>
          <p:cNvSpPr>
            <a:spLocks noGrp="1"/>
          </p:cNvSpPr>
          <p:nvPr>
            <p:ph sz="quarter" idx="4"/>
          </p:nvPr>
        </p:nvSpPr>
        <p:spPr>
          <a:xfrm>
            <a:off x="19442432" y="14028420"/>
            <a:ext cx="16327042"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022F2F-1DFB-4495-9929-91AA1C47FA66}" type="datetimeFigureOut">
              <a:rPr lang="en-US" smtClean="0"/>
              <a:t>5/19/23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746953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022F2F-1DFB-4495-9929-91AA1C47FA66}" type="datetimeFigureOut">
              <a:rPr lang="en-US" smtClean="0"/>
              <a:t>5/19/23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897962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022F2F-1DFB-4495-9929-91AA1C47FA66}" type="datetimeFigureOut">
              <a:rPr lang="en-US" smtClean="0"/>
              <a:t>5/19/23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625168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560320"/>
            <a:ext cx="12386548" cy="8961120"/>
          </a:xfrm>
        </p:spPr>
        <p:txBody>
          <a:bodyPr anchor="b"/>
          <a:lstStyle>
            <a:lvl1pPr>
              <a:defRPr sz="13440"/>
            </a:lvl1pPr>
          </a:lstStyle>
          <a:p>
            <a:r>
              <a:rPr lang="en-US"/>
              <a:t>Click to edit Master title style</a:t>
            </a:r>
            <a:endParaRPr lang="en-US" dirty="0"/>
          </a:p>
        </p:txBody>
      </p:sp>
      <p:sp>
        <p:nvSpPr>
          <p:cNvPr id="3" name="Content Placeholder 2"/>
          <p:cNvSpPr>
            <a:spLocks noGrp="1"/>
          </p:cNvSpPr>
          <p:nvPr>
            <p:ph idx="1"/>
          </p:nvPr>
        </p:nvSpPr>
        <p:spPr>
          <a:xfrm>
            <a:off x="16327042" y="5529588"/>
            <a:ext cx="19442430" cy="27292300"/>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645332" y="11521440"/>
            <a:ext cx="12386548" cy="21344893"/>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9C022F2F-1DFB-4495-9929-91AA1C47FA66}" type="datetimeFigureOut">
              <a:rPr lang="en-US" smtClean="0"/>
              <a:t>5/19/23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2901352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560320"/>
            <a:ext cx="12386548" cy="8961120"/>
          </a:xfrm>
        </p:spPr>
        <p:txBody>
          <a:bodyPr anchor="b"/>
          <a:lstStyle>
            <a:lvl1pPr>
              <a:defRPr sz="13440"/>
            </a:lvl1pPr>
          </a:lstStyle>
          <a:p>
            <a:r>
              <a:rPr lang="en-US"/>
              <a:t>Click to edit Master title style</a:t>
            </a:r>
            <a:endParaRPr lang="en-US" dirty="0"/>
          </a:p>
        </p:txBody>
      </p:sp>
      <p:sp>
        <p:nvSpPr>
          <p:cNvPr id="3" name="Picture Placeholder 2"/>
          <p:cNvSpPr>
            <a:spLocks noGrp="1" noChangeAspect="1"/>
          </p:cNvSpPr>
          <p:nvPr>
            <p:ph type="pic" idx="1"/>
          </p:nvPr>
        </p:nvSpPr>
        <p:spPr>
          <a:xfrm>
            <a:off x="16327042" y="5529588"/>
            <a:ext cx="19442430" cy="27292300"/>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a:t>Click icon to add picture</a:t>
            </a:r>
          </a:p>
        </p:txBody>
      </p:sp>
      <p:sp>
        <p:nvSpPr>
          <p:cNvPr id="4" name="Text Placeholder 3"/>
          <p:cNvSpPr>
            <a:spLocks noGrp="1"/>
          </p:cNvSpPr>
          <p:nvPr>
            <p:ph type="body" sz="half" idx="2"/>
          </p:nvPr>
        </p:nvSpPr>
        <p:spPr>
          <a:xfrm>
            <a:off x="2645332" y="11521440"/>
            <a:ext cx="12386548" cy="21344893"/>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9C022F2F-1DFB-4495-9929-91AA1C47FA66}" type="datetimeFigureOut">
              <a:rPr lang="en-US" smtClean="0"/>
              <a:t>5/19/23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2224594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0330" y="2044708"/>
            <a:ext cx="33124140" cy="742315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640330" y="10223500"/>
            <a:ext cx="33124140" cy="2436749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40330" y="35595568"/>
            <a:ext cx="8641080" cy="2044700"/>
          </a:xfrm>
          <a:prstGeom prst="rect">
            <a:avLst/>
          </a:prstGeom>
        </p:spPr>
        <p:txBody>
          <a:bodyPr vert="horz" lIns="91440" tIns="45720" rIns="91440" bIns="45720" rtlCol="0" anchor="ctr"/>
          <a:lstStyle>
            <a:lvl1pPr algn="l">
              <a:defRPr sz="5040">
                <a:solidFill>
                  <a:schemeClr val="tx1">
                    <a:tint val="75000"/>
                  </a:schemeClr>
                </a:solidFill>
              </a:defRPr>
            </a:lvl1pPr>
          </a:lstStyle>
          <a:p>
            <a:fld id="{9C022F2F-1DFB-4495-9929-91AA1C47FA66}" type="datetimeFigureOut">
              <a:rPr lang="en-US" smtClean="0"/>
              <a:t>5/19/23</a:t>
            </a:fld>
            <a:endParaRPr lang="en-US"/>
          </a:p>
        </p:txBody>
      </p:sp>
      <p:sp>
        <p:nvSpPr>
          <p:cNvPr id="5" name="Footer Placeholder 4"/>
          <p:cNvSpPr>
            <a:spLocks noGrp="1"/>
          </p:cNvSpPr>
          <p:nvPr>
            <p:ph type="ftr" sz="quarter" idx="3"/>
          </p:nvPr>
        </p:nvSpPr>
        <p:spPr>
          <a:xfrm>
            <a:off x="12721590" y="35595568"/>
            <a:ext cx="12961620" cy="2044700"/>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7123390" y="35595568"/>
            <a:ext cx="8641080" cy="2044700"/>
          </a:xfrm>
          <a:prstGeom prst="rect">
            <a:avLst/>
          </a:prstGeom>
        </p:spPr>
        <p:txBody>
          <a:bodyPr vert="horz" lIns="91440" tIns="45720" rIns="91440" bIns="45720" rtlCol="0" anchor="ctr"/>
          <a:lstStyle>
            <a:lvl1pPr algn="r">
              <a:defRPr sz="5040">
                <a:solidFill>
                  <a:schemeClr val="tx1">
                    <a:tint val="75000"/>
                  </a:schemeClr>
                </a:solidFill>
              </a:defRPr>
            </a:lvl1pPr>
          </a:lstStyle>
          <a:p>
            <a:fld id="{0061848D-EA57-4F60-9A14-854C5AAD08F2}" type="slidenum">
              <a:rPr lang="en-US" smtClean="0"/>
              <a:t>‹#›</a:t>
            </a:fld>
            <a:endParaRPr lang="en-US"/>
          </a:p>
        </p:txBody>
      </p:sp>
    </p:spTree>
    <p:extLst>
      <p:ext uri="{BB962C8B-B14F-4D97-AF65-F5344CB8AC3E}">
        <p14:creationId xmlns:p14="http://schemas.microsoft.com/office/powerpoint/2010/main" val="3520027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05C7594-BFB1-9A46-8925-042DC0FA7329}"/>
              </a:ext>
            </a:extLst>
          </p:cNvPr>
          <p:cNvSpPr/>
          <p:nvPr/>
        </p:nvSpPr>
        <p:spPr>
          <a:xfrm>
            <a:off x="0" y="0"/>
            <a:ext cx="38404799" cy="4876800"/>
          </a:xfrm>
          <a:prstGeom prst="rect">
            <a:avLst/>
          </a:prstGeom>
          <a:solidFill>
            <a:srgbClr val="74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800" b="1" dirty="0">
              <a:solidFill>
                <a:schemeClr val="bg1"/>
              </a:solidFill>
            </a:endParaRPr>
          </a:p>
        </p:txBody>
      </p:sp>
      <p:pic>
        <p:nvPicPr>
          <p:cNvPr id="10" name="Picture 9" descr="Logo&#10;&#10;Description automatically generated">
            <a:extLst>
              <a:ext uri="{FF2B5EF4-FFF2-40B4-BE49-F238E27FC236}">
                <a16:creationId xmlns:a16="http://schemas.microsoft.com/office/drawing/2014/main" id="{FD5F7C38-996F-E842-B6C1-5F76A2C9C3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200891"/>
            <a:ext cx="6477000" cy="4675909"/>
          </a:xfrm>
          <a:prstGeom prst="rect">
            <a:avLst/>
          </a:prstGeom>
        </p:spPr>
      </p:pic>
      <p:sp>
        <p:nvSpPr>
          <p:cNvPr id="12" name="TextBox 11">
            <a:extLst>
              <a:ext uri="{FF2B5EF4-FFF2-40B4-BE49-F238E27FC236}">
                <a16:creationId xmlns:a16="http://schemas.microsoft.com/office/drawing/2014/main" id="{1AB37540-B593-B04D-96DB-00403281DE7A}"/>
              </a:ext>
            </a:extLst>
          </p:cNvPr>
          <p:cNvSpPr txBox="1"/>
          <p:nvPr/>
        </p:nvSpPr>
        <p:spPr>
          <a:xfrm>
            <a:off x="5656384" y="200891"/>
            <a:ext cx="30175200" cy="3046988"/>
          </a:xfrm>
          <a:prstGeom prst="rect">
            <a:avLst/>
          </a:prstGeom>
          <a:noFill/>
        </p:spPr>
        <p:txBody>
          <a:bodyPr wrap="square" rtlCol="0">
            <a:spAutoFit/>
          </a:bodyPr>
          <a:lstStyle/>
          <a:p>
            <a:pPr algn="ctr"/>
            <a:r>
              <a:rPr lang="en-US" sz="9600" b="1" dirty="0">
                <a:solidFill>
                  <a:schemeClr val="bg1"/>
                </a:solidFill>
                <a:latin typeface="Times New Roman" panose="02020603050405020304" pitchFamily="18" charset="0"/>
                <a:cs typeface="Times New Roman" panose="02020603050405020304" pitchFamily="18" charset="0"/>
              </a:rPr>
              <a:t>Analysis of Probiotics Being Administered to Colorectal Cancer Patients </a:t>
            </a:r>
          </a:p>
        </p:txBody>
      </p:sp>
      <p:sp>
        <p:nvSpPr>
          <p:cNvPr id="13" name="TextBox 12">
            <a:extLst>
              <a:ext uri="{FF2B5EF4-FFF2-40B4-BE49-F238E27FC236}">
                <a16:creationId xmlns:a16="http://schemas.microsoft.com/office/drawing/2014/main" id="{E7696F07-5CFF-BB42-8348-7C64877B6498}"/>
              </a:ext>
            </a:extLst>
          </p:cNvPr>
          <p:cNvSpPr txBox="1"/>
          <p:nvPr/>
        </p:nvSpPr>
        <p:spPr>
          <a:xfrm>
            <a:off x="7763608" y="2937808"/>
            <a:ext cx="26095569" cy="1938992"/>
          </a:xfrm>
          <a:prstGeom prst="rect">
            <a:avLst/>
          </a:prstGeom>
          <a:noFill/>
        </p:spPr>
        <p:txBody>
          <a:bodyPr wrap="square" rtlCol="0">
            <a:spAutoFit/>
          </a:bodyPr>
          <a:lstStyle/>
          <a:p>
            <a:pPr algn="ctr"/>
            <a:r>
              <a:rPr lang="en-US" sz="6000" dirty="0" err="1">
                <a:solidFill>
                  <a:schemeClr val="bg1"/>
                </a:solidFill>
                <a:latin typeface="Times New Roman" panose="02020603050405020304" pitchFamily="18" charset="0"/>
                <a:cs typeface="Times New Roman" panose="02020603050405020304" pitchFamily="18" charset="0"/>
              </a:rPr>
              <a:t>Joely</a:t>
            </a:r>
            <a:r>
              <a:rPr lang="en-US" sz="6000">
                <a:solidFill>
                  <a:schemeClr val="bg1"/>
                </a:solidFill>
                <a:latin typeface="Times New Roman" panose="02020603050405020304" pitchFamily="18" charset="0"/>
                <a:cs typeface="Times New Roman" panose="02020603050405020304" pitchFamily="18" charset="0"/>
              </a:rPr>
              <a:t> Gonzalez, Michael Burns</a:t>
            </a:r>
          </a:p>
          <a:p>
            <a:pPr algn="ctr"/>
            <a:r>
              <a:rPr lang="en-US" sz="6000">
                <a:solidFill>
                  <a:schemeClr val="bg1"/>
                </a:solidFill>
                <a:latin typeface="Times New Roman" panose="02020603050405020304" pitchFamily="18" charset="0"/>
                <a:cs typeface="Times New Roman" panose="02020603050405020304" pitchFamily="18" charset="0"/>
              </a:rPr>
              <a:t>Loyola University Chicago</a:t>
            </a:r>
          </a:p>
        </p:txBody>
      </p:sp>
      <p:sp>
        <p:nvSpPr>
          <p:cNvPr id="14" name="Rectangle 13">
            <a:extLst>
              <a:ext uri="{FF2B5EF4-FFF2-40B4-BE49-F238E27FC236}">
                <a16:creationId xmlns:a16="http://schemas.microsoft.com/office/drawing/2014/main" id="{865A86C1-9C0E-8D44-82F6-2CF9BE13823B}"/>
              </a:ext>
            </a:extLst>
          </p:cNvPr>
          <p:cNvSpPr/>
          <p:nvPr/>
        </p:nvSpPr>
        <p:spPr>
          <a:xfrm>
            <a:off x="322385" y="5460533"/>
            <a:ext cx="13698416" cy="1337181"/>
          </a:xfrm>
          <a:prstGeom prst="rect">
            <a:avLst/>
          </a:prstGeom>
          <a:solidFill>
            <a:srgbClr val="74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latin typeface="Times New Roman" panose="02020603050405020304" pitchFamily="18" charset="0"/>
                <a:cs typeface="Times New Roman" panose="02020603050405020304" pitchFamily="18" charset="0"/>
              </a:rPr>
              <a:t>Abstract </a:t>
            </a:r>
          </a:p>
        </p:txBody>
      </p:sp>
      <p:sp>
        <p:nvSpPr>
          <p:cNvPr id="15" name="Rectangle 14">
            <a:extLst>
              <a:ext uri="{FF2B5EF4-FFF2-40B4-BE49-F238E27FC236}">
                <a16:creationId xmlns:a16="http://schemas.microsoft.com/office/drawing/2014/main" id="{547184CE-3261-AB4D-9392-99930B50F6DB}"/>
              </a:ext>
            </a:extLst>
          </p:cNvPr>
          <p:cNvSpPr/>
          <p:nvPr/>
        </p:nvSpPr>
        <p:spPr>
          <a:xfrm>
            <a:off x="15607578" y="5460533"/>
            <a:ext cx="20769943" cy="1337181"/>
          </a:xfrm>
          <a:prstGeom prst="rect">
            <a:avLst/>
          </a:prstGeom>
          <a:solidFill>
            <a:srgbClr val="74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latin typeface="Times New Roman" panose="02020603050405020304" pitchFamily="18" charset="0"/>
                <a:cs typeface="Times New Roman" panose="02020603050405020304" pitchFamily="18" charset="0"/>
              </a:rPr>
              <a:t>Materials and Methods</a:t>
            </a:r>
          </a:p>
        </p:txBody>
      </p:sp>
      <p:sp>
        <p:nvSpPr>
          <p:cNvPr id="16" name="Rectangle 15">
            <a:extLst>
              <a:ext uri="{FF2B5EF4-FFF2-40B4-BE49-F238E27FC236}">
                <a16:creationId xmlns:a16="http://schemas.microsoft.com/office/drawing/2014/main" id="{DB9C5738-8CFD-1146-83FC-78F662FBCE46}"/>
              </a:ext>
            </a:extLst>
          </p:cNvPr>
          <p:cNvSpPr/>
          <p:nvPr/>
        </p:nvSpPr>
        <p:spPr>
          <a:xfrm>
            <a:off x="150622" y="18533809"/>
            <a:ext cx="13698416" cy="1337181"/>
          </a:xfrm>
          <a:prstGeom prst="rect">
            <a:avLst/>
          </a:prstGeom>
          <a:solidFill>
            <a:srgbClr val="74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latin typeface="Times New Roman" panose="02020603050405020304" pitchFamily="18" charset="0"/>
                <a:cs typeface="Times New Roman" panose="02020603050405020304" pitchFamily="18" charset="0"/>
              </a:rPr>
              <a:t>Introduction</a:t>
            </a:r>
          </a:p>
        </p:txBody>
      </p:sp>
      <p:sp>
        <p:nvSpPr>
          <p:cNvPr id="17" name="Rectangle 16">
            <a:extLst>
              <a:ext uri="{FF2B5EF4-FFF2-40B4-BE49-F238E27FC236}">
                <a16:creationId xmlns:a16="http://schemas.microsoft.com/office/drawing/2014/main" id="{92256F19-9852-4D45-BC45-94AE01E9F879}"/>
              </a:ext>
            </a:extLst>
          </p:cNvPr>
          <p:cNvSpPr/>
          <p:nvPr/>
        </p:nvSpPr>
        <p:spPr>
          <a:xfrm>
            <a:off x="14687063" y="22608475"/>
            <a:ext cx="11295184" cy="1337180"/>
          </a:xfrm>
          <a:prstGeom prst="rect">
            <a:avLst/>
          </a:prstGeom>
          <a:solidFill>
            <a:srgbClr val="74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latin typeface="Times New Roman" panose="02020603050405020304" pitchFamily="18" charset="0"/>
                <a:cs typeface="Times New Roman" panose="02020603050405020304" pitchFamily="18" charset="0"/>
              </a:rPr>
              <a:t>Discussion and Future Directions</a:t>
            </a:r>
          </a:p>
        </p:txBody>
      </p:sp>
      <p:sp>
        <p:nvSpPr>
          <p:cNvPr id="20" name="Rectangle 19">
            <a:extLst>
              <a:ext uri="{FF2B5EF4-FFF2-40B4-BE49-F238E27FC236}">
                <a16:creationId xmlns:a16="http://schemas.microsoft.com/office/drawing/2014/main" id="{95340461-D05B-4B41-BC95-498CCE7D8690}"/>
              </a:ext>
            </a:extLst>
          </p:cNvPr>
          <p:cNvSpPr/>
          <p:nvPr/>
        </p:nvSpPr>
        <p:spPr>
          <a:xfrm>
            <a:off x="26372354" y="22585943"/>
            <a:ext cx="11295184" cy="1337180"/>
          </a:xfrm>
          <a:prstGeom prst="rect">
            <a:avLst/>
          </a:prstGeom>
          <a:solidFill>
            <a:srgbClr val="74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Times New Roman" panose="02020603050405020304" pitchFamily="18" charset="0"/>
                <a:cs typeface="Times New Roman" panose="02020603050405020304" pitchFamily="18" charset="0"/>
              </a:rPr>
              <a:t>References </a:t>
            </a:r>
          </a:p>
        </p:txBody>
      </p:sp>
      <p:sp>
        <p:nvSpPr>
          <p:cNvPr id="21" name="Rectangle 20">
            <a:extLst>
              <a:ext uri="{FF2B5EF4-FFF2-40B4-BE49-F238E27FC236}">
                <a16:creationId xmlns:a16="http://schemas.microsoft.com/office/drawing/2014/main" id="{E7DEDBDF-2DAF-D247-A258-3D53FAC09A6F}"/>
              </a:ext>
            </a:extLst>
          </p:cNvPr>
          <p:cNvSpPr/>
          <p:nvPr/>
        </p:nvSpPr>
        <p:spPr>
          <a:xfrm>
            <a:off x="26678579" y="33844642"/>
            <a:ext cx="11191196" cy="1337180"/>
          </a:xfrm>
          <a:prstGeom prst="rect">
            <a:avLst/>
          </a:prstGeom>
          <a:solidFill>
            <a:srgbClr val="74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Times New Roman" panose="02020603050405020304" pitchFamily="18" charset="0"/>
                <a:cs typeface="Times New Roman" panose="02020603050405020304" pitchFamily="18" charset="0"/>
              </a:rPr>
              <a:t>Acknowledgments </a:t>
            </a:r>
          </a:p>
        </p:txBody>
      </p:sp>
      <p:sp>
        <p:nvSpPr>
          <p:cNvPr id="22" name="TextBox 21">
            <a:extLst>
              <a:ext uri="{FF2B5EF4-FFF2-40B4-BE49-F238E27FC236}">
                <a16:creationId xmlns:a16="http://schemas.microsoft.com/office/drawing/2014/main" id="{6D23DAD8-77DC-B548-86DB-FFC00CC1F5E9}"/>
              </a:ext>
            </a:extLst>
          </p:cNvPr>
          <p:cNvSpPr txBox="1"/>
          <p:nvPr/>
        </p:nvSpPr>
        <p:spPr>
          <a:xfrm>
            <a:off x="284516" y="6794909"/>
            <a:ext cx="13838783" cy="12524070"/>
          </a:xfrm>
          <a:prstGeom prst="rect">
            <a:avLst/>
          </a:prstGeom>
          <a:noFill/>
        </p:spPr>
        <p:txBody>
          <a:bodyPr wrap="square" rtlCol="0">
            <a:spAutoFit/>
          </a:bodyPr>
          <a:lstStyle/>
          <a:p>
            <a:r>
              <a:rPr lang="en-US" sz="5400" dirty="0">
                <a:latin typeface="Times New Roman" panose="02020603050405020304" pitchFamily="18" charset="0"/>
                <a:cs typeface="Times New Roman" panose="02020603050405020304" pitchFamily="18" charset="0"/>
              </a:rPr>
              <a:t>The discovery of the human microbiome has led to an increased interest in its interactions with the immune system and disease. Emerging evidence suggests that there is a relationship between various types of cancers and the microbiome. More recently, the application of probiotics in conjunction with anticancer agents has been observed. This project aims to evaluate the importance of bioinformatic analysis in current studies that observe the effects and role of specific probiotics in various cancer studies. This analysis focuses specifically on colorectal cancer and the administration of specific probiotics to diminish side effects from cancer treatment.</a:t>
            </a:r>
          </a:p>
          <a:p>
            <a:endParaRPr lang="en-US" dirty="0">
              <a:latin typeface="Times New Roman" panose="02020603050405020304" pitchFamily="18" charset="0"/>
              <a:cs typeface="Times New Roman" panose="02020603050405020304" pitchFamily="18" charset="0"/>
            </a:endParaRPr>
          </a:p>
        </p:txBody>
      </p:sp>
      <p:sp>
        <p:nvSpPr>
          <p:cNvPr id="27" name="TextBox 26">
            <a:extLst>
              <a:ext uri="{FF2B5EF4-FFF2-40B4-BE49-F238E27FC236}">
                <a16:creationId xmlns:a16="http://schemas.microsoft.com/office/drawing/2014/main" id="{F5DE5222-A4EF-1243-9D04-D5BE4B13219B}"/>
              </a:ext>
            </a:extLst>
          </p:cNvPr>
          <p:cNvSpPr txBox="1"/>
          <p:nvPr/>
        </p:nvSpPr>
        <p:spPr>
          <a:xfrm>
            <a:off x="27542751" y="35422209"/>
            <a:ext cx="10862048" cy="2485680"/>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Mentor: Dr. Michael Burns </a:t>
            </a:r>
          </a:p>
          <a:p>
            <a:r>
              <a:rPr lang="en-US" dirty="0">
                <a:latin typeface="Times New Roman" panose="02020603050405020304" pitchFamily="18" charset="0"/>
                <a:cs typeface="Times New Roman" panose="02020603050405020304" pitchFamily="18" charset="0"/>
              </a:rPr>
              <a:t>Sponsored by: The </a:t>
            </a:r>
            <a:r>
              <a:rPr lang="en-US" dirty="0" err="1">
                <a:latin typeface="Times New Roman" panose="02020603050405020304" pitchFamily="18" charset="0"/>
                <a:cs typeface="Times New Roman" panose="02020603050405020304" pitchFamily="18" charset="0"/>
              </a:rPr>
              <a:t>Cura</a:t>
            </a:r>
            <a:r>
              <a:rPr lang="en-US" dirty="0">
                <a:latin typeface="Times New Roman" panose="02020603050405020304" pitchFamily="18" charset="0"/>
                <a:cs typeface="Times New Roman" panose="02020603050405020304" pitchFamily="18" charset="0"/>
              </a:rPr>
              <a:t> Scholars Program</a:t>
            </a:r>
          </a:p>
        </p:txBody>
      </p:sp>
      <p:sp>
        <p:nvSpPr>
          <p:cNvPr id="31" name="TextBox 30">
            <a:extLst>
              <a:ext uri="{FF2B5EF4-FFF2-40B4-BE49-F238E27FC236}">
                <a16:creationId xmlns:a16="http://schemas.microsoft.com/office/drawing/2014/main" id="{C1943894-186A-AC4C-9E37-30D507C713F5}"/>
              </a:ext>
            </a:extLst>
          </p:cNvPr>
          <p:cNvSpPr txBox="1"/>
          <p:nvPr/>
        </p:nvSpPr>
        <p:spPr>
          <a:xfrm>
            <a:off x="15006673" y="24093190"/>
            <a:ext cx="10975574" cy="14311610"/>
          </a:xfrm>
          <a:prstGeom prst="rect">
            <a:avLst/>
          </a:prstGeom>
          <a:noFill/>
        </p:spPr>
        <p:txBody>
          <a:bodyPr wrap="square" rtlCol="0">
            <a:spAutoFit/>
          </a:bodyPr>
          <a:lstStyle/>
          <a:p>
            <a:r>
              <a:rPr lang="en-US" sz="4400" dirty="0">
                <a:latin typeface="Times New Roman" panose="02020603050405020304" pitchFamily="18" charset="0"/>
                <a:cs typeface="Times New Roman" panose="02020603050405020304" pitchFamily="18" charset="0"/>
              </a:rPr>
              <a:t>During this research process, I have come to learn that many researchers in the scientific community are unwilling to openly share their raw data. Due to this, there has been an unfortunate lack of data available to us for the analysis we are looking to achieve. The search for available data regarding colorectal cancer took many weeks. The two papers found in </a:t>
            </a:r>
            <a:r>
              <a:rPr lang="en-US" sz="4400" b="1" dirty="0">
                <a:latin typeface="Times New Roman" panose="02020603050405020304" pitchFamily="18" charset="0"/>
                <a:cs typeface="Times New Roman" panose="02020603050405020304" pitchFamily="18" charset="0"/>
              </a:rPr>
              <a:t>Figure 1.1 </a:t>
            </a:r>
            <a:r>
              <a:rPr lang="en-US" sz="4400" dirty="0">
                <a:latin typeface="Times New Roman" panose="02020603050405020304" pitchFamily="18" charset="0"/>
                <a:cs typeface="Times New Roman" panose="02020603050405020304" pitchFamily="18" charset="0"/>
              </a:rPr>
              <a:t>were the two most promising from which we have already been able to retrieve data and start a computational analysis using RStudio. Due to the extensive process of searching for 16s sequencing raw data, we have only just begun the analysis of the specific probiotics included in the table. Thus, we have not reached any significant conclusions at the moment. As I continue to work on this project with Dr. Burns, I hope to complete two full analyses using the data in </a:t>
            </a:r>
            <a:r>
              <a:rPr lang="en-US" sz="4400" b="1" dirty="0">
                <a:latin typeface="Times New Roman" panose="02020603050405020304" pitchFamily="18" charset="0"/>
                <a:cs typeface="Times New Roman" panose="02020603050405020304" pitchFamily="18" charset="0"/>
              </a:rPr>
              <a:t>Figure 1.1</a:t>
            </a:r>
            <a:r>
              <a:rPr lang="en-US" sz="4400" dirty="0">
                <a:latin typeface="Times New Roman" panose="02020603050405020304" pitchFamily="18" charset="0"/>
                <a:cs typeface="Times New Roman" panose="02020603050405020304" pitchFamily="18" charset="0"/>
              </a:rPr>
              <a:t>.</a:t>
            </a:r>
            <a:r>
              <a:rPr lang="en-US" sz="4400" b="1" dirty="0">
                <a:latin typeface="Times New Roman" panose="02020603050405020304" pitchFamily="18" charset="0"/>
                <a:cs typeface="Times New Roman" panose="02020603050405020304" pitchFamily="18" charset="0"/>
              </a:rPr>
              <a:t> </a:t>
            </a:r>
            <a:r>
              <a:rPr lang="en-US" sz="4400" dirty="0">
                <a:latin typeface="Times New Roman" panose="02020603050405020304" pitchFamily="18" charset="0"/>
                <a:cs typeface="Times New Roman" panose="02020603050405020304" pitchFamily="18" charset="0"/>
              </a:rPr>
              <a:t>Along with this, I hope to receive access to more data for a full comparative analysis. </a:t>
            </a:r>
          </a:p>
        </p:txBody>
      </p:sp>
      <p:sp>
        <p:nvSpPr>
          <p:cNvPr id="32" name="TextBox 31">
            <a:extLst>
              <a:ext uri="{FF2B5EF4-FFF2-40B4-BE49-F238E27FC236}">
                <a16:creationId xmlns:a16="http://schemas.microsoft.com/office/drawing/2014/main" id="{C6800703-4CC2-FA4F-83C2-561350379D41}"/>
              </a:ext>
            </a:extLst>
          </p:cNvPr>
          <p:cNvSpPr txBox="1"/>
          <p:nvPr/>
        </p:nvSpPr>
        <p:spPr>
          <a:xfrm>
            <a:off x="245153" y="20107602"/>
            <a:ext cx="14308016" cy="17697152"/>
          </a:xfrm>
          <a:prstGeom prst="rect">
            <a:avLst/>
          </a:prstGeom>
          <a:noFill/>
        </p:spPr>
        <p:txBody>
          <a:bodyPr wrap="square" rtlCol="0">
            <a:spAutoFit/>
          </a:bodyPr>
          <a:lstStyle/>
          <a:p>
            <a:r>
              <a:rPr lang="en-US" sz="4400" dirty="0">
                <a:latin typeface="Times New Roman" panose="02020603050405020304" pitchFamily="18" charset="0"/>
                <a:cs typeface="Times New Roman" panose="02020603050405020304" pitchFamily="18" charset="0"/>
              </a:rPr>
              <a:t>In recent years, cancer research has demonstrated that chemotherapeutic drugs can have very negative side effects, such as diarrhea, nausea, and even harming healthy dividing cells. With the understanding of this, cancer research has shifted in hopes of finding other forms of therapy that decrease or eliminate such negative side effects. One of these alternatives is probiotics. Probiotics contain live microorganisms in such a way that can be ingested to alter the gut microflora. As the role of the gut microbiome continues to be understood and explored, current research has demonstrated that there is a relationship between cancer and the gut microbiome. The gut microbiota seem to modulate the efficacy of anticancer drugs. The alteration of the microbiota found in the gut can either aid in drug resistance or can help restore responses to chemotherapeutic drugs. As a result, different probiotics are being administered supplementary to anticancer drugs and are being tested for their efficacy in modulating the side effects of these anticancer agents. Bioinformatics and metagenomic analyses have allowed for the recognition of the specific microbial populations in the gut microbiome and have facilitated the understanding of how different microbial groups are associated with different types of cancers. Yet, with all of this new research, it is still unclear as to why certain probiotics are chosen over others. This study uses computational analysis to try and answer this question. </a:t>
            </a:r>
          </a:p>
        </p:txBody>
      </p:sp>
      <p:sp>
        <p:nvSpPr>
          <p:cNvPr id="3" name="TextBox 2">
            <a:extLst>
              <a:ext uri="{FF2B5EF4-FFF2-40B4-BE49-F238E27FC236}">
                <a16:creationId xmlns:a16="http://schemas.microsoft.com/office/drawing/2014/main" id="{53FB92DD-E09F-C046-841F-8E28A4BE6B61}"/>
              </a:ext>
            </a:extLst>
          </p:cNvPr>
          <p:cNvSpPr txBox="1"/>
          <p:nvPr/>
        </p:nvSpPr>
        <p:spPr>
          <a:xfrm>
            <a:off x="30889819" y="7384257"/>
            <a:ext cx="7020143" cy="17076726"/>
          </a:xfrm>
          <a:prstGeom prst="rect">
            <a:avLst/>
          </a:prstGeom>
          <a:noFill/>
        </p:spPr>
        <p:txBody>
          <a:bodyPr wrap="square" rtlCol="0">
            <a:spAutoFit/>
          </a:bodyPr>
          <a:lstStyle/>
          <a:p>
            <a:r>
              <a:rPr lang="en-US" b="1" u="sng" dirty="0">
                <a:latin typeface="Times New Roman" panose="02020603050405020304" pitchFamily="18" charset="0"/>
                <a:cs typeface="Times New Roman" panose="02020603050405020304" pitchFamily="18" charset="0"/>
              </a:rPr>
              <a:t>Methodology: </a:t>
            </a:r>
          </a:p>
          <a:p>
            <a:r>
              <a:rPr lang="en-US" sz="4000" dirty="0">
                <a:latin typeface="Times New Roman" panose="02020603050405020304" pitchFamily="18" charset="0"/>
                <a:cs typeface="Times New Roman" panose="02020603050405020304" pitchFamily="18" charset="0"/>
              </a:rPr>
              <a:t>This study uses programming language R and RStudio in order to perform computational analysis on 16s rRNA sequenced data on the specific microbial populations chosen in the chosen studies found in </a:t>
            </a:r>
            <a:r>
              <a:rPr lang="en-US" sz="4000" b="1" dirty="0">
                <a:latin typeface="Times New Roman" panose="02020603050405020304" pitchFamily="18" charset="0"/>
                <a:cs typeface="Times New Roman" panose="02020603050405020304" pitchFamily="18" charset="0"/>
              </a:rPr>
              <a:t>figure 1.1</a:t>
            </a:r>
            <a:r>
              <a:rPr lang="en-US" sz="4000" dirty="0">
                <a:latin typeface="Times New Roman" panose="02020603050405020304" pitchFamily="18" charset="0"/>
                <a:cs typeface="Times New Roman" panose="02020603050405020304" pitchFamily="18" charset="0"/>
              </a:rPr>
              <a:t>.</a:t>
            </a:r>
          </a:p>
          <a:p>
            <a:r>
              <a:rPr lang="en-US" sz="4000" dirty="0">
                <a:latin typeface="Times New Roman" panose="02020603050405020304" pitchFamily="18" charset="0"/>
                <a:cs typeface="Times New Roman" panose="02020603050405020304" pitchFamily="18" charset="0"/>
              </a:rPr>
              <a:t>A table similar to this one was created containing key findings and data availability for various types of cancers. Using that table, we narrowed our focus to colorectal cancer on the basis that these studies had the most data available and had the most human trials.</a:t>
            </a:r>
          </a:p>
          <a:p>
            <a:r>
              <a:rPr lang="en-US" sz="4000" dirty="0">
                <a:latin typeface="Times New Roman" panose="02020603050405020304" pitchFamily="18" charset="0"/>
                <a:cs typeface="Times New Roman" panose="02020603050405020304" pitchFamily="18" charset="0"/>
              </a:rPr>
              <a:t>The ascension numbers found in the table were then used to access the NCBI database in order to retrieve </a:t>
            </a:r>
            <a:r>
              <a:rPr lang="en-US" sz="4000" dirty="0" err="1">
                <a:latin typeface="Times New Roman" panose="02020603050405020304" pitchFamily="18" charset="0"/>
                <a:cs typeface="Times New Roman" panose="02020603050405020304" pitchFamily="18" charset="0"/>
              </a:rPr>
              <a:t>FastQ</a:t>
            </a:r>
            <a:r>
              <a:rPr lang="en-US" sz="4000" dirty="0">
                <a:latin typeface="Times New Roman" panose="02020603050405020304" pitchFamily="18" charset="0"/>
                <a:cs typeface="Times New Roman" panose="02020603050405020304" pitchFamily="18" charset="0"/>
              </a:rPr>
              <a:t> files containing the raw sequencing data. The </a:t>
            </a:r>
            <a:r>
              <a:rPr lang="en-US" sz="4000" dirty="0" err="1">
                <a:latin typeface="Times New Roman" panose="02020603050405020304" pitchFamily="18" charset="0"/>
                <a:cs typeface="Times New Roman" panose="02020603050405020304" pitchFamily="18" charset="0"/>
              </a:rPr>
              <a:t>FastQ</a:t>
            </a:r>
            <a:r>
              <a:rPr lang="en-US" sz="4000" dirty="0">
                <a:latin typeface="Times New Roman" panose="02020603050405020304" pitchFamily="18" charset="0"/>
                <a:cs typeface="Times New Roman" panose="02020603050405020304" pitchFamily="18" charset="0"/>
              </a:rPr>
              <a:t> files were then used to perform the analyses. </a:t>
            </a:r>
          </a:p>
          <a:p>
            <a:endParaRPr lang="en-US" sz="400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832DD9F7-51CB-A840-B7AC-9E5A14227240}"/>
              </a:ext>
            </a:extLst>
          </p:cNvPr>
          <p:cNvGraphicFramePr>
            <a:graphicFrameLocks noGrp="1"/>
          </p:cNvGraphicFramePr>
          <p:nvPr>
            <p:extLst>
              <p:ext uri="{D42A27DB-BD31-4B8C-83A1-F6EECF244321}">
                <p14:modId xmlns:p14="http://schemas.microsoft.com/office/powerpoint/2010/main" val="578681334"/>
              </p:ext>
            </p:extLst>
          </p:nvPr>
        </p:nvGraphicFramePr>
        <p:xfrm>
          <a:off x="15446846" y="8273053"/>
          <a:ext cx="15309079" cy="13856707"/>
        </p:xfrm>
        <a:graphic>
          <a:graphicData uri="http://schemas.openxmlformats.org/drawingml/2006/table">
            <a:tbl>
              <a:tblPr firstRow="1" bandRow="1">
                <a:tableStyleId>{5C22544A-7EE6-4342-B048-85BDC9FD1C3A}</a:tableStyleId>
              </a:tblPr>
              <a:tblGrid>
                <a:gridCol w="4080739">
                  <a:extLst>
                    <a:ext uri="{9D8B030D-6E8A-4147-A177-3AD203B41FA5}">
                      <a16:colId xmlns:a16="http://schemas.microsoft.com/office/drawing/2014/main" val="3787375323"/>
                    </a:ext>
                  </a:extLst>
                </a:gridCol>
                <a:gridCol w="2320829">
                  <a:extLst>
                    <a:ext uri="{9D8B030D-6E8A-4147-A177-3AD203B41FA5}">
                      <a16:colId xmlns:a16="http://schemas.microsoft.com/office/drawing/2014/main" val="1521598260"/>
                    </a:ext>
                  </a:extLst>
                </a:gridCol>
                <a:gridCol w="2507877">
                  <a:extLst>
                    <a:ext uri="{9D8B030D-6E8A-4147-A177-3AD203B41FA5}">
                      <a16:colId xmlns:a16="http://schemas.microsoft.com/office/drawing/2014/main" val="532634229"/>
                    </a:ext>
                  </a:extLst>
                </a:gridCol>
                <a:gridCol w="3200400">
                  <a:extLst>
                    <a:ext uri="{9D8B030D-6E8A-4147-A177-3AD203B41FA5}">
                      <a16:colId xmlns:a16="http://schemas.microsoft.com/office/drawing/2014/main" val="2649824253"/>
                    </a:ext>
                  </a:extLst>
                </a:gridCol>
                <a:gridCol w="1351863">
                  <a:extLst>
                    <a:ext uri="{9D8B030D-6E8A-4147-A177-3AD203B41FA5}">
                      <a16:colId xmlns:a16="http://schemas.microsoft.com/office/drawing/2014/main" val="1697066972"/>
                    </a:ext>
                  </a:extLst>
                </a:gridCol>
                <a:gridCol w="1847371">
                  <a:extLst>
                    <a:ext uri="{9D8B030D-6E8A-4147-A177-3AD203B41FA5}">
                      <a16:colId xmlns:a16="http://schemas.microsoft.com/office/drawing/2014/main" val="2469800501"/>
                    </a:ext>
                  </a:extLst>
                </a:gridCol>
              </a:tblGrid>
              <a:tr h="1653301">
                <a:tc>
                  <a:txBody>
                    <a:bodyPr/>
                    <a:lstStyle/>
                    <a:p>
                      <a:r>
                        <a:rPr lang="en-US" sz="3600" b="0">
                          <a:solidFill>
                            <a:schemeClr val="tx1"/>
                          </a:solidFill>
                          <a:latin typeface="Times New Roman" panose="02020603050405020304" pitchFamily="18" charset="0"/>
                          <a:cs typeface="Times New Roman" panose="02020603050405020304" pitchFamily="18" charset="0"/>
                        </a:rPr>
                        <a:t>Title, Author, and Year of Publication</a:t>
                      </a:r>
                    </a:p>
                  </a:txBody>
                  <a:tcPr/>
                </a:tc>
                <a:tc>
                  <a:txBody>
                    <a:bodyPr/>
                    <a:lstStyle/>
                    <a:p>
                      <a:r>
                        <a:rPr lang="en-US" sz="3600" b="0">
                          <a:solidFill>
                            <a:schemeClr val="tx1"/>
                          </a:solidFill>
                          <a:latin typeface="Times New Roman" panose="02020603050405020304" pitchFamily="18" charset="0"/>
                          <a:cs typeface="Times New Roman" panose="02020603050405020304" pitchFamily="18" charset="0"/>
                        </a:rPr>
                        <a:t>Objective</a:t>
                      </a:r>
                    </a:p>
                  </a:txBody>
                  <a:tcPr/>
                </a:tc>
                <a:tc>
                  <a:txBody>
                    <a:bodyPr/>
                    <a:lstStyle/>
                    <a:p>
                      <a:r>
                        <a:rPr lang="en-US" sz="3600" b="0">
                          <a:solidFill>
                            <a:schemeClr val="tx1"/>
                          </a:solidFill>
                          <a:latin typeface="Times New Roman" panose="02020603050405020304" pitchFamily="18" charset="0"/>
                          <a:cs typeface="Times New Roman" panose="02020603050405020304" pitchFamily="18" charset="0"/>
                        </a:rPr>
                        <a:t>Key Findings</a:t>
                      </a:r>
                    </a:p>
                  </a:txBody>
                  <a:tcPr/>
                </a:tc>
                <a:tc>
                  <a:txBody>
                    <a:bodyPr/>
                    <a:lstStyle/>
                    <a:p>
                      <a:r>
                        <a:rPr lang="en-US" sz="3600" b="0">
                          <a:solidFill>
                            <a:schemeClr val="tx1"/>
                          </a:solidFill>
                          <a:latin typeface="Times New Roman" panose="02020603050405020304" pitchFamily="18" charset="0"/>
                          <a:cs typeface="Times New Roman" panose="02020603050405020304" pitchFamily="18" charset="0"/>
                        </a:rPr>
                        <a:t>Probiotic</a:t>
                      </a:r>
                    </a:p>
                  </a:txBody>
                  <a:tcPr/>
                </a:tc>
                <a:tc>
                  <a:txBody>
                    <a:bodyPr/>
                    <a:lstStyle/>
                    <a:p>
                      <a:pPr marL="0" marR="0" lvl="0" indent="0" algn="l" defTabSz="3840480" rtl="0" eaLnBrk="1" fontAlgn="auto" latinLnBrk="0" hangingPunct="1">
                        <a:lnSpc>
                          <a:spcPct val="100000"/>
                        </a:lnSpc>
                        <a:spcBef>
                          <a:spcPts val="0"/>
                        </a:spcBef>
                        <a:spcAft>
                          <a:spcPts val="0"/>
                        </a:spcAft>
                        <a:buClrTx/>
                        <a:buSzTx/>
                        <a:buFontTx/>
                        <a:buNone/>
                        <a:tabLst/>
                        <a:defRPr/>
                      </a:pPr>
                      <a:r>
                        <a:rPr lang="en-US" sz="3600" b="0">
                          <a:solidFill>
                            <a:schemeClr val="tx1"/>
                          </a:solidFill>
                          <a:latin typeface="Times New Roman" panose="02020603050405020304" pitchFamily="18" charset="0"/>
                          <a:cs typeface="Times New Roman" panose="02020603050405020304" pitchFamily="18" charset="0"/>
                        </a:rPr>
                        <a:t>Data Availability</a:t>
                      </a:r>
                    </a:p>
                    <a:p>
                      <a:endParaRPr lang="en-US" sz="3600" b="0">
                        <a:latin typeface="Times New Roman" panose="02020603050405020304" pitchFamily="18" charset="0"/>
                        <a:cs typeface="Times New Roman" panose="02020603050405020304" pitchFamily="18" charset="0"/>
                      </a:endParaRPr>
                    </a:p>
                  </a:txBody>
                  <a:tcPr/>
                </a:tc>
                <a:tc>
                  <a:txBody>
                    <a:bodyPr/>
                    <a:lstStyle/>
                    <a:p>
                      <a:r>
                        <a:rPr lang="en-US" sz="3600" b="0">
                          <a:solidFill>
                            <a:schemeClr val="tx1"/>
                          </a:solidFill>
                          <a:latin typeface="Times New Roman" panose="02020603050405020304" pitchFamily="18" charset="0"/>
                          <a:cs typeface="Times New Roman" panose="02020603050405020304" pitchFamily="18" charset="0"/>
                        </a:rPr>
                        <a:t>Cancer Type</a:t>
                      </a:r>
                    </a:p>
                  </a:txBody>
                  <a:tcPr/>
                </a:tc>
                <a:extLst>
                  <a:ext uri="{0D108BD9-81ED-4DB2-BD59-A6C34878D82A}">
                    <a16:rowId xmlns:a16="http://schemas.microsoft.com/office/drawing/2014/main" val="4035679603"/>
                  </a:ext>
                </a:extLst>
              </a:tr>
              <a:tr h="7035283">
                <a:tc>
                  <a:txBody>
                    <a:bodyPr/>
                    <a:lstStyle/>
                    <a:p>
                      <a:r>
                        <a:rPr lang="en-US" sz="2400" b="0" i="1" kern="1200">
                          <a:solidFill>
                            <a:schemeClr val="dk1"/>
                          </a:solidFill>
                          <a:effectLst/>
                          <a:latin typeface="Times New Roman" panose="02020603050405020304" pitchFamily="18" charset="0"/>
                          <a:ea typeface="+mn-ea"/>
                          <a:cs typeface="Times New Roman" panose="02020603050405020304" pitchFamily="18" charset="0"/>
                        </a:rPr>
                        <a:t>Postoperative Probiotics Administration Attenuates Gastrointestinal Complications and Gut Microbiota Dysbiosis Caused by Chemotherapy in Colorectal Cancer Patients</a:t>
                      </a:r>
                    </a:p>
                    <a:p>
                      <a:endParaRPr lang="en-US" sz="2400" b="0" kern="1200">
                        <a:solidFill>
                          <a:schemeClr val="dk1"/>
                        </a:solidFill>
                        <a:effectLst/>
                        <a:latin typeface="Times New Roman" panose="02020603050405020304" pitchFamily="18" charset="0"/>
                        <a:ea typeface="+mn-ea"/>
                        <a:cs typeface="Times New Roman" panose="02020603050405020304" pitchFamily="18" charset="0"/>
                      </a:endParaRPr>
                    </a:p>
                    <a:p>
                      <a:r>
                        <a:rPr lang="en-US" sz="2400" b="0" i="0" kern="1200">
                          <a:solidFill>
                            <a:schemeClr val="dk1"/>
                          </a:solidFill>
                          <a:effectLst/>
                          <a:latin typeface="Times New Roman" panose="02020603050405020304" pitchFamily="18" charset="0"/>
                          <a:ea typeface="+mn-ea"/>
                          <a:cs typeface="Times New Roman" panose="02020603050405020304" pitchFamily="18" charset="0"/>
                        </a:rPr>
                        <a:t>Huang, Feng </a:t>
                      </a:r>
                    </a:p>
                    <a:p>
                      <a:endParaRPr lang="en-US" sz="2400" b="0" i="0" kern="1200">
                        <a:solidFill>
                          <a:schemeClr val="dk1"/>
                        </a:solidFill>
                        <a:effectLst/>
                        <a:latin typeface="Times New Roman" panose="02020603050405020304" pitchFamily="18" charset="0"/>
                        <a:ea typeface="+mn-ea"/>
                        <a:cs typeface="Times New Roman" panose="02020603050405020304" pitchFamily="18" charset="0"/>
                      </a:endParaRPr>
                    </a:p>
                    <a:p>
                      <a:r>
                        <a:rPr lang="en-US" sz="2400" b="0" i="0" kern="1200">
                          <a:solidFill>
                            <a:schemeClr val="dk1"/>
                          </a:solidFill>
                          <a:effectLst/>
                          <a:latin typeface="Times New Roman" panose="02020603050405020304" pitchFamily="18" charset="0"/>
                          <a:ea typeface="+mn-ea"/>
                          <a:cs typeface="Times New Roman" panose="02020603050405020304" pitchFamily="18" charset="0"/>
                        </a:rPr>
                        <a:t>January 9, 2023</a:t>
                      </a:r>
                    </a:p>
                    <a:p>
                      <a:endParaRPr lang="en-US"/>
                    </a:p>
                  </a:txBody>
                  <a:tcPr/>
                </a:tc>
                <a:tc>
                  <a:txBody>
                    <a:bodyPr/>
                    <a:lstStyle/>
                    <a:p>
                      <a:pPr marL="0" marR="0" lvl="0" indent="0" algn="l" defTabSz="3840480" rtl="0" eaLnBrk="1" fontAlgn="auto" latinLnBrk="0" hangingPunct="1">
                        <a:lnSpc>
                          <a:spcPct val="100000"/>
                        </a:lnSpc>
                        <a:spcBef>
                          <a:spcPts val="0"/>
                        </a:spcBef>
                        <a:spcAft>
                          <a:spcPts val="0"/>
                        </a:spcAft>
                        <a:buClrTx/>
                        <a:buSzTx/>
                        <a:buFontTx/>
                        <a:buNone/>
                        <a:tabLst/>
                        <a:defRPr/>
                      </a:pPr>
                      <a:r>
                        <a:rPr lang="en-US" sz="2400" kern="1200">
                          <a:solidFill>
                            <a:schemeClr val="dk1"/>
                          </a:solidFill>
                          <a:effectLst/>
                          <a:latin typeface="Times New Roman" panose="02020603050405020304" pitchFamily="18" charset="0"/>
                          <a:ea typeface="+mn-ea"/>
                          <a:cs typeface="Times New Roman" panose="02020603050405020304" pitchFamily="18" charset="0"/>
                        </a:rPr>
                        <a:t>To evaluate the potential roles of taking probiotics postoperatively in colorectal cancer patients with gained gastrointestinal complications and disturbed gut microbiota undergoing chemotherapy</a:t>
                      </a:r>
                    </a:p>
                    <a:p>
                      <a:endParaRPr lang="en-US">
                        <a:latin typeface="Times New Roman" panose="02020603050405020304" pitchFamily="18" charset="0"/>
                        <a:cs typeface="Times New Roman" panose="02020603050405020304" pitchFamily="18" charset="0"/>
                      </a:endParaRPr>
                    </a:p>
                  </a:txBody>
                  <a:tcPr/>
                </a:tc>
                <a:tc>
                  <a:txBody>
                    <a:bodyPr/>
                    <a:lstStyle/>
                    <a:p>
                      <a:r>
                        <a:rPr lang="en-US" sz="2400" kern="1200">
                          <a:solidFill>
                            <a:schemeClr val="dk1"/>
                          </a:solidFill>
                          <a:effectLst/>
                          <a:latin typeface="Times New Roman" panose="02020603050405020304" pitchFamily="18" charset="0"/>
                          <a:ea typeface="+mn-ea"/>
                          <a:cs typeface="Times New Roman" panose="02020603050405020304" pitchFamily="18" charset="0"/>
                        </a:rPr>
                        <a:t>Probiotics could effectively reduce chemotherapy-induced gastrointestinal complications</a:t>
                      </a:r>
                    </a:p>
                    <a:p>
                      <a:endParaRPr lang="en-US" sz="2400" kern="1200">
                        <a:solidFill>
                          <a:schemeClr val="dk1"/>
                        </a:solidFill>
                        <a:effectLst/>
                        <a:latin typeface="Times New Roman" panose="02020603050405020304" pitchFamily="18" charset="0"/>
                        <a:ea typeface="+mn-ea"/>
                        <a:cs typeface="Times New Roman" panose="02020603050405020304" pitchFamily="18" charset="0"/>
                      </a:endParaRPr>
                    </a:p>
                    <a:p>
                      <a:r>
                        <a:rPr lang="en-US" sz="2400" b="0" i="0" u="none" strike="noStrike" kern="1200">
                          <a:solidFill>
                            <a:schemeClr val="dk1"/>
                          </a:solidFill>
                          <a:effectLst/>
                          <a:latin typeface="Times New Roman" panose="02020603050405020304" pitchFamily="18" charset="0"/>
                          <a:ea typeface="+mn-ea"/>
                          <a:cs typeface="Times New Roman" panose="02020603050405020304" pitchFamily="18" charset="0"/>
                        </a:rPr>
                        <a:t>Probiotic administration could effectively restore specific taxa changes and mildly increase the genus levels of </a:t>
                      </a:r>
                      <a:r>
                        <a:rPr lang="en-US" sz="2400" b="0" i="1" u="none" strike="noStrike" kern="1200">
                          <a:solidFill>
                            <a:schemeClr val="dk1"/>
                          </a:solidFill>
                          <a:effectLst/>
                          <a:latin typeface="Times New Roman" panose="02020603050405020304" pitchFamily="18" charset="0"/>
                          <a:ea typeface="+mn-ea"/>
                          <a:cs typeface="Times New Roman" panose="02020603050405020304" pitchFamily="18" charset="0"/>
                        </a:rPr>
                        <a:t>Bifidobacterium. Streptococcus</a:t>
                      </a:r>
                      <a:r>
                        <a:rPr lang="en-US" sz="2400" b="0" i="0" u="none" strike="noStrike" kern="1200">
                          <a:solidFill>
                            <a:schemeClr val="dk1"/>
                          </a:solidFill>
                          <a:effectLst/>
                          <a:latin typeface="Times New Roman" panose="02020603050405020304" pitchFamily="18" charset="0"/>
                          <a:ea typeface="+mn-ea"/>
                          <a:cs typeface="Times New Roman" panose="02020603050405020304" pitchFamily="18" charset="0"/>
                        </a:rPr>
                        <a:t>, and </a:t>
                      </a:r>
                      <a:r>
                        <a:rPr lang="en-US" sz="2400" b="0" i="1" u="none" strike="noStrike" kern="1200" err="1">
                          <a:solidFill>
                            <a:schemeClr val="dk1"/>
                          </a:solidFill>
                          <a:effectLst/>
                          <a:latin typeface="Times New Roman" panose="02020603050405020304" pitchFamily="18" charset="0"/>
                          <a:ea typeface="+mn-ea"/>
                          <a:cs typeface="Times New Roman" panose="02020603050405020304" pitchFamily="18" charset="0"/>
                        </a:rPr>
                        <a:t>Blautia</a:t>
                      </a:r>
                      <a:r>
                        <a:rPr lang="en-US" sz="2400" b="0" i="0" u="none" strike="noStrike" kern="1200">
                          <a:solidFill>
                            <a:schemeClr val="dk1"/>
                          </a:solidFill>
                          <a:effectLst/>
                          <a:latin typeface="Times New Roman" panose="02020603050405020304" pitchFamily="18" charset="0"/>
                          <a:ea typeface="+mn-ea"/>
                          <a:cs typeface="Times New Roman" panose="02020603050405020304" pitchFamily="18" charset="0"/>
                        </a:rPr>
                        <a:t>.</a:t>
                      </a:r>
                      <a:r>
                        <a:rPr lang="en-US" sz="2400" kern="1200">
                          <a:solidFill>
                            <a:schemeClr val="dk1"/>
                          </a:solidFill>
                          <a:effectLst/>
                          <a:latin typeface="Times New Roman" panose="02020603050405020304" pitchFamily="18" charset="0"/>
                          <a:ea typeface="+mn-ea"/>
                          <a:cs typeface="Times New Roman" panose="02020603050405020304" pitchFamily="18" charset="0"/>
                        </a:rPr>
                        <a:t> </a:t>
                      </a:r>
                      <a:endParaRPr lang="en-US" sz="2400">
                        <a:latin typeface="Times New Roman" panose="02020603050405020304" pitchFamily="18" charset="0"/>
                        <a:cs typeface="Times New Roman" panose="02020603050405020304" pitchFamily="18" charset="0"/>
                      </a:endParaRPr>
                    </a:p>
                  </a:txBody>
                  <a:tcPr/>
                </a:tc>
                <a:tc>
                  <a:txBody>
                    <a:bodyPr/>
                    <a:lstStyle/>
                    <a:p>
                      <a:r>
                        <a:rPr lang="en-US" sz="2400" b="0" i="0" u="none" strike="noStrike" kern="1200">
                          <a:solidFill>
                            <a:schemeClr val="dk1"/>
                          </a:solidFill>
                          <a:effectLst/>
                          <a:latin typeface="Times New Roman" panose="02020603050405020304" pitchFamily="18" charset="0"/>
                          <a:ea typeface="+mn-ea"/>
                          <a:cs typeface="Times New Roman" panose="02020603050405020304" pitchFamily="18" charset="0"/>
                        </a:rPr>
                        <a:t>Combined B. infants, L. acidophilus, E. faecalis, and B. cereus tablets (live) , manufactured by Hangzhou Grand Biologic Pharmaceutical INC, Hangzhou, China</a:t>
                      </a:r>
                      <a:endParaRPr lang="en-US" sz="2400" i="0">
                        <a:latin typeface="Times New Roman" panose="02020603050405020304" pitchFamily="18" charset="0"/>
                        <a:cs typeface="Times New Roman" panose="02020603050405020304" pitchFamily="18" charset="0"/>
                      </a:endParaRPr>
                    </a:p>
                  </a:txBody>
                  <a:tcPr/>
                </a:tc>
                <a:tc>
                  <a:txBody>
                    <a:bodyPr/>
                    <a:lstStyle/>
                    <a:p>
                      <a:pPr marL="0" marR="0" lvl="0" indent="0" algn="l" defTabSz="3840480" rtl="0" eaLnBrk="1" fontAlgn="auto" latinLnBrk="0" hangingPunct="1">
                        <a:lnSpc>
                          <a:spcPct val="100000"/>
                        </a:lnSpc>
                        <a:spcBef>
                          <a:spcPts val="0"/>
                        </a:spcBef>
                        <a:spcAft>
                          <a:spcPts val="0"/>
                        </a:spcAft>
                        <a:buClrTx/>
                        <a:buSzTx/>
                        <a:buFontTx/>
                        <a:buNone/>
                        <a:tabLst/>
                        <a:defRPr/>
                      </a:pPr>
                      <a:r>
                        <a:rPr lang="en-US" sz="2400" kern="1200">
                          <a:solidFill>
                            <a:schemeClr val="dk1"/>
                          </a:solidFill>
                          <a:effectLst/>
                          <a:latin typeface="Times New Roman" panose="02020603050405020304" pitchFamily="18" charset="0"/>
                          <a:ea typeface="+mn-ea"/>
                          <a:cs typeface="Times New Roman" panose="02020603050405020304" pitchFamily="18" charset="0"/>
                        </a:rPr>
                        <a:t>Sequence Read Archive database of NCBI: PRJNA903224</a:t>
                      </a:r>
                    </a:p>
                    <a:p>
                      <a:endParaRPr lang="en-US" sz="1200">
                        <a:latin typeface="Times New Roman" panose="02020603050405020304" pitchFamily="18" charset="0"/>
                        <a:cs typeface="Times New Roman" panose="02020603050405020304" pitchFamily="18" charset="0"/>
                      </a:endParaRPr>
                    </a:p>
                  </a:txBody>
                  <a:tcPr/>
                </a:tc>
                <a:tc>
                  <a:txBody>
                    <a:bodyPr/>
                    <a:lstStyle/>
                    <a:p>
                      <a:r>
                        <a:rPr lang="en-US" sz="2400">
                          <a:solidFill>
                            <a:schemeClr val="tx1"/>
                          </a:solidFill>
                          <a:latin typeface="Times New Roman" panose="02020603050405020304" pitchFamily="18" charset="0"/>
                          <a:cs typeface="Times New Roman" panose="02020603050405020304" pitchFamily="18" charset="0"/>
                        </a:rPr>
                        <a:t>Colorectal </a:t>
                      </a:r>
                    </a:p>
                  </a:txBody>
                  <a:tcPr/>
                </a:tc>
                <a:extLst>
                  <a:ext uri="{0D108BD9-81ED-4DB2-BD59-A6C34878D82A}">
                    <a16:rowId xmlns:a16="http://schemas.microsoft.com/office/drawing/2014/main" val="485485997"/>
                  </a:ext>
                </a:extLst>
              </a:tr>
              <a:tr h="4202750">
                <a:tc>
                  <a:txBody>
                    <a:bodyPr/>
                    <a:lstStyle/>
                    <a:p>
                      <a:r>
                        <a:rPr lang="en-US" sz="2400" b="0" i="1" kern="1200">
                          <a:solidFill>
                            <a:schemeClr val="dk1"/>
                          </a:solidFill>
                          <a:effectLst/>
                          <a:latin typeface="Times New Roman" panose="02020603050405020304" pitchFamily="18" charset="0"/>
                          <a:ea typeface="+mn-ea"/>
                          <a:cs typeface="Times New Roman" panose="02020603050405020304" pitchFamily="18" charset="0"/>
                        </a:rPr>
                        <a:t>Irinotecan-gut microbiota interactions and the capability of probiotics to mitigate Irinotecan-associated toxicity</a:t>
                      </a:r>
                    </a:p>
                    <a:p>
                      <a:endParaRPr lang="en-US" sz="2400" b="0" kern="1200">
                        <a:solidFill>
                          <a:schemeClr val="dk1"/>
                        </a:solidFill>
                        <a:effectLst/>
                        <a:latin typeface="Times New Roman" panose="02020603050405020304" pitchFamily="18" charset="0"/>
                        <a:ea typeface="+mn-ea"/>
                        <a:cs typeface="Times New Roman" panose="02020603050405020304" pitchFamily="18" charset="0"/>
                      </a:endParaRPr>
                    </a:p>
                    <a:p>
                      <a:r>
                        <a:rPr lang="en-US" sz="2400" b="0" i="0" kern="1200" err="1">
                          <a:solidFill>
                            <a:schemeClr val="dk1"/>
                          </a:solidFill>
                          <a:effectLst/>
                          <a:latin typeface="Times New Roman" panose="02020603050405020304" pitchFamily="18" charset="0"/>
                          <a:ea typeface="+mn-ea"/>
                          <a:cs typeface="Times New Roman" panose="02020603050405020304" pitchFamily="18" charset="0"/>
                        </a:rPr>
                        <a:t>Mahdy</a:t>
                      </a:r>
                      <a:r>
                        <a:rPr lang="en-US" sz="2400" b="0" i="0" kern="1200">
                          <a:solidFill>
                            <a:schemeClr val="dk1"/>
                          </a:solidFill>
                          <a:effectLst/>
                          <a:latin typeface="Times New Roman" panose="02020603050405020304" pitchFamily="18" charset="0"/>
                          <a:ea typeface="+mn-ea"/>
                          <a:cs typeface="Times New Roman" panose="02020603050405020304" pitchFamily="18" charset="0"/>
                        </a:rPr>
                        <a:t>, </a:t>
                      </a:r>
                      <a:r>
                        <a:rPr lang="en-US" sz="2400" b="0" i="0" kern="1200" err="1">
                          <a:solidFill>
                            <a:schemeClr val="dk1"/>
                          </a:solidFill>
                          <a:effectLst/>
                          <a:latin typeface="Times New Roman" panose="02020603050405020304" pitchFamily="18" charset="0"/>
                          <a:ea typeface="+mn-ea"/>
                          <a:cs typeface="Times New Roman" panose="02020603050405020304" pitchFamily="18" charset="0"/>
                        </a:rPr>
                        <a:t>Marwa</a:t>
                      </a:r>
                      <a:r>
                        <a:rPr lang="en-US" sz="2400" b="0" i="0" kern="1200">
                          <a:solidFill>
                            <a:schemeClr val="dk1"/>
                          </a:solidFill>
                          <a:effectLst/>
                          <a:latin typeface="Times New Roman" panose="02020603050405020304" pitchFamily="18" charset="0"/>
                          <a:ea typeface="+mn-ea"/>
                          <a:cs typeface="Times New Roman" panose="02020603050405020304" pitchFamily="18" charset="0"/>
                        </a:rPr>
                        <a:t> S.</a:t>
                      </a:r>
                    </a:p>
                    <a:p>
                      <a:endParaRPr lang="en-US" sz="2400" b="0" i="0" kern="1200">
                        <a:solidFill>
                          <a:schemeClr val="dk1"/>
                        </a:solidFill>
                        <a:effectLst/>
                        <a:latin typeface="Times New Roman" panose="02020603050405020304" pitchFamily="18" charset="0"/>
                        <a:ea typeface="+mn-ea"/>
                        <a:cs typeface="Times New Roman" panose="02020603050405020304" pitchFamily="18" charset="0"/>
                      </a:endParaRPr>
                    </a:p>
                    <a:p>
                      <a:r>
                        <a:rPr lang="en-US" sz="2400" b="0" i="0" kern="1200">
                          <a:solidFill>
                            <a:schemeClr val="dk1"/>
                          </a:solidFill>
                          <a:effectLst/>
                          <a:latin typeface="Times New Roman" panose="02020603050405020304" pitchFamily="18" charset="0"/>
                          <a:ea typeface="+mn-ea"/>
                          <a:cs typeface="Times New Roman" panose="02020603050405020304" pitchFamily="18" charset="0"/>
                        </a:rPr>
                        <a:t>March 02, 2023</a:t>
                      </a:r>
                    </a:p>
                    <a:p>
                      <a:endParaRPr lang="en-US"/>
                    </a:p>
                  </a:txBody>
                  <a:tcPr/>
                </a:tc>
                <a:tc>
                  <a:txBody>
                    <a:bodyPr/>
                    <a:lstStyle/>
                    <a:p>
                      <a:r>
                        <a:rPr lang="en-US" sz="2400" kern="1200" dirty="0">
                          <a:solidFill>
                            <a:schemeClr val="dk1"/>
                          </a:solidFill>
                          <a:effectLst/>
                          <a:latin typeface="Times New Roman" panose="02020603050405020304" pitchFamily="18" charset="0"/>
                          <a:ea typeface="+mn-ea"/>
                          <a:cs typeface="Times New Roman" panose="02020603050405020304" pitchFamily="18" charset="0"/>
                        </a:rPr>
                        <a:t>This study aims to look at the impact of Irinotecan on the gut microbiota and the role it plays in decreasing the diarrhea-related effects that come from taking Irinotecan. </a:t>
                      </a:r>
                      <a:endParaRPr lang="en-US" sz="24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sz="2400">
                          <a:latin typeface="Times New Roman" panose="02020603050405020304" pitchFamily="18" charset="0"/>
                          <a:cs typeface="Times New Roman" panose="02020603050405020304" pitchFamily="18" charset="0"/>
                        </a:rPr>
                        <a:t>The use of the probiotic mixture significantly relieved Irinotecan-induced diarrhea</a:t>
                      </a:r>
                    </a:p>
                    <a:p>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Also helped protect gut epithelium to prevent dysbiosis</a:t>
                      </a:r>
                    </a:p>
                  </a:txBody>
                  <a:tcPr/>
                </a:tc>
                <a:tc>
                  <a:txBody>
                    <a:bodyPr/>
                    <a:lstStyle/>
                    <a:p>
                      <a:r>
                        <a:rPr lang="en-US" sz="2400" b="0" i="0" u="none" strike="noStrike" kern="1200">
                          <a:solidFill>
                            <a:schemeClr val="dk1"/>
                          </a:solidFill>
                          <a:effectLst/>
                          <a:latin typeface="Times New Roman" panose="02020603050405020304" pitchFamily="18" charset="0"/>
                          <a:ea typeface="+mn-ea"/>
                          <a:cs typeface="Times New Roman" panose="02020603050405020304" pitchFamily="18" charset="0"/>
                        </a:rPr>
                        <a:t>Three strains of </a:t>
                      </a:r>
                      <a:r>
                        <a:rPr lang="en-US" sz="2400" b="0" i="1" u="none" strike="noStrike" kern="1200">
                          <a:solidFill>
                            <a:schemeClr val="dk1"/>
                          </a:solidFill>
                          <a:effectLst/>
                          <a:latin typeface="Times New Roman" panose="02020603050405020304" pitchFamily="18" charset="0"/>
                          <a:ea typeface="+mn-ea"/>
                          <a:cs typeface="Times New Roman" panose="02020603050405020304" pitchFamily="18" charset="0"/>
                        </a:rPr>
                        <a:t>Lactobacillus</a:t>
                      </a:r>
                      <a:r>
                        <a:rPr lang="en-US" sz="2400" b="0" i="0" u="none" strike="noStrike" kern="1200">
                          <a:solidFill>
                            <a:schemeClr val="dk1"/>
                          </a:solidFill>
                          <a:effectLst/>
                          <a:latin typeface="Times New Roman" panose="02020603050405020304" pitchFamily="18" charset="0"/>
                          <a:ea typeface="+mn-ea"/>
                          <a:cs typeface="Times New Roman" panose="02020603050405020304" pitchFamily="18" charset="0"/>
                        </a:rPr>
                        <a:t> spp. used in a single and mixed form:</a:t>
                      </a:r>
                    </a:p>
                    <a:p>
                      <a:pPr marL="457200" indent="-457200">
                        <a:buAutoNum type="arabicPeriod"/>
                      </a:pPr>
                      <a:r>
                        <a:rPr lang="en-US" sz="2400" b="0" i="1" u="none" strike="noStrike" kern="1200" err="1">
                          <a:solidFill>
                            <a:schemeClr val="dk1"/>
                          </a:solidFill>
                          <a:effectLst/>
                          <a:latin typeface="Times New Roman" panose="02020603050405020304" pitchFamily="18" charset="0"/>
                          <a:ea typeface="+mn-ea"/>
                          <a:cs typeface="Times New Roman" panose="02020603050405020304" pitchFamily="18" charset="0"/>
                        </a:rPr>
                        <a:t>Lactiplantibacillus</a:t>
                      </a:r>
                      <a:r>
                        <a:rPr lang="en-US" sz="2400" b="0" i="1" u="none" strike="noStrike" kern="1200">
                          <a:solidFill>
                            <a:schemeClr val="dk1"/>
                          </a:solidFill>
                          <a:effectLst/>
                          <a:latin typeface="Times New Roman" panose="02020603050405020304" pitchFamily="18" charset="0"/>
                          <a:ea typeface="+mn-ea"/>
                          <a:cs typeface="Times New Roman" panose="02020603050405020304" pitchFamily="18" charset="0"/>
                        </a:rPr>
                        <a:t> plantarum </a:t>
                      </a:r>
                    </a:p>
                    <a:p>
                      <a:pPr marL="457200" indent="-457200">
                        <a:buAutoNum type="arabicPeriod"/>
                      </a:pPr>
                      <a:r>
                        <a:rPr lang="en-US" sz="2400" b="0" i="1" u="none" strike="noStrike" kern="1200">
                          <a:solidFill>
                            <a:schemeClr val="dk1"/>
                          </a:solidFill>
                          <a:effectLst/>
                          <a:latin typeface="Times New Roman" panose="02020603050405020304" pitchFamily="18" charset="0"/>
                          <a:ea typeface="+mn-ea"/>
                          <a:cs typeface="Times New Roman" panose="02020603050405020304" pitchFamily="18" charset="0"/>
                        </a:rPr>
                        <a:t>Lactobacillus acidophilus</a:t>
                      </a:r>
                    </a:p>
                    <a:p>
                      <a:pPr marL="457200" indent="-457200">
                        <a:buAutoNum type="arabicPeriod"/>
                      </a:pPr>
                      <a:r>
                        <a:rPr lang="en-US" sz="2400" b="0" i="1" u="none" strike="noStrike" kern="1200" err="1">
                          <a:solidFill>
                            <a:schemeClr val="dk1"/>
                          </a:solidFill>
                          <a:effectLst/>
                          <a:latin typeface="Times New Roman" panose="02020603050405020304" pitchFamily="18" charset="0"/>
                          <a:ea typeface="+mn-ea"/>
                          <a:cs typeface="Times New Roman" panose="02020603050405020304" pitchFamily="18" charset="0"/>
                        </a:rPr>
                        <a:t>Lacticaseibacillus</a:t>
                      </a:r>
                      <a:r>
                        <a:rPr lang="en-US" sz="2400" b="0" i="1" u="none" strike="noStrike" kern="1200">
                          <a:solidFill>
                            <a:schemeClr val="dk1"/>
                          </a:solidFill>
                          <a:effectLst/>
                          <a:latin typeface="Times New Roman" panose="02020603050405020304" pitchFamily="18" charset="0"/>
                          <a:ea typeface="+mn-ea"/>
                          <a:cs typeface="Times New Roman" panose="02020603050405020304" pitchFamily="18" charset="0"/>
                        </a:rPr>
                        <a:t> </a:t>
                      </a:r>
                      <a:r>
                        <a:rPr lang="en-US" sz="2400" b="0" i="1" u="none" strike="noStrike" kern="1200" err="1">
                          <a:solidFill>
                            <a:schemeClr val="dk1"/>
                          </a:solidFill>
                          <a:effectLst/>
                          <a:latin typeface="Times New Roman" panose="02020603050405020304" pitchFamily="18" charset="0"/>
                          <a:ea typeface="+mn-ea"/>
                          <a:cs typeface="Times New Roman" panose="02020603050405020304" pitchFamily="18" charset="0"/>
                        </a:rPr>
                        <a:t>rhamnosus</a:t>
                      </a:r>
                      <a:endParaRPr lang="en-US" sz="2400">
                        <a:latin typeface="Times New Roman" panose="02020603050405020304" pitchFamily="18" charset="0"/>
                        <a:cs typeface="Times New Roman" panose="02020603050405020304" pitchFamily="18" charset="0"/>
                      </a:endParaRPr>
                    </a:p>
                  </a:txBody>
                  <a:tcPr/>
                </a:tc>
                <a:tc>
                  <a:txBody>
                    <a:bodyPr/>
                    <a:lstStyle/>
                    <a:p>
                      <a:r>
                        <a:rPr lang="en-US" sz="2400" kern="1200">
                          <a:solidFill>
                            <a:schemeClr val="dk1"/>
                          </a:solidFill>
                          <a:effectLst/>
                          <a:latin typeface="Times New Roman" panose="02020603050405020304" pitchFamily="18" charset="0"/>
                          <a:ea typeface="+mn-ea"/>
                          <a:cs typeface="Times New Roman" panose="02020603050405020304" pitchFamily="18" charset="0"/>
                        </a:rPr>
                        <a:t>Sequence Read Archive database of NCBI: </a:t>
                      </a:r>
                    </a:p>
                    <a:p>
                      <a:r>
                        <a:rPr lang="en-US" sz="2400" kern="1200">
                          <a:solidFill>
                            <a:schemeClr val="dk1"/>
                          </a:solidFill>
                          <a:effectLst/>
                          <a:latin typeface="Times New Roman" panose="02020603050405020304" pitchFamily="18" charset="0"/>
                          <a:ea typeface="+mn-ea"/>
                          <a:cs typeface="Times New Roman" panose="02020603050405020304" pitchFamily="18" charset="0"/>
                        </a:rPr>
                        <a:t>SRR19141967-SRR19141981</a:t>
                      </a:r>
                    </a:p>
                    <a:p>
                      <a:endParaRPr lang="en-US"/>
                    </a:p>
                  </a:txBody>
                  <a:tcPr/>
                </a:tc>
                <a:tc>
                  <a:txBody>
                    <a:bodyPr/>
                    <a:lstStyle/>
                    <a:p>
                      <a:r>
                        <a:rPr lang="en-US" sz="2400" dirty="0">
                          <a:latin typeface="Times New Roman" panose="02020603050405020304" pitchFamily="18" charset="0"/>
                          <a:cs typeface="Times New Roman" panose="02020603050405020304" pitchFamily="18" charset="0"/>
                        </a:rPr>
                        <a:t>Colorectal </a:t>
                      </a:r>
                    </a:p>
                  </a:txBody>
                  <a:tcPr/>
                </a:tc>
                <a:extLst>
                  <a:ext uri="{0D108BD9-81ED-4DB2-BD59-A6C34878D82A}">
                    <a16:rowId xmlns:a16="http://schemas.microsoft.com/office/drawing/2014/main" val="2619320719"/>
                  </a:ext>
                </a:extLst>
              </a:tr>
            </a:tbl>
          </a:graphicData>
        </a:graphic>
      </p:graphicFrame>
      <p:sp>
        <p:nvSpPr>
          <p:cNvPr id="8" name="TextBox 7">
            <a:extLst>
              <a:ext uri="{FF2B5EF4-FFF2-40B4-BE49-F238E27FC236}">
                <a16:creationId xmlns:a16="http://schemas.microsoft.com/office/drawing/2014/main" id="{6521C0C6-1E80-1445-8310-A6F4F3B56838}"/>
              </a:ext>
            </a:extLst>
          </p:cNvPr>
          <p:cNvSpPr txBox="1"/>
          <p:nvPr/>
        </p:nvSpPr>
        <p:spPr>
          <a:xfrm>
            <a:off x="25982247" y="24213247"/>
            <a:ext cx="11829440" cy="13560764"/>
          </a:xfrm>
          <a:prstGeom prst="rect">
            <a:avLst/>
          </a:prstGeom>
          <a:noFill/>
        </p:spPr>
        <p:txBody>
          <a:bodyPr wrap="square" rtlCol="0">
            <a:spAutoFit/>
          </a:bodyPr>
          <a:lstStyle/>
          <a:p>
            <a:pPr algn="ctr"/>
            <a:r>
              <a:rPr lang="en-US" sz="24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Gao </a:t>
            </a:r>
            <a:r>
              <a:rPr lang="en-US" sz="2800" dirty="0" err="1">
                <a:latin typeface="Times New Roman" panose="02020603050405020304" pitchFamily="18" charset="0"/>
                <a:cs typeface="Times New Roman" panose="02020603050405020304" pitchFamily="18" charset="0"/>
              </a:rPr>
              <a:t>Z;Guo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B;Gao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R;Zhu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Q;Wu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W;Qin</a:t>
            </a:r>
            <a:r>
              <a:rPr lang="en-US" sz="2800" dirty="0">
                <a:latin typeface="Times New Roman" panose="02020603050405020304" pitchFamily="18" charset="0"/>
                <a:cs typeface="Times New Roman" panose="02020603050405020304" pitchFamily="18" charset="0"/>
              </a:rPr>
              <a:t> H; (n.d.). </a:t>
            </a:r>
            <a:r>
              <a:rPr lang="en-US" sz="2800" i="1" dirty="0">
                <a:latin typeface="Times New Roman" panose="02020603050405020304" pitchFamily="18" charset="0"/>
                <a:cs typeface="Times New Roman" panose="02020603050405020304" pitchFamily="18" charset="0"/>
              </a:rPr>
              <a:t>Probiotics modify human intestinal mucosa-associated microbiota in patients with colorectal cancer</a:t>
            </a:r>
            <a:r>
              <a:rPr lang="en-US" sz="2800" dirty="0">
                <a:latin typeface="Times New Roman" panose="02020603050405020304" pitchFamily="18" charset="0"/>
                <a:cs typeface="Times New Roman" panose="02020603050405020304" pitchFamily="18" charset="0"/>
              </a:rPr>
              <a:t>. Molecular medicine reports. Retrieved January 20, 2023, from https://</a:t>
            </a:r>
            <a:r>
              <a:rPr lang="en-US" sz="2800" dirty="0" err="1">
                <a:latin typeface="Times New Roman" panose="02020603050405020304" pitchFamily="18" charset="0"/>
                <a:cs typeface="Times New Roman" panose="02020603050405020304" pitchFamily="18" charset="0"/>
              </a:rPr>
              <a:t>pubmed.ncbi.nlm.nih.gov</a:t>
            </a:r>
            <a:r>
              <a:rPr lang="en-US" sz="2800" dirty="0">
                <a:latin typeface="Times New Roman" panose="02020603050405020304" pitchFamily="18" charset="0"/>
                <a:cs typeface="Times New Roman" panose="02020603050405020304" pitchFamily="18" charset="0"/>
              </a:rPr>
              <a:t>/26238090/ </a:t>
            </a:r>
          </a:p>
          <a:p>
            <a:pPr algn="ctr"/>
            <a:endParaRPr lang="en-US" sz="2800" dirty="0">
              <a:latin typeface="Times New Roman" panose="02020603050405020304" pitchFamily="18" charset="0"/>
              <a:cs typeface="Times New Roman" panose="02020603050405020304" pitchFamily="18" charset="0"/>
            </a:endParaRPr>
          </a:p>
          <a:p>
            <a:pPr algn="ctr"/>
            <a:r>
              <a:rPr lang="en-US" sz="2800" dirty="0" err="1">
                <a:latin typeface="Times New Roman" panose="02020603050405020304" pitchFamily="18" charset="0"/>
                <a:cs typeface="Times New Roman" panose="02020603050405020304" pitchFamily="18" charset="0"/>
              </a:rPr>
              <a:t>Górska</a:t>
            </a:r>
            <a:r>
              <a:rPr lang="en-US" sz="2800" dirty="0">
                <a:latin typeface="Times New Roman" panose="02020603050405020304" pitchFamily="18" charset="0"/>
                <a:cs typeface="Times New Roman" panose="02020603050405020304" pitchFamily="18" charset="0"/>
              </a:rPr>
              <a:t>, A., </a:t>
            </a:r>
            <a:r>
              <a:rPr lang="en-US" sz="2800" dirty="0" err="1">
                <a:latin typeface="Times New Roman" panose="02020603050405020304" pitchFamily="18" charset="0"/>
                <a:cs typeface="Times New Roman" panose="02020603050405020304" pitchFamily="18" charset="0"/>
              </a:rPr>
              <a:t>Przystupski</a:t>
            </a:r>
            <a:r>
              <a:rPr lang="en-US" sz="2800" dirty="0">
                <a:latin typeface="Times New Roman" panose="02020603050405020304" pitchFamily="18" charset="0"/>
                <a:cs typeface="Times New Roman" panose="02020603050405020304" pitchFamily="18" charset="0"/>
              </a:rPr>
              <a:t>, D., </a:t>
            </a:r>
            <a:r>
              <a:rPr lang="en-US" sz="2800" dirty="0" err="1">
                <a:latin typeface="Times New Roman" panose="02020603050405020304" pitchFamily="18" charset="0"/>
                <a:cs typeface="Times New Roman" panose="02020603050405020304" pitchFamily="18" charset="0"/>
              </a:rPr>
              <a:t>Niemczura</a:t>
            </a:r>
            <a:r>
              <a:rPr lang="en-US" sz="2800" dirty="0">
                <a:latin typeface="Times New Roman" panose="02020603050405020304" pitchFamily="18" charset="0"/>
                <a:cs typeface="Times New Roman" panose="02020603050405020304" pitchFamily="18" charset="0"/>
              </a:rPr>
              <a:t>, M. J., &amp; </a:t>
            </a:r>
            <a:r>
              <a:rPr lang="en-US" sz="2800" dirty="0" err="1">
                <a:latin typeface="Times New Roman" panose="02020603050405020304" pitchFamily="18" charset="0"/>
                <a:cs typeface="Times New Roman" panose="02020603050405020304" pitchFamily="18" charset="0"/>
              </a:rPr>
              <a:t>Kulbacka</a:t>
            </a:r>
            <a:r>
              <a:rPr lang="en-US" sz="2800" dirty="0">
                <a:latin typeface="Times New Roman" panose="02020603050405020304" pitchFamily="18" charset="0"/>
                <a:cs typeface="Times New Roman" panose="02020603050405020304" pitchFamily="18" charset="0"/>
              </a:rPr>
              <a:t>, J. (2019, August). </a:t>
            </a:r>
            <a:r>
              <a:rPr lang="en-US" sz="2800" i="1" dirty="0">
                <a:latin typeface="Times New Roman" panose="02020603050405020304" pitchFamily="18" charset="0"/>
                <a:cs typeface="Times New Roman" panose="02020603050405020304" pitchFamily="18" charset="0"/>
              </a:rPr>
              <a:t>Probiotic bacteria: A promising tool in cancer prevention and therapy</a:t>
            </a:r>
            <a:r>
              <a:rPr lang="en-US" sz="2800" dirty="0">
                <a:latin typeface="Times New Roman" panose="02020603050405020304" pitchFamily="18" charset="0"/>
                <a:cs typeface="Times New Roman" panose="02020603050405020304" pitchFamily="18" charset="0"/>
              </a:rPr>
              <a:t>. Current microbiology. Retrieved November 13, 2022, from https://</a:t>
            </a:r>
            <a:r>
              <a:rPr lang="en-US" sz="2800" dirty="0" err="1">
                <a:latin typeface="Times New Roman" panose="02020603050405020304" pitchFamily="18" charset="0"/>
                <a:cs typeface="Times New Roman" panose="02020603050405020304" pitchFamily="18" charset="0"/>
              </a:rPr>
              <a:t>www.ncbi.nlm.nih.gov</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pmc</a:t>
            </a:r>
            <a:r>
              <a:rPr lang="en-US" sz="2800" dirty="0">
                <a:latin typeface="Times New Roman" panose="02020603050405020304" pitchFamily="18" charset="0"/>
                <a:cs typeface="Times New Roman" panose="02020603050405020304" pitchFamily="18" charset="0"/>
              </a:rPr>
              <a:t>/articles/PMC6586914/ </a:t>
            </a:r>
          </a:p>
          <a:p>
            <a:pPr algn="ctr"/>
            <a:endParaRPr lang="en-US" sz="2800" dirty="0">
              <a:latin typeface="Times New Roman" panose="02020603050405020304" pitchFamily="18" charset="0"/>
              <a:cs typeface="Times New Roman" panose="02020603050405020304" pitchFamily="18" charset="0"/>
            </a:endParaRPr>
          </a:p>
          <a:p>
            <a:pPr algn="ctr"/>
            <a:r>
              <a:rPr lang="en-US" sz="2800" dirty="0">
                <a:latin typeface="Times New Roman" panose="02020603050405020304" pitchFamily="18" charset="0"/>
                <a:cs typeface="Times New Roman" panose="02020603050405020304" pitchFamily="18" charset="0"/>
              </a:rPr>
              <a:t>Huang, F., Li, S., Chen, W., Han, Y., Yao, Y., Yang, L., Li, Q., Xiao, Q., Wei, J., Liu, Z., Chen, T., &amp; Deng, X. (2023, January 11). </a:t>
            </a:r>
            <a:r>
              <a:rPr lang="en-US" sz="2800" i="1" dirty="0">
                <a:latin typeface="Times New Roman" panose="02020603050405020304" pitchFamily="18" charset="0"/>
                <a:cs typeface="Times New Roman" panose="02020603050405020304" pitchFamily="18" charset="0"/>
              </a:rPr>
              <a:t>Postoperative probiotics administration attenuates gastrointestinal complications and gut microbiota dysbiosis caused by chemotherapy in colorectal cancer patients</a:t>
            </a:r>
            <a:r>
              <a:rPr lang="en-US" sz="2800" dirty="0">
                <a:latin typeface="Times New Roman" panose="02020603050405020304" pitchFamily="18" charset="0"/>
                <a:cs typeface="Times New Roman" panose="02020603050405020304" pitchFamily="18" charset="0"/>
              </a:rPr>
              <a:t>. MDPI. Retrieved March 21, 2023, from https://</a:t>
            </a:r>
            <a:r>
              <a:rPr lang="en-US" sz="2800" dirty="0" err="1">
                <a:latin typeface="Times New Roman" panose="02020603050405020304" pitchFamily="18" charset="0"/>
                <a:cs typeface="Times New Roman" panose="02020603050405020304" pitchFamily="18" charset="0"/>
              </a:rPr>
              <a:t>www.mdpi.com</a:t>
            </a:r>
            <a:r>
              <a:rPr lang="en-US" sz="2800" dirty="0">
                <a:latin typeface="Times New Roman" panose="02020603050405020304" pitchFamily="18" charset="0"/>
                <a:cs typeface="Times New Roman" panose="02020603050405020304" pitchFamily="18" charset="0"/>
              </a:rPr>
              <a:t>/2072-6643/15/2/356 </a:t>
            </a:r>
          </a:p>
          <a:p>
            <a:pPr algn="ctr"/>
            <a:endParaRPr lang="en-US" sz="2800" dirty="0">
              <a:latin typeface="Times New Roman" panose="02020603050405020304" pitchFamily="18" charset="0"/>
              <a:cs typeface="Times New Roman" panose="02020603050405020304" pitchFamily="18" charset="0"/>
            </a:endParaRPr>
          </a:p>
          <a:p>
            <a:pPr algn="ct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Mahdy</a:t>
            </a:r>
            <a:r>
              <a:rPr lang="en-US" sz="2800" dirty="0">
                <a:latin typeface="Times New Roman" panose="02020603050405020304" pitchFamily="18" charset="0"/>
                <a:cs typeface="Times New Roman" panose="02020603050405020304" pitchFamily="18" charset="0"/>
              </a:rPr>
              <a:t>, M. S., </a:t>
            </a:r>
            <a:r>
              <a:rPr lang="en-US" sz="2800" dirty="0" err="1">
                <a:latin typeface="Times New Roman" panose="02020603050405020304" pitchFamily="18" charset="0"/>
                <a:cs typeface="Times New Roman" panose="02020603050405020304" pitchFamily="18" charset="0"/>
              </a:rPr>
              <a:t>Azmy</a:t>
            </a:r>
            <a:r>
              <a:rPr lang="en-US" sz="2800" dirty="0">
                <a:latin typeface="Times New Roman" panose="02020603050405020304" pitchFamily="18" charset="0"/>
                <a:cs typeface="Times New Roman" panose="02020603050405020304" pitchFamily="18" charset="0"/>
              </a:rPr>
              <a:t>, A. F., </a:t>
            </a:r>
            <a:r>
              <a:rPr lang="en-US" sz="2800" dirty="0" err="1">
                <a:latin typeface="Times New Roman" panose="02020603050405020304" pitchFamily="18" charset="0"/>
                <a:cs typeface="Times New Roman" panose="02020603050405020304" pitchFamily="18" charset="0"/>
              </a:rPr>
              <a:t>Dishisha</a:t>
            </a:r>
            <a:r>
              <a:rPr lang="en-US" sz="2800" dirty="0">
                <a:latin typeface="Times New Roman" panose="02020603050405020304" pitchFamily="18" charset="0"/>
                <a:cs typeface="Times New Roman" panose="02020603050405020304" pitchFamily="18" charset="0"/>
              </a:rPr>
              <a:t>, T., Mohamed, W. R., Ahmed, K. A., Hassan, A., </a:t>
            </a:r>
            <a:r>
              <a:rPr lang="en-US" sz="2800" dirty="0" err="1">
                <a:latin typeface="Times New Roman" panose="02020603050405020304" pitchFamily="18" charset="0"/>
                <a:cs typeface="Times New Roman" panose="02020603050405020304" pitchFamily="18" charset="0"/>
              </a:rPr>
              <a:t>Aidy</a:t>
            </a:r>
            <a:r>
              <a:rPr lang="en-US" sz="2800" dirty="0">
                <a:latin typeface="Times New Roman" panose="02020603050405020304" pitchFamily="18" charset="0"/>
                <a:cs typeface="Times New Roman" panose="02020603050405020304" pitchFamily="18" charset="0"/>
              </a:rPr>
              <a:t>, S. E., &amp; El-</a:t>
            </a:r>
            <a:r>
              <a:rPr lang="en-US" sz="2800" dirty="0" err="1">
                <a:latin typeface="Times New Roman" panose="02020603050405020304" pitchFamily="18" charset="0"/>
                <a:cs typeface="Times New Roman" panose="02020603050405020304" pitchFamily="18" charset="0"/>
              </a:rPr>
              <a:t>Gendy</a:t>
            </a:r>
            <a:r>
              <a:rPr lang="en-US" sz="2800" dirty="0">
                <a:latin typeface="Times New Roman" panose="02020603050405020304" pitchFamily="18" charset="0"/>
                <a:cs typeface="Times New Roman" panose="02020603050405020304" pitchFamily="18" charset="0"/>
              </a:rPr>
              <a:t>, A. O. (2023, March 2). </a:t>
            </a:r>
            <a:r>
              <a:rPr lang="en-US" sz="2800" i="1" dirty="0">
                <a:latin typeface="Times New Roman" panose="02020603050405020304" pitchFamily="18" charset="0"/>
                <a:cs typeface="Times New Roman" panose="02020603050405020304" pitchFamily="18" charset="0"/>
              </a:rPr>
              <a:t>Irinotecan-gut microbiota interactions and the capability of probiotics to mitigate irinotecan-associated toxicity - BMC microbiology</a:t>
            </a:r>
            <a:r>
              <a:rPr lang="en-US" sz="2800" dirty="0">
                <a:latin typeface="Times New Roman" panose="02020603050405020304" pitchFamily="18" charset="0"/>
                <a:cs typeface="Times New Roman" panose="02020603050405020304" pitchFamily="18" charset="0"/>
              </a:rPr>
              <a:t>. BioMed Central. Retrieved March 21, 2023, from https://</a:t>
            </a:r>
            <a:r>
              <a:rPr lang="en-US" sz="2800" dirty="0" err="1">
                <a:latin typeface="Times New Roman" panose="02020603050405020304" pitchFamily="18" charset="0"/>
                <a:cs typeface="Times New Roman" panose="02020603050405020304" pitchFamily="18" charset="0"/>
              </a:rPr>
              <a:t>bmcmicrobiol.biomedcentral.com</a:t>
            </a:r>
            <a:r>
              <a:rPr lang="en-US" sz="2800" dirty="0">
                <a:latin typeface="Times New Roman" panose="02020603050405020304" pitchFamily="18" charset="0"/>
                <a:cs typeface="Times New Roman" panose="02020603050405020304" pitchFamily="18" charset="0"/>
              </a:rPr>
              <a:t>/articles/10.1186/s12866-023-02791-3 </a:t>
            </a:r>
          </a:p>
          <a:p>
            <a:endParaRPr lang="en-US" dirty="0"/>
          </a:p>
          <a:p>
            <a:endParaRPr lang="en-US" dirty="0"/>
          </a:p>
          <a:p>
            <a:endParaRPr lang="en-US" dirty="0"/>
          </a:p>
          <a:p>
            <a:endParaRPr lang="en-US" dirty="0"/>
          </a:p>
          <a:p>
            <a:endParaRPr lang="en-US" dirty="0"/>
          </a:p>
        </p:txBody>
      </p:sp>
      <p:sp>
        <p:nvSpPr>
          <p:cNvPr id="9" name="TextBox 8">
            <a:extLst>
              <a:ext uri="{FF2B5EF4-FFF2-40B4-BE49-F238E27FC236}">
                <a16:creationId xmlns:a16="http://schemas.microsoft.com/office/drawing/2014/main" id="{71791D6A-32B9-6141-AFE9-362B99799A30}"/>
              </a:ext>
            </a:extLst>
          </p:cNvPr>
          <p:cNvSpPr txBox="1"/>
          <p:nvPr/>
        </p:nvSpPr>
        <p:spPr>
          <a:xfrm>
            <a:off x="15446846" y="7613717"/>
            <a:ext cx="10086094" cy="461665"/>
          </a:xfrm>
          <a:prstGeom prst="rect">
            <a:avLst/>
          </a:prstGeom>
          <a:noFill/>
        </p:spPr>
        <p:txBody>
          <a:bodyPr wrap="none" rtlCol="0">
            <a:spAutoFit/>
          </a:bodyPr>
          <a:lstStyle/>
          <a:p>
            <a:r>
              <a:rPr lang="en-US" sz="2400" b="1">
                <a:latin typeface="Times New Roman" panose="02020603050405020304" pitchFamily="18" charset="0"/>
                <a:cs typeface="Times New Roman" panose="02020603050405020304" pitchFamily="18" charset="0"/>
              </a:rPr>
              <a:t>Figure 1.1: </a:t>
            </a:r>
            <a:r>
              <a:rPr lang="en-US" sz="2400">
                <a:latin typeface="Times New Roman" panose="02020603050405020304" pitchFamily="18" charset="0"/>
                <a:cs typeface="Times New Roman" panose="02020603050405020304" pitchFamily="18" charset="0"/>
              </a:rPr>
              <a:t>Table containing research papers included in the study with 16s data</a:t>
            </a:r>
          </a:p>
        </p:txBody>
      </p:sp>
    </p:spTree>
    <p:extLst>
      <p:ext uri="{BB962C8B-B14F-4D97-AF65-F5344CB8AC3E}">
        <p14:creationId xmlns:p14="http://schemas.microsoft.com/office/powerpoint/2010/main" val="17373313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3871</TotalTime>
  <Words>1249</Words>
  <Application>Microsoft Macintosh PowerPoint</Application>
  <PresentationFormat>Custom</PresentationFormat>
  <Paragraphs>63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Loyola University Chicago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Childs, Bethany</dc:creator>
  <cp:lastModifiedBy>Gonzalez, Joely</cp:lastModifiedBy>
  <cp:revision>12</cp:revision>
  <dcterms:created xsi:type="dcterms:W3CDTF">2015-10-26T20:35:27Z</dcterms:created>
  <dcterms:modified xsi:type="dcterms:W3CDTF">2023-05-20T00:05:58Z</dcterms:modified>
</cp:coreProperties>
</file>