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Lst>
  <p:sldSz cx="38404800" cy="38404800"/>
  <p:notesSz cx="6858000" cy="9144000"/>
  <p:defaultTextStyle>
    <a:defPPr>
      <a:defRPr lang="en-US"/>
    </a:defPPr>
    <a:lvl1pPr marL="0" algn="l" defTabSz="2633472" rtl="0" eaLnBrk="1" latinLnBrk="0" hangingPunct="1">
      <a:defRPr sz="5184" kern="1200">
        <a:solidFill>
          <a:schemeClr val="tx1"/>
        </a:solidFill>
        <a:latin typeface="+mn-lt"/>
        <a:ea typeface="+mn-ea"/>
        <a:cs typeface="+mn-cs"/>
      </a:defRPr>
    </a:lvl1pPr>
    <a:lvl2pPr marL="1316736" algn="l" defTabSz="2633472" rtl="0" eaLnBrk="1" latinLnBrk="0" hangingPunct="1">
      <a:defRPr sz="5184" kern="1200">
        <a:solidFill>
          <a:schemeClr val="tx1"/>
        </a:solidFill>
        <a:latin typeface="+mn-lt"/>
        <a:ea typeface="+mn-ea"/>
        <a:cs typeface="+mn-cs"/>
      </a:defRPr>
    </a:lvl2pPr>
    <a:lvl3pPr marL="2633472" algn="l" defTabSz="2633472" rtl="0" eaLnBrk="1" latinLnBrk="0" hangingPunct="1">
      <a:defRPr sz="5184" kern="1200">
        <a:solidFill>
          <a:schemeClr val="tx1"/>
        </a:solidFill>
        <a:latin typeface="+mn-lt"/>
        <a:ea typeface="+mn-ea"/>
        <a:cs typeface="+mn-cs"/>
      </a:defRPr>
    </a:lvl3pPr>
    <a:lvl4pPr marL="3950208" algn="l" defTabSz="2633472" rtl="0" eaLnBrk="1" latinLnBrk="0" hangingPunct="1">
      <a:defRPr sz="5184" kern="1200">
        <a:solidFill>
          <a:schemeClr val="tx1"/>
        </a:solidFill>
        <a:latin typeface="+mn-lt"/>
        <a:ea typeface="+mn-ea"/>
        <a:cs typeface="+mn-cs"/>
      </a:defRPr>
    </a:lvl4pPr>
    <a:lvl5pPr marL="5266944" algn="l" defTabSz="2633472" rtl="0" eaLnBrk="1" latinLnBrk="0" hangingPunct="1">
      <a:defRPr sz="5184" kern="1200">
        <a:solidFill>
          <a:schemeClr val="tx1"/>
        </a:solidFill>
        <a:latin typeface="+mn-lt"/>
        <a:ea typeface="+mn-ea"/>
        <a:cs typeface="+mn-cs"/>
      </a:defRPr>
    </a:lvl5pPr>
    <a:lvl6pPr marL="6583680" algn="l" defTabSz="2633472" rtl="0" eaLnBrk="1" latinLnBrk="0" hangingPunct="1">
      <a:defRPr sz="5184" kern="1200">
        <a:solidFill>
          <a:schemeClr val="tx1"/>
        </a:solidFill>
        <a:latin typeface="+mn-lt"/>
        <a:ea typeface="+mn-ea"/>
        <a:cs typeface="+mn-cs"/>
      </a:defRPr>
    </a:lvl6pPr>
    <a:lvl7pPr marL="7900416" algn="l" defTabSz="2633472" rtl="0" eaLnBrk="1" latinLnBrk="0" hangingPunct="1">
      <a:defRPr sz="5184" kern="1200">
        <a:solidFill>
          <a:schemeClr val="tx1"/>
        </a:solidFill>
        <a:latin typeface="+mn-lt"/>
        <a:ea typeface="+mn-ea"/>
        <a:cs typeface="+mn-cs"/>
      </a:defRPr>
    </a:lvl7pPr>
    <a:lvl8pPr marL="9217152" algn="l" defTabSz="2633472" rtl="0" eaLnBrk="1" latinLnBrk="0" hangingPunct="1">
      <a:defRPr sz="5184" kern="1200">
        <a:solidFill>
          <a:schemeClr val="tx1"/>
        </a:solidFill>
        <a:latin typeface="+mn-lt"/>
        <a:ea typeface="+mn-ea"/>
        <a:cs typeface="+mn-cs"/>
      </a:defRPr>
    </a:lvl8pPr>
    <a:lvl9pPr marL="10533888" algn="l" defTabSz="2633472" rtl="0" eaLnBrk="1" latinLnBrk="0" hangingPunct="1">
      <a:defRPr sz="5184"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D0034"/>
    <a:srgbClr val="FEBC1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5991" autoAdjust="0"/>
    <p:restoredTop sz="94648"/>
  </p:normalViewPr>
  <p:slideViewPr>
    <p:cSldViewPr snapToGrid="0">
      <p:cViewPr>
        <p:scale>
          <a:sx n="20" d="100"/>
          <a:sy n="20" d="100"/>
        </p:scale>
        <p:origin x="1736" y="2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880360" y="6285233"/>
            <a:ext cx="32644080" cy="13370560"/>
          </a:xfrm>
        </p:spPr>
        <p:txBody>
          <a:bodyPr anchor="b"/>
          <a:lstStyle>
            <a:lvl1pPr algn="ctr">
              <a:defRPr sz="25200"/>
            </a:lvl1pPr>
          </a:lstStyle>
          <a:p>
            <a:r>
              <a:rPr lang="en-US"/>
              <a:t>Click to edit Master title style</a:t>
            </a:r>
            <a:endParaRPr lang="en-US" dirty="0"/>
          </a:p>
        </p:txBody>
      </p:sp>
      <p:sp>
        <p:nvSpPr>
          <p:cNvPr id="3" name="Subtitle 2"/>
          <p:cNvSpPr>
            <a:spLocks noGrp="1"/>
          </p:cNvSpPr>
          <p:nvPr>
            <p:ph type="subTitle" idx="1"/>
          </p:nvPr>
        </p:nvSpPr>
        <p:spPr>
          <a:xfrm>
            <a:off x="4800600" y="20171413"/>
            <a:ext cx="28803600" cy="9272267"/>
          </a:xfrm>
        </p:spPr>
        <p:txBody>
          <a:bodyPr/>
          <a:lstStyle>
            <a:lvl1pPr marL="0" indent="0" algn="ctr">
              <a:buNone/>
              <a:defRPr sz="10080"/>
            </a:lvl1pPr>
            <a:lvl2pPr marL="1920240" indent="0" algn="ctr">
              <a:buNone/>
              <a:defRPr sz="8400"/>
            </a:lvl2pPr>
            <a:lvl3pPr marL="3840480" indent="0" algn="ctr">
              <a:buNone/>
              <a:defRPr sz="7560"/>
            </a:lvl3pPr>
            <a:lvl4pPr marL="5760720" indent="0" algn="ctr">
              <a:buNone/>
              <a:defRPr sz="6720"/>
            </a:lvl4pPr>
            <a:lvl5pPr marL="7680960" indent="0" algn="ctr">
              <a:buNone/>
              <a:defRPr sz="6720"/>
            </a:lvl5pPr>
            <a:lvl6pPr marL="9601200" indent="0" algn="ctr">
              <a:buNone/>
              <a:defRPr sz="6720"/>
            </a:lvl6pPr>
            <a:lvl7pPr marL="11521440" indent="0" algn="ctr">
              <a:buNone/>
              <a:defRPr sz="6720"/>
            </a:lvl7pPr>
            <a:lvl8pPr marL="13441680" indent="0" algn="ctr">
              <a:buNone/>
              <a:defRPr sz="6720"/>
            </a:lvl8pPr>
            <a:lvl9pPr marL="15361920" indent="0" algn="ctr">
              <a:buNone/>
              <a:defRPr sz="672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C022F2F-1DFB-4495-9929-91AA1C47FA66}" type="datetimeFigureOut">
              <a:rPr lang="en-US" smtClean="0"/>
              <a:t>4/15/23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61848D-EA57-4F60-9A14-854C5AAD08F2}" type="slidenum">
              <a:rPr lang="en-US" smtClean="0"/>
              <a:t>‹#›</a:t>
            </a:fld>
            <a:endParaRPr lang="en-US"/>
          </a:p>
        </p:txBody>
      </p:sp>
    </p:spTree>
    <p:extLst>
      <p:ext uri="{BB962C8B-B14F-4D97-AF65-F5344CB8AC3E}">
        <p14:creationId xmlns:p14="http://schemas.microsoft.com/office/powerpoint/2010/main" val="1684911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C022F2F-1DFB-4495-9929-91AA1C47FA66}" type="datetimeFigureOut">
              <a:rPr lang="en-US" smtClean="0"/>
              <a:t>4/15/23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61848D-EA57-4F60-9A14-854C5AAD08F2}" type="slidenum">
              <a:rPr lang="en-US" smtClean="0"/>
              <a:t>‹#›</a:t>
            </a:fld>
            <a:endParaRPr lang="en-US"/>
          </a:p>
        </p:txBody>
      </p:sp>
    </p:spTree>
    <p:extLst>
      <p:ext uri="{BB962C8B-B14F-4D97-AF65-F5344CB8AC3E}">
        <p14:creationId xmlns:p14="http://schemas.microsoft.com/office/powerpoint/2010/main" val="26605054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7483437" y="2044700"/>
            <a:ext cx="8281035" cy="3254629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640332" y="2044700"/>
            <a:ext cx="24363045" cy="3254629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C022F2F-1DFB-4495-9929-91AA1C47FA66}" type="datetimeFigureOut">
              <a:rPr lang="en-US" smtClean="0"/>
              <a:t>4/15/23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61848D-EA57-4F60-9A14-854C5AAD08F2}" type="slidenum">
              <a:rPr lang="en-US" smtClean="0"/>
              <a:t>‹#›</a:t>
            </a:fld>
            <a:endParaRPr lang="en-US"/>
          </a:p>
        </p:txBody>
      </p:sp>
    </p:spTree>
    <p:extLst>
      <p:ext uri="{BB962C8B-B14F-4D97-AF65-F5344CB8AC3E}">
        <p14:creationId xmlns:p14="http://schemas.microsoft.com/office/powerpoint/2010/main" val="1246785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C022F2F-1DFB-4495-9929-91AA1C47FA66}" type="datetimeFigureOut">
              <a:rPr lang="en-US" smtClean="0"/>
              <a:t>4/15/23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61848D-EA57-4F60-9A14-854C5AAD08F2}" type="slidenum">
              <a:rPr lang="en-US" smtClean="0"/>
              <a:t>‹#›</a:t>
            </a:fld>
            <a:endParaRPr lang="en-US"/>
          </a:p>
        </p:txBody>
      </p:sp>
    </p:spTree>
    <p:extLst>
      <p:ext uri="{BB962C8B-B14F-4D97-AF65-F5344CB8AC3E}">
        <p14:creationId xmlns:p14="http://schemas.microsoft.com/office/powerpoint/2010/main" val="42296770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20330" y="9574541"/>
            <a:ext cx="33124140" cy="15975327"/>
          </a:xfrm>
        </p:spPr>
        <p:txBody>
          <a:bodyPr anchor="b"/>
          <a:lstStyle>
            <a:lvl1pPr>
              <a:defRPr sz="25200"/>
            </a:lvl1pPr>
          </a:lstStyle>
          <a:p>
            <a:r>
              <a:rPr lang="en-US"/>
              <a:t>Click to edit Master title style</a:t>
            </a:r>
            <a:endParaRPr lang="en-US" dirty="0"/>
          </a:p>
        </p:txBody>
      </p:sp>
      <p:sp>
        <p:nvSpPr>
          <p:cNvPr id="3" name="Text Placeholder 2"/>
          <p:cNvSpPr>
            <a:spLocks noGrp="1"/>
          </p:cNvSpPr>
          <p:nvPr>
            <p:ph type="body" idx="1"/>
          </p:nvPr>
        </p:nvSpPr>
        <p:spPr>
          <a:xfrm>
            <a:off x="2620330" y="25701001"/>
            <a:ext cx="33124140" cy="8401047"/>
          </a:xfrm>
        </p:spPr>
        <p:txBody>
          <a:bodyPr/>
          <a:lstStyle>
            <a:lvl1pPr marL="0" indent="0">
              <a:buNone/>
              <a:defRPr sz="10080">
                <a:solidFill>
                  <a:schemeClr val="tx1"/>
                </a:solidFill>
              </a:defRPr>
            </a:lvl1pPr>
            <a:lvl2pPr marL="1920240" indent="0">
              <a:buNone/>
              <a:defRPr sz="8400">
                <a:solidFill>
                  <a:schemeClr val="tx1">
                    <a:tint val="75000"/>
                  </a:schemeClr>
                </a:solidFill>
              </a:defRPr>
            </a:lvl2pPr>
            <a:lvl3pPr marL="3840480" indent="0">
              <a:buNone/>
              <a:defRPr sz="7560">
                <a:solidFill>
                  <a:schemeClr val="tx1">
                    <a:tint val="75000"/>
                  </a:schemeClr>
                </a:solidFill>
              </a:defRPr>
            </a:lvl3pPr>
            <a:lvl4pPr marL="5760720" indent="0">
              <a:buNone/>
              <a:defRPr sz="6720">
                <a:solidFill>
                  <a:schemeClr val="tx1">
                    <a:tint val="75000"/>
                  </a:schemeClr>
                </a:solidFill>
              </a:defRPr>
            </a:lvl4pPr>
            <a:lvl5pPr marL="7680960" indent="0">
              <a:buNone/>
              <a:defRPr sz="6720">
                <a:solidFill>
                  <a:schemeClr val="tx1">
                    <a:tint val="75000"/>
                  </a:schemeClr>
                </a:solidFill>
              </a:defRPr>
            </a:lvl5pPr>
            <a:lvl6pPr marL="9601200" indent="0">
              <a:buNone/>
              <a:defRPr sz="6720">
                <a:solidFill>
                  <a:schemeClr val="tx1">
                    <a:tint val="75000"/>
                  </a:schemeClr>
                </a:solidFill>
              </a:defRPr>
            </a:lvl6pPr>
            <a:lvl7pPr marL="11521440" indent="0">
              <a:buNone/>
              <a:defRPr sz="6720">
                <a:solidFill>
                  <a:schemeClr val="tx1">
                    <a:tint val="75000"/>
                  </a:schemeClr>
                </a:solidFill>
              </a:defRPr>
            </a:lvl7pPr>
            <a:lvl8pPr marL="13441680" indent="0">
              <a:buNone/>
              <a:defRPr sz="6720">
                <a:solidFill>
                  <a:schemeClr val="tx1">
                    <a:tint val="75000"/>
                  </a:schemeClr>
                </a:solidFill>
              </a:defRPr>
            </a:lvl8pPr>
            <a:lvl9pPr marL="15361920" indent="0">
              <a:buNone/>
              <a:defRPr sz="672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C022F2F-1DFB-4495-9929-91AA1C47FA66}" type="datetimeFigureOut">
              <a:rPr lang="en-US" smtClean="0"/>
              <a:t>4/15/23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61848D-EA57-4F60-9A14-854C5AAD08F2}" type="slidenum">
              <a:rPr lang="en-US" smtClean="0"/>
              <a:t>‹#›</a:t>
            </a:fld>
            <a:endParaRPr lang="en-US"/>
          </a:p>
        </p:txBody>
      </p:sp>
    </p:spTree>
    <p:extLst>
      <p:ext uri="{BB962C8B-B14F-4D97-AF65-F5344CB8AC3E}">
        <p14:creationId xmlns:p14="http://schemas.microsoft.com/office/powerpoint/2010/main" val="38059931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640330" y="10223500"/>
            <a:ext cx="16322040" cy="243674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9442430" y="10223500"/>
            <a:ext cx="16322040" cy="243674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C022F2F-1DFB-4495-9929-91AA1C47FA66}" type="datetimeFigureOut">
              <a:rPr lang="en-US" smtClean="0"/>
              <a:t>4/15/23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61848D-EA57-4F60-9A14-854C5AAD08F2}" type="slidenum">
              <a:rPr lang="en-US" smtClean="0"/>
              <a:t>‹#›</a:t>
            </a:fld>
            <a:endParaRPr lang="en-US"/>
          </a:p>
        </p:txBody>
      </p:sp>
    </p:spTree>
    <p:extLst>
      <p:ext uri="{BB962C8B-B14F-4D97-AF65-F5344CB8AC3E}">
        <p14:creationId xmlns:p14="http://schemas.microsoft.com/office/powerpoint/2010/main" val="4032291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645332" y="2044708"/>
            <a:ext cx="33124140" cy="7423153"/>
          </a:xfrm>
        </p:spPr>
        <p:txBody>
          <a:bodyPr/>
          <a:lstStyle/>
          <a:p>
            <a:r>
              <a:rPr lang="en-US"/>
              <a:t>Click to edit Master title style</a:t>
            </a:r>
            <a:endParaRPr lang="en-US" dirty="0"/>
          </a:p>
        </p:txBody>
      </p:sp>
      <p:sp>
        <p:nvSpPr>
          <p:cNvPr id="3" name="Text Placeholder 2"/>
          <p:cNvSpPr>
            <a:spLocks noGrp="1"/>
          </p:cNvSpPr>
          <p:nvPr>
            <p:ph type="body" idx="1"/>
          </p:nvPr>
        </p:nvSpPr>
        <p:spPr>
          <a:xfrm>
            <a:off x="2645336" y="9414513"/>
            <a:ext cx="16247028" cy="4613907"/>
          </a:xfrm>
        </p:spPr>
        <p:txBody>
          <a:bodyPr anchor="b"/>
          <a:lstStyle>
            <a:lvl1pPr marL="0" indent="0">
              <a:buNone/>
              <a:defRPr sz="10080" b="1"/>
            </a:lvl1pPr>
            <a:lvl2pPr marL="1920240" indent="0">
              <a:buNone/>
              <a:defRPr sz="8400" b="1"/>
            </a:lvl2pPr>
            <a:lvl3pPr marL="3840480" indent="0">
              <a:buNone/>
              <a:defRPr sz="7560" b="1"/>
            </a:lvl3pPr>
            <a:lvl4pPr marL="5760720" indent="0">
              <a:buNone/>
              <a:defRPr sz="6720" b="1"/>
            </a:lvl4pPr>
            <a:lvl5pPr marL="7680960" indent="0">
              <a:buNone/>
              <a:defRPr sz="6720" b="1"/>
            </a:lvl5pPr>
            <a:lvl6pPr marL="9601200" indent="0">
              <a:buNone/>
              <a:defRPr sz="6720" b="1"/>
            </a:lvl6pPr>
            <a:lvl7pPr marL="11521440" indent="0">
              <a:buNone/>
              <a:defRPr sz="6720" b="1"/>
            </a:lvl7pPr>
            <a:lvl8pPr marL="13441680" indent="0">
              <a:buNone/>
              <a:defRPr sz="6720" b="1"/>
            </a:lvl8pPr>
            <a:lvl9pPr marL="15361920" indent="0">
              <a:buNone/>
              <a:defRPr sz="6720" b="1"/>
            </a:lvl9pPr>
          </a:lstStyle>
          <a:p>
            <a:pPr lvl="0"/>
            <a:r>
              <a:rPr lang="en-US"/>
              <a:t>Click to edit Master text styles</a:t>
            </a:r>
          </a:p>
        </p:txBody>
      </p:sp>
      <p:sp>
        <p:nvSpPr>
          <p:cNvPr id="4" name="Content Placeholder 3"/>
          <p:cNvSpPr>
            <a:spLocks noGrp="1"/>
          </p:cNvSpPr>
          <p:nvPr>
            <p:ph sz="half" idx="2"/>
          </p:nvPr>
        </p:nvSpPr>
        <p:spPr>
          <a:xfrm>
            <a:off x="2645336" y="14028420"/>
            <a:ext cx="16247028" cy="206336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9442432" y="9414513"/>
            <a:ext cx="16327042" cy="4613907"/>
          </a:xfrm>
        </p:spPr>
        <p:txBody>
          <a:bodyPr anchor="b"/>
          <a:lstStyle>
            <a:lvl1pPr marL="0" indent="0">
              <a:buNone/>
              <a:defRPr sz="10080" b="1"/>
            </a:lvl1pPr>
            <a:lvl2pPr marL="1920240" indent="0">
              <a:buNone/>
              <a:defRPr sz="8400" b="1"/>
            </a:lvl2pPr>
            <a:lvl3pPr marL="3840480" indent="0">
              <a:buNone/>
              <a:defRPr sz="7560" b="1"/>
            </a:lvl3pPr>
            <a:lvl4pPr marL="5760720" indent="0">
              <a:buNone/>
              <a:defRPr sz="6720" b="1"/>
            </a:lvl4pPr>
            <a:lvl5pPr marL="7680960" indent="0">
              <a:buNone/>
              <a:defRPr sz="6720" b="1"/>
            </a:lvl5pPr>
            <a:lvl6pPr marL="9601200" indent="0">
              <a:buNone/>
              <a:defRPr sz="6720" b="1"/>
            </a:lvl6pPr>
            <a:lvl7pPr marL="11521440" indent="0">
              <a:buNone/>
              <a:defRPr sz="6720" b="1"/>
            </a:lvl7pPr>
            <a:lvl8pPr marL="13441680" indent="0">
              <a:buNone/>
              <a:defRPr sz="6720" b="1"/>
            </a:lvl8pPr>
            <a:lvl9pPr marL="15361920" indent="0">
              <a:buNone/>
              <a:defRPr sz="6720" b="1"/>
            </a:lvl9pPr>
          </a:lstStyle>
          <a:p>
            <a:pPr lvl="0"/>
            <a:r>
              <a:rPr lang="en-US"/>
              <a:t>Click to edit Master text styles</a:t>
            </a:r>
          </a:p>
        </p:txBody>
      </p:sp>
      <p:sp>
        <p:nvSpPr>
          <p:cNvPr id="6" name="Content Placeholder 5"/>
          <p:cNvSpPr>
            <a:spLocks noGrp="1"/>
          </p:cNvSpPr>
          <p:nvPr>
            <p:ph sz="quarter" idx="4"/>
          </p:nvPr>
        </p:nvSpPr>
        <p:spPr>
          <a:xfrm>
            <a:off x="19442432" y="14028420"/>
            <a:ext cx="16327042" cy="206336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C022F2F-1DFB-4495-9929-91AA1C47FA66}" type="datetimeFigureOut">
              <a:rPr lang="en-US" smtClean="0"/>
              <a:t>4/15/23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61848D-EA57-4F60-9A14-854C5AAD08F2}" type="slidenum">
              <a:rPr lang="en-US" smtClean="0"/>
              <a:t>‹#›</a:t>
            </a:fld>
            <a:endParaRPr lang="en-US"/>
          </a:p>
        </p:txBody>
      </p:sp>
    </p:spTree>
    <p:extLst>
      <p:ext uri="{BB962C8B-B14F-4D97-AF65-F5344CB8AC3E}">
        <p14:creationId xmlns:p14="http://schemas.microsoft.com/office/powerpoint/2010/main" val="17469538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C022F2F-1DFB-4495-9929-91AA1C47FA66}" type="datetimeFigureOut">
              <a:rPr lang="en-US" smtClean="0"/>
              <a:t>4/15/23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61848D-EA57-4F60-9A14-854C5AAD08F2}" type="slidenum">
              <a:rPr lang="en-US" smtClean="0"/>
              <a:t>‹#›</a:t>
            </a:fld>
            <a:endParaRPr lang="en-US"/>
          </a:p>
        </p:txBody>
      </p:sp>
    </p:spTree>
    <p:extLst>
      <p:ext uri="{BB962C8B-B14F-4D97-AF65-F5344CB8AC3E}">
        <p14:creationId xmlns:p14="http://schemas.microsoft.com/office/powerpoint/2010/main" val="8979620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022F2F-1DFB-4495-9929-91AA1C47FA66}" type="datetimeFigureOut">
              <a:rPr lang="en-US" smtClean="0"/>
              <a:t>4/15/23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61848D-EA57-4F60-9A14-854C5AAD08F2}" type="slidenum">
              <a:rPr lang="en-US" smtClean="0"/>
              <a:t>‹#›</a:t>
            </a:fld>
            <a:endParaRPr lang="en-US"/>
          </a:p>
        </p:txBody>
      </p:sp>
    </p:spTree>
    <p:extLst>
      <p:ext uri="{BB962C8B-B14F-4D97-AF65-F5344CB8AC3E}">
        <p14:creationId xmlns:p14="http://schemas.microsoft.com/office/powerpoint/2010/main" val="6251688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645332" y="2560320"/>
            <a:ext cx="12386548" cy="8961120"/>
          </a:xfrm>
        </p:spPr>
        <p:txBody>
          <a:bodyPr anchor="b"/>
          <a:lstStyle>
            <a:lvl1pPr>
              <a:defRPr sz="13440"/>
            </a:lvl1pPr>
          </a:lstStyle>
          <a:p>
            <a:r>
              <a:rPr lang="en-US"/>
              <a:t>Click to edit Master title style</a:t>
            </a:r>
            <a:endParaRPr lang="en-US" dirty="0"/>
          </a:p>
        </p:txBody>
      </p:sp>
      <p:sp>
        <p:nvSpPr>
          <p:cNvPr id="3" name="Content Placeholder 2"/>
          <p:cNvSpPr>
            <a:spLocks noGrp="1"/>
          </p:cNvSpPr>
          <p:nvPr>
            <p:ph idx="1"/>
          </p:nvPr>
        </p:nvSpPr>
        <p:spPr>
          <a:xfrm>
            <a:off x="16327042" y="5529588"/>
            <a:ext cx="19442430" cy="27292300"/>
          </a:xfrm>
        </p:spPr>
        <p:txBody>
          <a:bodyPr/>
          <a:lstStyle>
            <a:lvl1pPr>
              <a:defRPr sz="13440"/>
            </a:lvl1pPr>
            <a:lvl2pPr>
              <a:defRPr sz="11760"/>
            </a:lvl2pPr>
            <a:lvl3pPr>
              <a:defRPr sz="10080"/>
            </a:lvl3pPr>
            <a:lvl4pPr>
              <a:defRPr sz="8400"/>
            </a:lvl4pPr>
            <a:lvl5pPr>
              <a:defRPr sz="8400"/>
            </a:lvl5pPr>
            <a:lvl6pPr>
              <a:defRPr sz="8400"/>
            </a:lvl6pPr>
            <a:lvl7pPr>
              <a:defRPr sz="8400"/>
            </a:lvl7pPr>
            <a:lvl8pPr>
              <a:defRPr sz="8400"/>
            </a:lvl8pPr>
            <a:lvl9pPr>
              <a:defRPr sz="8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645332" y="11521440"/>
            <a:ext cx="12386548" cy="21344893"/>
          </a:xfrm>
        </p:spPr>
        <p:txBody>
          <a:bodyPr/>
          <a:lstStyle>
            <a:lvl1pPr marL="0" indent="0">
              <a:buNone/>
              <a:defRPr sz="6720"/>
            </a:lvl1pPr>
            <a:lvl2pPr marL="1920240" indent="0">
              <a:buNone/>
              <a:defRPr sz="5880"/>
            </a:lvl2pPr>
            <a:lvl3pPr marL="3840480" indent="0">
              <a:buNone/>
              <a:defRPr sz="5040"/>
            </a:lvl3pPr>
            <a:lvl4pPr marL="5760720" indent="0">
              <a:buNone/>
              <a:defRPr sz="4200"/>
            </a:lvl4pPr>
            <a:lvl5pPr marL="7680960" indent="0">
              <a:buNone/>
              <a:defRPr sz="4200"/>
            </a:lvl5pPr>
            <a:lvl6pPr marL="9601200" indent="0">
              <a:buNone/>
              <a:defRPr sz="4200"/>
            </a:lvl6pPr>
            <a:lvl7pPr marL="11521440" indent="0">
              <a:buNone/>
              <a:defRPr sz="4200"/>
            </a:lvl7pPr>
            <a:lvl8pPr marL="13441680" indent="0">
              <a:buNone/>
              <a:defRPr sz="4200"/>
            </a:lvl8pPr>
            <a:lvl9pPr marL="15361920" indent="0">
              <a:buNone/>
              <a:defRPr sz="4200"/>
            </a:lvl9pPr>
          </a:lstStyle>
          <a:p>
            <a:pPr lvl="0"/>
            <a:r>
              <a:rPr lang="en-US"/>
              <a:t>Click to edit Master text styles</a:t>
            </a:r>
          </a:p>
        </p:txBody>
      </p:sp>
      <p:sp>
        <p:nvSpPr>
          <p:cNvPr id="5" name="Date Placeholder 4"/>
          <p:cNvSpPr>
            <a:spLocks noGrp="1"/>
          </p:cNvSpPr>
          <p:nvPr>
            <p:ph type="dt" sz="half" idx="10"/>
          </p:nvPr>
        </p:nvSpPr>
        <p:spPr/>
        <p:txBody>
          <a:bodyPr/>
          <a:lstStyle/>
          <a:p>
            <a:fld id="{9C022F2F-1DFB-4495-9929-91AA1C47FA66}" type="datetimeFigureOut">
              <a:rPr lang="en-US" smtClean="0"/>
              <a:t>4/15/23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61848D-EA57-4F60-9A14-854C5AAD08F2}" type="slidenum">
              <a:rPr lang="en-US" smtClean="0"/>
              <a:t>‹#›</a:t>
            </a:fld>
            <a:endParaRPr lang="en-US"/>
          </a:p>
        </p:txBody>
      </p:sp>
    </p:spTree>
    <p:extLst>
      <p:ext uri="{BB962C8B-B14F-4D97-AF65-F5344CB8AC3E}">
        <p14:creationId xmlns:p14="http://schemas.microsoft.com/office/powerpoint/2010/main" val="29013527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645332" y="2560320"/>
            <a:ext cx="12386548" cy="8961120"/>
          </a:xfrm>
        </p:spPr>
        <p:txBody>
          <a:bodyPr anchor="b"/>
          <a:lstStyle>
            <a:lvl1pPr>
              <a:defRPr sz="13440"/>
            </a:lvl1pPr>
          </a:lstStyle>
          <a:p>
            <a:r>
              <a:rPr lang="en-US"/>
              <a:t>Click to edit Master title style</a:t>
            </a:r>
            <a:endParaRPr lang="en-US" dirty="0"/>
          </a:p>
        </p:txBody>
      </p:sp>
      <p:sp>
        <p:nvSpPr>
          <p:cNvPr id="3" name="Picture Placeholder 2"/>
          <p:cNvSpPr>
            <a:spLocks noGrp="1" noChangeAspect="1"/>
          </p:cNvSpPr>
          <p:nvPr>
            <p:ph type="pic" idx="1"/>
          </p:nvPr>
        </p:nvSpPr>
        <p:spPr>
          <a:xfrm>
            <a:off x="16327042" y="5529588"/>
            <a:ext cx="19442430" cy="27292300"/>
          </a:xfrm>
        </p:spPr>
        <p:txBody>
          <a:bodyPr anchor="t"/>
          <a:lstStyle>
            <a:lvl1pPr marL="0" indent="0">
              <a:buNone/>
              <a:defRPr sz="13440"/>
            </a:lvl1pPr>
            <a:lvl2pPr marL="1920240" indent="0">
              <a:buNone/>
              <a:defRPr sz="11760"/>
            </a:lvl2pPr>
            <a:lvl3pPr marL="3840480" indent="0">
              <a:buNone/>
              <a:defRPr sz="10080"/>
            </a:lvl3pPr>
            <a:lvl4pPr marL="5760720" indent="0">
              <a:buNone/>
              <a:defRPr sz="8400"/>
            </a:lvl4pPr>
            <a:lvl5pPr marL="7680960" indent="0">
              <a:buNone/>
              <a:defRPr sz="8400"/>
            </a:lvl5pPr>
            <a:lvl6pPr marL="9601200" indent="0">
              <a:buNone/>
              <a:defRPr sz="8400"/>
            </a:lvl6pPr>
            <a:lvl7pPr marL="11521440" indent="0">
              <a:buNone/>
              <a:defRPr sz="8400"/>
            </a:lvl7pPr>
            <a:lvl8pPr marL="13441680" indent="0">
              <a:buNone/>
              <a:defRPr sz="8400"/>
            </a:lvl8pPr>
            <a:lvl9pPr marL="15361920" indent="0">
              <a:buNone/>
              <a:defRPr sz="8400"/>
            </a:lvl9pPr>
          </a:lstStyle>
          <a:p>
            <a:r>
              <a:rPr lang="en-US"/>
              <a:t>Click icon to add picture</a:t>
            </a:r>
            <a:endParaRPr lang="en-US" dirty="0"/>
          </a:p>
        </p:txBody>
      </p:sp>
      <p:sp>
        <p:nvSpPr>
          <p:cNvPr id="4" name="Text Placeholder 3"/>
          <p:cNvSpPr>
            <a:spLocks noGrp="1"/>
          </p:cNvSpPr>
          <p:nvPr>
            <p:ph type="body" sz="half" idx="2"/>
          </p:nvPr>
        </p:nvSpPr>
        <p:spPr>
          <a:xfrm>
            <a:off x="2645332" y="11521440"/>
            <a:ext cx="12386548" cy="21344893"/>
          </a:xfrm>
        </p:spPr>
        <p:txBody>
          <a:bodyPr/>
          <a:lstStyle>
            <a:lvl1pPr marL="0" indent="0">
              <a:buNone/>
              <a:defRPr sz="6720"/>
            </a:lvl1pPr>
            <a:lvl2pPr marL="1920240" indent="0">
              <a:buNone/>
              <a:defRPr sz="5880"/>
            </a:lvl2pPr>
            <a:lvl3pPr marL="3840480" indent="0">
              <a:buNone/>
              <a:defRPr sz="5040"/>
            </a:lvl3pPr>
            <a:lvl4pPr marL="5760720" indent="0">
              <a:buNone/>
              <a:defRPr sz="4200"/>
            </a:lvl4pPr>
            <a:lvl5pPr marL="7680960" indent="0">
              <a:buNone/>
              <a:defRPr sz="4200"/>
            </a:lvl5pPr>
            <a:lvl6pPr marL="9601200" indent="0">
              <a:buNone/>
              <a:defRPr sz="4200"/>
            </a:lvl6pPr>
            <a:lvl7pPr marL="11521440" indent="0">
              <a:buNone/>
              <a:defRPr sz="4200"/>
            </a:lvl7pPr>
            <a:lvl8pPr marL="13441680" indent="0">
              <a:buNone/>
              <a:defRPr sz="4200"/>
            </a:lvl8pPr>
            <a:lvl9pPr marL="15361920" indent="0">
              <a:buNone/>
              <a:defRPr sz="4200"/>
            </a:lvl9pPr>
          </a:lstStyle>
          <a:p>
            <a:pPr lvl="0"/>
            <a:r>
              <a:rPr lang="en-US"/>
              <a:t>Click to edit Master text styles</a:t>
            </a:r>
          </a:p>
        </p:txBody>
      </p:sp>
      <p:sp>
        <p:nvSpPr>
          <p:cNvPr id="5" name="Date Placeholder 4"/>
          <p:cNvSpPr>
            <a:spLocks noGrp="1"/>
          </p:cNvSpPr>
          <p:nvPr>
            <p:ph type="dt" sz="half" idx="10"/>
          </p:nvPr>
        </p:nvSpPr>
        <p:spPr/>
        <p:txBody>
          <a:bodyPr/>
          <a:lstStyle/>
          <a:p>
            <a:fld id="{9C022F2F-1DFB-4495-9929-91AA1C47FA66}" type="datetimeFigureOut">
              <a:rPr lang="en-US" smtClean="0"/>
              <a:t>4/15/23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61848D-EA57-4F60-9A14-854C5AAD08F2}" type="slidenum">
              <a:rPr lang="en-US" smtClean="0"/>
              <a:t>‹#›</a:t>
            </a:fld>
            <a:endParaRPr lang="en-US"/>
          </a:p>
        </p:txBody>
      </p:sp>
    </p:spTree>
    <p:extLst>
      <p:ext uri="{BB962C8B-B14F-4D97-AF65-F5344CB8AC3E}">
        <p14:creationId xmlns:p14="http://schemas.microsoft.com/office/powerpoint/2010/main" val="22245947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640330" y="2044708"/>
            <a:ext cx="33124140" cy="742315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640330" y="10223500"/>
            <a:ext cx="33124140" cy="2436749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40330" y="35595568"/>
            <a:ext cx="8641080" cy="2044700"/>
          </a:xfrm>
          <a:prstGeom prst="rect">
            <a:avLst/>
          </a:prstGeom>
        </p:spPr>
        <p:txBody>
          <a:bodyPr vert="horz" lIns="91440" tIns="45720" rIns="91440" bIns="45720" rtlCol="0" anchor="ctr"/>
          <a:lstStyle>
            <a:lvl1pPr algn="l">
              <a:defRPr sz="5040">
                <a:solidFill>
                  <a:schemeClr val="tx1">
                    <a:tint val="75000"/>
                  </a:schemeClr>
                </a:solidFill>
              </a:defRPr>
            </a:lvl1pPr>
          </a:lstStyle>
          <a:p>
            <a:fld id="{9C022F2F-1DFB-4495-9929-91AA1C47FA66}" type="datetimeFigureOut">
              <a:rPr lang="en-US" smtClean="0"/>
              <a:t>4/15/23</a:t>
            </a:fld>
            <a:endParaRPr lang="en-US"/>
          </a:p>
        </p:txBody>
      </p:sp>
      <p:sp>
        <p:nvSpPr>
          <p:cNvPr id="5" name="Footer Placeholder 4"/>
          <p:cNvSpPr>
            <a:spLocks noGrp="1"/>
          </p:cNvSpPr>
          <p:nvPr>
            <p:ph type="ftr" sz="quarter" idx="3"/>
          </p:nvPr>
        </p:nvSpPr>
        <p:spPr>
          <a:xfrm>
            <a:off x="12721590" y="35595568"/>
            <a:ext cx="12961620" cy="2044700"/>
          </a:xfrm>
          <a:prstGeom prst="rect">
            <a:avLst/>
          </a:prstGeom>
        </p:spPr>
        <p:txBody>
          <a:bodyPr vert="horz" lIns="91440" tIns="45720" rIns="91440" bIns="45720" rtlCol="0" anchor="ctr"/>
          <a:lstStyle>
            <a:lvl1pPr algn="ctr">
              <a:defRPr sz="504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7123390" y="35595568"/>
            <a:ext cx="8641080" cy="2044700"/>
          </a:xfrm>
          <a:prstGeom prst="rect">
            <a:avLst/>
          </a:prstGeom>
        </p:spPr>
        <p:txBody>
          <a:bodyPr vert="horz" lIns="91440" tIns="45720" rIns="91440" bIns="45720" rtlCol="0" anchor="ctr"/>
          <a:lstStyle>
            <a:lvl1pPr algn="r">
              <a:defRPr sz="5040">
                <a:solidFill>
                  <a:schemeClr val="tx1">
                    <a:tint val="75000"/>
                  </a:schemeClr>
                </a:solidFill>
              </a:defRPr>
            </a:lvl1pPr>
          </a:lstStyle>
          <a:p>
            <a:fld id="{0061848D-EA57-4F60-9A14-854C5AAD08F2}" type="slidenum">
              <a:rPr lang="en-US" smtClean="0"/>
              <a:t>‹#›</a:t>
            </a:fld>
            <a:endParaRPr lang="en-US"/>
          </a:p>
        </p:txBody>
      </p:sp>
    </p:spTree>
    <p:extLst>
      <p:ext uri="{BB962C8B-B14F-4D97-AF65-F5344CB8AC3E}">
        <p14:creationId xmlns:p14="http://schemas.microsoft.com/office/powerpoint/2010/main" val="352002720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3840480" rtl="0" eaLnBrk="1" latinLnBrk="0" hangingPunct="1">
        <a:lnSpc>
          <a:spcPct val="90000"/>
        </a:lnSpc>
        <a:spcBef>
          <a:spcPct val="0"/>
        </a:spcBef>
        <a:buNone/>
        <a:defRPr sz="18480" kern="1200">
          <a:solidFill>
            <a:schemeClr val="tx1"/>
          </a:solidFill>
          <a:latin typeface="+mj-lt"/>
          <a:ea typeface="+mj-ea"/>
          <a:cs typeface="+mj-cs"/>
        </a:defRPr>
      </a:lvl1pPr>
    </p:titleStyle>
    <p:bodyStyle>
      <a:lvl1pPr marL="960120" indent="-960120" algn="l" defTabSz="3840480" rtl="0" eaLnBrk="1" latinLnBrk="0" hangingPunct="1">
        <a:lnSpc>
          <a:spcPct val="90000"/>
        </a:lnSpc>
        <a:spcBef>
          <a:spcPts val="4200"/>
        </a:spcBef>
        <a:buFont typeface="Arial" panose="020B0604020202020204" pitchFamily="34" charset="0"/>
        <a:buChar char="•"/>
        <a:defRPr sz="11760" kern="1200">
          <a:solidFill>
            <a:schemeClr val="tx1"/>
          </a:solidFill>
          <a:latin typeface="+mn-lt"/>
          <a:ea typeface="+mn-ea"/>
          <a:cs typeface="+mn-cs"/>
        </a:defRPr>
      </a:lvl1pPr>
      <a:lvl2pPr marL="2880360" indent="-960120" algn="l" defTabSz="3840480" rtl="0" eaLnBrk="1" latinLnBrk="0" hangingPunct="1">
        <a:lnSpc>
          <a:spcPct val="90000"/>
        </a:lnSpc>
        <a:spcBef>
          <a:spcPts val="2100"/>
        </a:spcBef>
        <a:buFont typeface="Arial" panose="020B0604020202020204" pitchFamily="34" charset="0"/>
        <a:buChar char="•"/>
        <a:defRPr sz="10080" kern="1200">
          <a:solidFill>
            <a:schemeClr val="tx1"/>
          </a:solidFill>
          <a:latin typeface="+mn-lt"/>
          <a:ea typeface="+mn-ea"/>
          <a:cs typeface="+mn-cs"/>
        </a:defRPr>
      </a:lvl2pPr>
      <a:lvl3pPr marL="4800600" indent="-960120" algn="l" defTabSz="3840480" rtl="0" eaLnBrk="1" latinLnBrk="0" hangingPunct="1">
        <a:lnSpc>
          <a:spcPct val="90000"/>
        </a:lnSpc>
        <a:spcBef>
          <a:spcPts val="2100"/>
        </a:spcBef>
        <a:buFont typeface="Arial" panose="020B0604020202020204" pitchFamily="34" charset="0"/>
        <a:buChar char="•"/>
        <a:defRPr sz="8400" kern="1200">
          <a:solidFill>
            <a:schemeClr val="tx1"/>
          </a:solidFill>
          <a:latin typeface="+mn-lt"/>
          <a:ea typeface="+mn-ea"/>
          <a:cs typeface="+mn-cs"/>
        </a:defRPr>
      </a:lvl3pPr>
      <a:lvl4pPr marL="672084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4pPr>
      <a:lvl5pPr marL="864108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5pPr>
      <a:lvl6pPr marL="1056132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6pPr>
      <a:lvl7pPr marL="1248156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7pPr>
      <a:lvl8pPr marL="1440180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8pPr>
      <a:lvl9pPr marL="1632204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9pPr>
    </p:bodyStyle>
    <p:otherStyle>
      <a:defPPr>
        <a:defRPr lang="en-US"/>
      </a:defPPr>
      <a:lvl1pPr marL="0" algn="l" defTabSz="3840480" rtl="0" eaLnBrk="1" latinLnBrk="0" hangingPunct="1">
        <a:defRPr sz="7560" kern="1200">
          <a:solidFill>
            <a:schemeClr val="tx1"/>
          </a:solidFill>
          <a:latin typeface="+mn-lt"/>
          <a:ea typeface="+mn-ea"/>
          <a:cs typeface="+mn-cs"/>
        </a:defRPr>
      </a:lvl1pPr>
      <a:lvl2pPr marL="1920240" algn="l" defTabSz="3840480" rtl="0" eaLnBrk="1" latinLnBrk="0" hangingPunct="1">
        <a:defRPr sz="7560" kern="1200">
          <a:solidFill>
            <a:schemeClr val="tx1"/>
          </a:solidFill>
          <a:latin typeface="+mn-lt"/>
          <a:ea typeface="+mn-ea"/>
          <a:cs typeface="+mn-cs"/>
        </a:defRPr>
      </a:lvl2pPr>
      <a:lvl3pPr marL="3840480" algn="l" defTabSz="3840480" rtl="0" eaLnBrk="1" latinLnBrk="0" hangingPunct="1">
        <a:defRPr sz="7560" kern="1200">
          <a:solidFill>
            <a:schemeClr val="tx1"/>
          </a:solidFill>
          <a:latin typeface="+mn-lt"/>
          <a:ea typeface="+mn-ea"/>
          <a:cs typeface="+mn-cs"/>
        </a:defRPr>
      </a:lvl3pPr>
      <a:lvl4pPr marL="5760720" algn="l" defTabSz="3840480" rtl="0" eaLnBrk="1" latinLnBrk="0" hangingPunct="1">
        <a:defRPr sz="7560" kern="1200">
          <a:solidFill>
            <a:schemeClr val="tx1"/>
          </a:solidFill>
          <a:latin typeface="+mn-lt"/>
          <a:ea typeface="+mn-ea"/>
          <a:cs typeface="+mn-cs"/>
        </a:defRPr>
      </a:lvl4pPr>
      <a:lvl5pPr marL="7680960" algn="l" defTabSz="3840480" rtl="0" eaLnBrk="1" latinLnBrk="0" hangingPunct="1">
        <a:defRPr sz="7560" kern="1200">
          <a:solidFill>
            <a:schemeClr val="tx1"/>
          </a:solidFill>
          <a:latin typeface="+mn-lt"/>
          <a:ea typeface="+mn-ea"/>
          <a:cs typeface="+mn-cs"/>
        </a:defRPr>
      </a:lvl5pPr>
      <a:lvl6pPr marL="9601200" algn="l" defTabSz="3840480" rtl="0" eaLnBrk="1" latinLnBrk="0" hangingPunct="1">
        <a:defRPr sz="7560" kern="1200">
          <a:solidFill>
            <a:schemeClr val="tx1"/>
          </a:solidFill>
          <a:latin typeface="+mn-lt"/>
          <a:ea typeface="+mn-ea"/>
          <a:cs typeface="+mn-cs"/>
        </a:defRPr>
      </a:lvl6pPr>
      <a:lvl7pPr marL="11521440" algn="l" defTabSz="3840480" rtl="0" eaLnBrk="1" latinLnBrk="0" hangingPunct="1">
        <a:defRPr sz="7560" kern="1200">
          <a:solidFill>
            <a:schemeClr val="tx1"/>
          </a:solidFill>
          <a:latin typeface="+mn-lt"/>
          <a:ea typeface="+mn-ea"/>
          <a:cs typeface="+mn-cs"/>
        </a:defRPr>
      </a:lvl7pPr>
      <a:lvl8pPr marL="13441680" algn="l" defTabSz="3840480" rtl="0" eaLnBrk="1" latinLnBrk="0" hangingPunct="1">
        <a:defRPr sz="7560" kern="1200">
          <a:solidFill>
            <a:schemeClr val="tx1"/>
          </a:solidFill>
          <a:latin typeface="+mn-lt"/>
          <a:ea typeface="+mn-ea"/>
          <a:cs typeface="+mn-cs"/>
        </a:defRPr>
      </a:lvl8pPr>
      <a:lvl9pPr marL="15361920" algn="l" defTabSz="3840480" rtl="0" eaLnBrk="1" latinLnBrk="0" hangingPunct="1">
        <a:defRPr sz="75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7D1391F-DE3D-9D97-FB41-ACACCF4795A1}"/>
              </a:ext>
            </a:extLst>
          </p:cNvPr>
          <p:cNvSpPr txBox="1"/>
          <p:nvPr/>
        </p:nvSpPr>
        <p:spPr>
          <a:xfrm>
            <a:off x="609600" y="495138"/>
            <a:ext cx="37185600" cy="4893647"/>
          </a:xfrm>
          <a:prstGeom prst="rect">
            <a:avLst/>
          </a:prstGeom>
          <a:solidFill>
            <a:srgbClr val="8D0034"/>
          </a:solidFill>
        </p:spPr>
        <p:txBody>
          <a:bodyPr wrap="square" rtlCol="0">
            <a:spAutoFit/>
          </a:bodyPr>
          <a:lstStyle/>
          <a:p>
            <a:pPr algn="ctr"/>
            <a:r>
              <a:rPr lang="en-US" sz="48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endParaRPr lang="en-US" sz="36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pPr algn="ctr"/>
            <a:r>
              <a:rPr lang="en-US" sz="4800" dirty="0">
                <a:solidFill>
                  <a:srgbClr val="FEBC18"/>
                </a:solidFill>
                <a:latin typeface="Source Sans Pro" panose="020B0503030403020204" pitchFamily="34" charset="0"/>
                <a:ea typeface="Source Sans Pro" panose="020B0503030403020204" pitchFamily="34" charset="0"/>
                <a:cs typeface="Arial" panose="020B0604020202020204" pitchFamily="34" charset="0"/>
              </a:rPr>
              <a:t>2021 - 2022 Ricci Scholarship Cohort</a:t>
            </a:r>
          </a:p>
          <a:p>
            <a:pPr algn="ctr"/>
            <a:endParaRPr lang="en-US" sz="3600" b="1" dirty="0">
              <a:solidFill>
                <a:srgbClr val="FEBC18"/>
              </a:solidFill>
              <a:effectLst/>
              <a:latin typeface="Arial" panose="020B0604020202020204" pitchFamily="34" charset="0"/>
              <a:ea typeface="Calibri" panose="020F0502020204030204" pitchFamily="34" charset="0"/>
              <a:cs typeface="Arial" panose="020B0604020202020204" pitchFamily="34" charset="0"/>
            </a:endParaRPr>
          </a:p>
          <a:p>
            <a:pPr algn="ctr"/>
            <a:r>
              <a:rPr lang="en-US" sz="6000" b="1" dirty="0">
                <a:solidFill>
                  <a:schemeClr val="bg1"/>
                </a:solidFill>
                <a:effectLst/>
                <a:latin typeface="Source Sans Pro" panose="020B0503030403020204" pitchFamily="34" charset="0"/>
                <a:ea typeface="Source Sans Pro" panose="020B0503030403020204" pitchFamily="34" charset="0"/>
                <a:cs typeface="Arial" panose="020B0604020202020204" pitchFamily="34" charset="0"/>
              </a:rPr>
              <a:t>Impact of NGO Outreach on At-Risk Youth Populations in Italy and Vietnam</a:t>
            </a:r>
          </a:p>
          <a:p>
            <a:pPr algn="ctr"/>
            <a:endParaRPr lang="en-US" sz="3600" b="1" dirty="0">
              <a:solidFill>
                <a:schemeClr val="bg1"/>
              </a:solidFill>
              <a:latin typeface="Arial" panose="020B0604020202020204" pitchFamily="34" charset="0"/>
              <a:ea typeface="Times New Roman" panose="02020603050405020304" pitchFamily="18" charset="0"/>
              <a:cs typeface="Arial" panose="020B0604020202020204" pitchFamily="34" charset="0"/>
            </a:endParaRPr>
          </a:p>
          <a:p>
            <a:pPr algn="ctr"/>
            <a:r>
              <a:rPr lang="en-US" sz="4800" dirty="0">
                <a:solidFill>
                  <a:schemeClr val="bg1"/>
                </a:solidFill>
                <a:effectLst/>
                <a:latin typeface="Source Sans Pro" panose="020B0503030403020204" pitchFamily="34" charset="0"/>
                <a:ea typeface="Source Sans Pro" panose="020B0503030403020204" pitchFamily="34" charset="0"/>
                <a:cs typeface="Arial" panose="020B0604020202020204" pitchFamily="34" charset="0"/>
              </a:rPr>
              <a:t>Emma Geiser, Principal Investigator</a:t>
            </a:r>
          </a:p>
          <a:p>
            <a:pPr algn="ctr"/>
            <a:r>
              <a:rPr lang="en-US" sz="3600" b="1" dirty="0">
                <a:solidFill>
                  <a:schemeClr val="bg1"/>
                </a:solidFill>
                <a:effectLst/>
                <a:latin typeface="Arial" panose="020B0604020202020204" pitchFamily="34" charset="0"/>
                <a:cs typeface="Arial" panose="020B0604020202020204" pitchFamily="34" charset="0"/>
              </a:rPr>
              <a:t> </a:t>
            </a:r>
            <a:endParaRPr lang="en-US" sz="3600" b="1" dirty="0">
              <a:solidFill>
                <a:schemeClr val="bg1"/>
              </a:solidFill>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5C6042A9-FD91-2D0C-2EDB-3B88AA9B4AF1}"/>
              </a:ext>
            </a:extLst>
          </p:cNvPr>
          <p:cNvSpPr txBox="1"/>
          <p:nvPr/>
        </p:nvSpPr>
        <p:spPr>
          <a:xfrm>
            <a:off x="1872342" y="6195271"/>
            <a:ext cx="8926286" cy="830997"/>
          </a:xfrm>
          <a:prstGeom prst="rect">
            <a:avLst/>
          </a:prstGeom>
          <a:noFill/>
        </p:spPr>
        <p:txBody>
          <a:bodyPr wrap="square" rtlCol="0">
            <a:spAutoFit/>
          </a:bodyPr>
          <a:lstStyle/>
          <a:p>
            <a:pPr algn="ctr"/>
            <a:r>
              <a:rPr lang="en-US" sz="4800" b="1" dirty="0">
                <a:latin typeface="Source Sans Pro SemiBold" panose="020B0503030403020204" pitchFamily="34" charset="0"/>
                <a:ea typeface="Source Sans Pro SemiBold" panose="020B0503030403020204" pitchFamily="34" charset="0"/>
                <a:cs typeface="Times New Roman" panose="02020603050405020304" pitchFamily="18" charset="0"/>
              </a:rPr>
              <a:t>Abstract</a:t>
            </a:r>
          </a:p>
        </p:txBody>
      </p:sp>
      <p:sp>
        <p:nvSpPr>
          <p:cNvPr id="4" name="TextBox 3">
            <a:extLst>
              <a:ext uri="{FF2B5EF4-FFF2-40B4-BE49-F238E27FC236}">
                <a16:creationId xmlns:a16="http://schemas.microsoft.com/office/drawing/2014/main" id="{ABABFF15-81C3-44E9-6B4E-D06768444E29}"/>
              </a:ext>
            </a:extLst>
          </p:cNvPr>
          <p:cNvSpPr txBox="1"/>
          <p:nvPr/>
        </p:nvSpPr>
        <p:spPr>
          <a:xfrm>
            <a:off x="609599" y="7316951"/>
            <a:ext cx="11713029" cy="10123412"/>
          </a:xfrm>
          <a:prstGeom prst="rect">
            <a:avLst/>
          </a:prstGeom>
          <a:noFill/>
        </p:spPr>
        <p:txBody>
          <a:bodyPr wrap="square" rtlCol="0">
            <a:spAutoFit/>
          </a:bodyPr>
          <a:lstStyle/>
          <a:p>
            <a:pPr algn="just"/>
            <a:r>
              <a:rPr lang="en-US" sz="4000" dirty="0">
                <a:solidFill>
                  <a:srgbClr val="000000"/>
                </a:solidFill>
                <a:effectLst/>
                <a:latin typeface="Source Sans Pro" panose="020F0502020204030204" pitchFamily="34" charset="0"/>
                <a:ea typeface="Source Sans Pro" panose="020F0502020204030204" pitchFamily="34" charset="0"/>
                <a:cs typeface="Arial" panose="020B0604020202020204" pitchFamily="34" charset="0"/>
              </a:rPr>
              <a:t>The outreach tactics and target population of non-governmental organizations vary by country and political &amp; cultural climates. This project centers on NGO outreach to different populations of at-risk youth in both the Western and Eastern hemisphere. In Italy, there exists a generation of children of immigrants that are not automatically granted citizenship due to Italy's traditional naturalization laws. In Vietnam, the Khmer ethnic minority makes up 1.38% of the Vietnamese population and is a traditionally agrarian group. Despite the differences in political and cultural climate, the common denominator between these two groups of at-risk youth is the impact of educational opportunities and academic performance. </a:t>
            </a:r>
            <a:endParaRPr lang="en-US" sz="4000" dirty="0">
              <a:effectLst/>
              <a:latin typeface="Source Sans Pro" panose="020F0502020204030204" pitchFamily="34" charset="0"/>
              <a:ea typeface="Source Sans Pro" panose="020F0502020204030204" pitchFamily="34" charset="0"/>
              <a:cs typeface="Arial" panose="020B0604020202020204" pitchFamily="34" charset="0"/>
            </a:endParaRPr>
          </a:p>
          <a:p>
            <a:pPr algn="just"/>
            <a:endParaRPr lang="en-US" dirty="0"/>
          </a:p>
        </p:txBody>
      </p:sp>
      <p:pic>
        <p:nvPicPr>
          <p:cNvPr id="5" name="Content Placeholder 6" descr="Map&#10;&#10;Description automatically generated">
            <a:extLst>
              <a:ext uri="{FF2B5EF4-FFF2-40B4-BE49-F238E27FC236}">
                <a16:creationId xmlns:a16="http://schemas.microsoft.com/office/drawing/2014/main" id="{079AE12E-5760-D98B-B34B-1A2993B637AE}"/>
              </a:ext>
            </a:extLst>
          </p:cNvPr>
          <p:cNvPicPr>
            <a:picLocks noChangeAspect="1"/>
          </p:cNvPicPr>
          <p:nvPr/>
        </p:nvPicPr>
        <p:blipFill>
          <a:blip r:embed="rId2"/>
          <a:stretch>
            <a:fillRect/>
          </a:stretch>
        </p:blipFill>
        <p:spPr>
          <a:xfrm>
            <a:off x="609599" y="16905559"/>
            <a:ext cx="11974285" cy="8117757"/>
          </a:xfrm>
          <a:prstGeom prst="rect">
            <a:avLst/>
          </a:prstGeom>
          <a:ln>
            <a:solidFill>
              <a:schemeClr val="tx1"/>
            </a:solidFill>
          </a:ln>
        </p:spPr>
      </p:pic>
      <p:pic>
        <p:nvPicPr>
          <p:cNvPr id="6" name="Content Placeholder 6" descr="Map&#10;&#10;Description automatically generated">
            <a:extLst>
              <a:ext uri="{FF2B5EF4-FFF2-40B4-BE49-F238E27FC236}">
                <a16:creationId xmlns:a16="http://schemas.microsoft.com/office/drawing/2014/main" id="{0B607AF5-2BFF-925F-C16D-2275E6E91C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127201" y="19133750"/>
            <a:ext cx="8926285" cy="13075780"/>
          </a:xfrm>
          <a:prstGeom prst="rect">
            <a:avLst/>
          </a:prstGeom>
          <a:ln w="12700">
            <a:solidFill>
              <a:schemeClr val="tx1"/>
            </a:solidFill>
          </a:ln>
        </p:spPr>
      </p:pic>
      <p:pic>
        <p:nvPicPr>
          <p:cNvPr id="8" name="Picture 7" descr="Logo&#10;&#10;Description automatically generated with medium confidence">
            <a:extLst>
              <a:ext uri="{FF2B5EF4-FFF2-40B4-BE49-F238E27FC236}">
                <a16:creationId xmlns:a16="http://schemas.microsoft.com/office/drawing/2014/main" id="{CB78A607-E336-A12E-F103-BF51B079F14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1100676" y="33257230"/>
            <a:ext cx="6407932" cy="4679950"/>
          </a:xfrm>
          <a:prstGeom prst="rect">
            <a:avLst/>
          </a:prstGeom>
        </p:spPr>
      </p:pic>
      <p:sp>
        <p:nvSpPr>
          <p:cNvPr id="9" name="TextBox 8">
            <a:extLst>
              <a:ext uri="{FF2B5EF4-FFF2-40B4-BE49-F238E27FC236}">
                <a16:creationId xmlns:a16="http://schemas.microsoft.com/office/drawing/2014/main" id="{A54F7E4D-9162-1835-A923-7A57467B8ABC}"/>
              </a:ext>
            </a:extLst>
          </p:cNvPr>
          <p:cNvSpPr txBox="1"/>
          <p:nvPr/>
        </p:nvSpPr>
        <p:spPr>
          <a:xfrm>
            <a:off x="1828801" y="26247684"/>
            <a:ext cx="8926286" cy="830997"/>
          </a:xfrm>
          <a:prstGeom prst="rect">
            <a:avLst/>
          </a:prstGeom>
          <a:noFill/>
        </p:spPr>
        <p:txBody>
          <a:bodyPr wrap="square" rtlCol="0">
            <a:spAutoFit/>
          </a:bodyPr>
          <a:lstStyle/>
          <a:p>
            <a:pPr algn="ctr"/>
            <a:r>
              <a:rPr lang="en-US" sz="4800" b="1" dirty="0">
                <a:latin typeface="Source Sans Pro SemiBold" panose="020B0503030403020204" pitchFamily="34" charset="0"/>
                <a:ea typeface="Source Sans Pro SemiBold" panose="020B0503030403020204" pitchFamily="34" charset="0"/>
                <a:cs typeface="Times New Roman" panose="02020603050405020304" pitchFamily="18" charset="0"/>
              </a:rPr>
              <a:t>Background</a:t>
            </a:r>
          </a:p>
        </p:txBody>
      </p:sp>
      <p:sp>
        <p:nvSpPr>
          <p:cNvPr id="10" name="TextBox 9">
            <a:extLst>
              <a:ext uri="{FF2B5EF4-FFF2-40B4-BE49-F238E27FC236}">
                <a16:creationId xmlns:a16="http://schemas.microsoft.com/office/drawing/2014/main" id="{5A23CA55-E874-C98F-892B-77773344DE25}"/>
              </a:ext>
            </a:extLst>
          </p:cNvPr>
          <p:cNvSpPr txBox="1"/>
          <p:nvPr/>
        </p:nvSpPr>
        <p:spPr>
          <a:xfrm>
            <a:off x="609599" y="27219927"/>
            <a:ext cx="11974286" cy="6430094"/>
          </a:xfrm>
          <a:prstGeom prst="rect">
            <a:avLst/>
          </a:prstGeom>
          <a:noFill/>
        </p:spPr>
        <p:txBody>
          <a:bodyPr wrap="square" rtlCol="0">
            <a:spAutoFit/>
          </a:bodyPr>
          <a:lstStyle/>
          <a:p>
            <a:r>
              <a:rPr lang="en-US" sz="4000" b="1" dirty="0">
                <a:solidFill>
                  <a:srgbClr val="8D0034"/>
                </a:solidFill>
                <a:effectLst/>
                <a:latin typeface="Source Sans Pro" panose="020B0503030403020204" pitchFamily="34" charset="0"/>
                <a:ea typeface="Source Sans Pro" panose="020B0503030403020204" pitchFamily="34" charset="0"/>
              </a:rPr>
              <a:t>The Ricci Scholarship </a:t>
            </a:r>
            <a:r>
              <a:rPr lang="en-US" sz="4000" dirty="0">
                <a:effectLst/>
                <a:latin typeface="Source Sans Pro" panose="020B0503030403020204" pitchFamily="34" charset="0"/>
                <a:ea typeface="Source Sans Pro" panose="020B0503030403020204" pitchFamily="34" charset="0"/>
              </a:rPr>
              <a:t>program was developed as a chance for third-year students to conduct cross-cultural comparative research on a chosen topic. The student develops their research proposal sophomore year and then conducts their research while abroad in their junior year, focusing on Italian research in the first semester and Vietnamese research in the second semester. After a year abroad, the student finishes the comparative analysis aspect of their research.</a:t>
            </a:r>
          </a:p>
          <a:p>
            <a:pPr algn="just"/>
            <a:endParaRPr lang="en-US" dirty="0"/>
          </a:p>
        </p:txBody>
      </p:sp>
      <p:sp>
        <p:nvSpPr>
          <p:cNvPr id="11" name="TextBox 10">
            <a:extLst>
              <a:ext uri="{FF2B5EF4-FFF2-40B4-BE49-F238E27FC236}">
                <a16:creationId xmlns:a16="http://schemas.microsoft.com/office/drawing/2014/main" id="{52BE5E7A-CD6E-494B-FF5D-6794CCC29954}"/>
              </a:ext>
            </a:extLst>
          </p:cNvPr>
          <p:cNvSpPr txBox="1"/>
          <p:nvPr/>
        </p:nvSpPr>
        <p:spPr>
          <a:xfrm>
            <a:off x="14478001" y="6195269"/>
            <a:ext cx="8926286" cy="830997"/>
          </a:xfrm>
          <a:prstGeom prst="rect">
            <a:avLst/>
          </a:prstGeom>
          <a:noFill/>
        </p:spPr>
        <p:txBody>
          <a:bodyPr wrap="square" rtlCol="0">
            <a:spAutoFit/>
          </a:bodyPr>
          <a:lstStyle/>
          <a:p>
            <a:pPr algn="ctr"/>
            <a:r>
              <a:rPr lang="en-US" sz="4800" b="1" i="1" dirty="0" err="1">
                <a:latin typeface="Source Sans Pro SemiBold" panose="020B0503030403020204" pitchFamily="34" charset="0"/>
                <a:ea typeface="Source Sans Pro SemiBold" panose="020B0503030403020204" pitchFamily="34" charset="0"/>
                <a:cs typeface="Times New Roman" panose="02020603050405020304" pitchFamily="18" charset="0"/>
              </a:rPr>
              <a:t>Seconde</a:t>
            </a:r>
            <a:r>
              <a:rPr lang="en-US" sz="4800" b="1" i="1" dirty="0">
                <a:latin typeface="Source Sans Pro SemiBold" panose="020B0503030403020204" pitchFamily="34" charset="0"/>
                <a:ea typeface="Source Sans Pro SemiBold" panose="020B0503030403020204" pitchFamily="34" charset="0"/>
                <a:cs typeface="Times New Roman" panose="02020603050405020304" pitchFamily="18" charset="0"/>
              </a:rPr>
              <a:t> </a:t>
            </a:r>
            <a:r>
              <a:rPr lang="en-US" sz="4800" b="1" i="1" dirty="0" err="1">
                <a:latin typeface="Source Sans Pro SemiBold" panose="020B0503030403020204" pitchFamily="34" charset="0"/>
                <a:ea typeface="Source Sans Pro SemiBold" panose="020B0503030403020204" pitchFamily="34" charset="0"/>
                <a:cs typeface="Times New Roman" panose="02020603050405020304" pitchFamily="18" charset="0"/>
              </a:rPr>
              <a:t>Generazioni</a:t>
            </a:r>
            <a:r>
              <a:rPr lang="en-US" sz="4800" b="1" i="1" dirty="0">
                <a:latin typeface="Source Sans Pro SemiBold" panose="020B0503030403020204" pitchFamily="34" charset="0"/>
                <a:ea typeface="Source Sans Pro SemiBold" panose="020B0503030403020204" pitchFamily="34" charset="0"/>
                <a:cs typeface="Times New Roman" panose="02020603050405020304" pitchFamily="18" charset="0"/>
              </a:rPr>
              <a:t> </a:t>
            </a:r>
            <a:r>
              <a:rPr lang="en-US" sz="4800" b="1" dirty="0">
                <a:latin typeface="Source Sans Pro SemiBold" panose="020B0503030403020204" pitchFamily="34" charset="0"/>
                <a:ea typeface="Source Sans Pro SemiBold" panose="020B0503030403020204" pitchFamily="34" charset="0"/>
                <a:cs typeface="Times New Roman" panose="02020603050405020304" pitchFamily="18" charset="0"/>
              </a:rPr>
              <a:t>(G2)</a:t>
            </a:r>
          </a:p>
        </p:txBody>
      </p:sp>
      <p:sp>
        <p:nvSpPr>
          <p:cNvPr id="12" name="TextBox 11">
            <a:extLst>
              <a:ext uri="{FF2B5EF4-FFF2-40B4-BE49-F238E27FC236}">
                <a16:creationId xmlns:a16="http://schemas.microsoft.com/office/drawing/2014/main" id="{9FF33AED-B614-01AB-5202-EDCF0281EA8D}"/>
              </a:ext>
            </a:extLst>
          </p:cNvPr>
          <p:cNvSpPr txBox="1"/>
          <p:nvPr/>
        </p:nvSpPr>
        <p:spPr>
          <a:xfrm>
            <a:off x="14478001" y="22174400"/>
            <a:ext cx="8926286" cy="830997"/>
          </a:xfrm>
          <a:prstGeom prst="rect">
            <a:avLst/>
          </a:prstGeom>
          <a:noFill/>
        </p:spPr>
        <p:txBody>
          <a:bodyPr wrap="square" rtlCol="0">
            <a:spAutoFit/>
          </a:bodyPr>
          <a:lstStyle/>
          <a:p>
            <a:pPr algn="ctr"/>
            <a:r>
              <a:rPr lang="en-US" sz="4800" b="1" dirty="0">
                <a:latin typeface="Source Sans Pro SemiBold" panose="020B0503030403020204" pitchFamily="34" charset="0"/>
                <a:ea typeface="Source Sans Pro SemiBold" panose="020B0503030403020204" pitchFamily="34" charset="0"/>
                <a:cs typeface="Times New Roman" panose="02020603050405020304" pitchFamily="18" charset="0"/>
              </a:rPr>
              <a:t>Khmer Ethnic Minority</a:t>
            </a:r>
          </a:p>
        </p:txBody>
      </p:sp>
      <p:sp>
        <p:nvSpPr>
          <p:cNvPr id="13" name="TextBox 12">
            <a:extLst>
              <a:ext uri="{FF2B5EF4-FFF2-40B4-BE49-F238E27FC236}">
                <a16:creationId xmlns:a16="http://schemas.microsoft.com/office/drawing/2014/main" id="{F86950D4-BC2B-26F8-63C3-25A2B9585C95}"/>
              </a:ext>
            </a:extLst>
          </p:cNvPr>
          <p:cNvSpPr txBox="1"/>
          <p:nvPr/>
        </p:nvSpPr>
        <p:spPr>
          <a:xfrm>
            <a:off x="26768159" y="6195270"/>
            <a:ext cx="8926286" cy="830997"/>
          </a:xfrm>
          <a:prstGeom prst="rect">
            <a:avLst/>
          </a:prstGeom>
          <a:noFill/>
        </p:spPr>
        <p:txBody>
          <a:bodyPr wrap="square" rtlCol="0">
            <a:spAutoFit/>
          </a:bodyPr>
          <a:lstStyle/>
          <a:p>
            <a:pPr algn="ctr"/>
            <a:r>
              <a:rPr lang="en-US" sz="4800" b="1" dirty="0">
                <a:latin typeface="Source Sans Pro SemiBold" panose="020B0503030403020204" pitchFamily="34" charset="0"/>
                <a:ea typeface="Source Sans Pro SemiBold" panose="020B0503030403020204" pitchFamily="34" charset="0"/>
                <a:cs typeface="Times New Roman" panose="02020603050405020304" pitchFamily="18" charset="0"/>
              </a:rPr>
              <a:t>Comparative Analysis</a:t>
            </a:r>
          </a:p>
        </p:txBody>
      </p:sp>
      <p:sp>
        <p:nvSpPr>
          <p:cNvPr id="14" name="TextBox 13">
            <a:extLst>
              <a:ext uri="{FF2B5EF4-FFF2-40B4-BE49-F238E27FC236}">
                <a16:creationId xmlns:a16="http://schemas.microsoft.com/office/drawing/2014/main" id="{6AA00B3C-88EC-D862-5981-D2E0B4FDADFE}"/>
              </a:ext>
            </a:extLst>
          </p:cNvPr>
          <p:cNvSpPr txBox="1"/>
          <p:nvPr/>
        </p:nvSpPr>
        <p:spPr>
          <a:xfrm>
            <a:off x="13084628" y="7316951"/>
            <a:ext cx="11974286" cy="14432284"/>
          </a:xfrm>
          <a:prstGeom prst="rect">
            <a:avLst/>
          </a:prstGeom>
          <a:noFill/>
        </p:spPr>
        <p:txBody>
          <a:bodyPr wrap="square" rtlCol="0">
            <a:spAutoFit/>
          </a:bodyPr>
          <a:lstStyle/>
          <a:p>
            <a:pPr algn="just"/>
            <a:r>
              <a:rPr lang="en-US" sz="4000" dirty="0">
                <a:solidFill>
                  <a:srgbClr val="000000"/>
                </a:solidFill>
                <a:effectLst/>
                <a:latin typeface="Source Sans Pro" panose="020B0503030403020204" pitchFamily="34" charset="0"/>
                <a:ea typeface="Source Sans Pro" panose="020B0503030403020204" pitchFamily="34" charset="0"/>
                <a:cs typeface="Arial" panose="020B0604020202020204" pitchFamily="34" charset="0"/>
              </a:rPr>
              <a:t>The at-risk youth group I examined in Italy </a:t>
            </a:r>
            <a:r>
              <a:rPr lang="en-US" sz="4000" dirty="0">
                <a:solidFill>
                  <a:srgbClr val="000000"/>
                </a:solidFill>
                <a:latin typeface="Source Sans Pro" panose="020B0503030403020204" pitchFamily="34" charset="0"/>
                <a:ea typeface="Source Sans Pro" panose="020B0503030403020204" pitchFamily="34" charset="0"/>
                <a:cs typeface="Arial" panose="020B0604020202020204" pitchFamily="34" charset="0"/>
              </a:rPr>
              <a:t>are the second generation Italian immigrants known colloquially as G2. Italy operates their legal system on the principle of </a:t>
            </a:r>
            <a:r>
              <a:rPr lang="en-US" sz="4000" i="1" dirty="0">
                <a:solidFill>
                  <a:srgbClr val="000000"/>
                </a:solidFill>
                <a:latin typeface="Source Sans Pro" panose="020B0503030403020204" pitchFamily="34" charset="0"/>
                <a:ea typeface="Source Sans Pro" panose="020B0503030403020204" pitchFamily="34" charset="0"/>
                <a:cs typeface="Arial" panose="020B0604020202020204" pitchFamily="34" charset="0"/>
              </a:rPr>
              <a:t>jus sanguinis</a:t>
            </a:r>
            <a:r>
              <a:rPr lang="en-US" sz="4000" dirty="0">
                <a:solidFill>
                  <a:srgbClr val="000000"/>
                </a:solidFill>
                <a:latin typeface="Source Sans Pro" panose="020B0503030403020204" pitchFamily="34" charset="0"/>
                <a:ea typeface="Source Sans Pro" panose="020B0503030403020204" pitchFamily="34" charset="0"/>
                <a:cs typeface="Arial" panose="020B0604020202020204" pitchFamily="34" charset="0"/>
              </a:rPr>
              <a:t>, or the rule of blood, which means you can claim citizenship if either of your parents are citizens. Due to Italy’s naturalization laws, it is hard for members of G2 to easily naturalize because their parents aren’t citizens. G2 members have one opportunity to have their application process expedited from the day they turn 18 to the day they turn 19.</a:t>
            </a:r>
          </a:p>
          <a:p>
            <a:pPr algn="just"/>
            <a:endParaRPr lang="en-US" sz="4000" dirty="0">
              <a:solidFill>
                <a:srgbClr val="000000"/>
              </a:solidFill>
              <a:effectLst/>
              <a:latin typeface="Source Sans Pro" panose="020B0503030403020204" pitchFamily="34" charset="0"/>
              <a:ea typeface="Source Sans Pro" panose="020B0503030403020204" pitchFamily="34" charset="0"/>
              <a:cs typeface="Arial" panose="020B0604020202020204" pitchFamily="34" charset="0"/>
            </a:endParaRPr>
          </a:p>
          <a:p>
            <a:pPr algn="just"/>
            <a:r>
              <a:rPr lang="en-US" sz="4000" dirty="0">
                <a:solidFill>
                  <a:srgbClr val="000000"/>
                </a:solidFill>
                <a:latin typeface="Source Sans Pro" panose="020B0503030403020204" pitchFamily="34" charset="0"/>
                <a:ea typeface="Source Sans Pro" panose="020B0503030403020204" pitchFamily="34" charset="0"/>
                <a:cs typeface="Arial" panose="020B0604020202020204" pitchFamily="34" charset="0"/>
              </a:rPr>
              <a:t>Key findings:</a:t>
            </a:r>
          </a:p>
          <a:p>
            <a:pPr marL="571500" indent="-571500" algn="just">
              <a:buFont typeface="Wingdings" pitchFamily="2" charset="2"/>
              <a:buChar char="v"/>
            </a:pPr>
            <a:r>
              <a:rPr lang="en-US" sz="4000" dirty="0">
                <a:solidFill>
                  <a:srgbClr val="000000"/>
                </a:solidFill>
                <a:effectLst/>
                <a:latin typeface="Source Sans Pro" panose="020B0503030403020204" pitchFamily="34" charset="0"/>
                <a:ea typeface="Source Sans Pro" panose="020B0503030403020204" pitchFamily="34" charset="0"/>
                <a:cs typeface="Arial" panose="020B0604020202020204" pitchFamily="34" charset="0"/>
              </a:rPr>
              <a:t>No formal NGOs tackling this particular legal issue</a:t>
            </a:r>
          </a:p>
          <a:p>
            <a:pPr marL="571500" indent="-571500" algn="just">
              <a:buFont typeface="Wingdings" pitchFamily="2" charset="2"/>
              <a:buChar char="v"/>
            </a:pPr>
            <a:r>
              <a:rPr lang="en-US" sz="4000" dirty="0">
                <a:solidFill>
                  <a:srgbClr val="000000"/>
                </a:solidFill>
                <a:latin typeface="Source Sans Pro" panose="020B0503030403020204" pitchFamily="34" charset="0"/>
                <a:ea typeface="Source Sans Pro" panose="020B0503030403020204" pitchFamily="34" charset="0"/>
                <a:cs typeface="Arial" panose="020B0604020202020204" pitchFamily="34" charset="0"/>
              </a:rPr>
              <a:t>G2 members instead have formed associations and started advocating for themselves by lobbying government officials</a:t>
            </a:r>
          </a:p>
          <a:p>
            <a:pPr marL="571500" indent="-571500" algn="just">
              <a:buFont typeface="Wingdings" pitchFamily="2" charset="2"/>
              <a:buChar char="v"/>
            </a:pPr>
            <a:r>
              <a:rPr lang="en-US" sz="4000" dirty="0">
                <a:solidFill>
                  <a:srgbClr val="000000"/>
                </a:solidFill>
                <a:effectLst/>
                <a:latin typeface="Source Sans Pro" panose="020B0503030403020204" pitchFamily="34" charset="0"/>
                <a:ea typeface="Source Sans Pro" panose="020B0503030403020204" pitchFamily="34" charset="0"/>
                <a:cs typeface="Arial" panose="020B0604020202020204" pitchFamily="34" charset="0"/>
              </a:rPr>
              <a:t>Socio-economic status and level of ethnic school segregation are the main determinants of academic success </a:t>
            </a:r>
          </a:p>
          <a:p>
            <a:pPr marL="571500" indent="-571500" algn="just">
              <a:buFont typeface="Wingdings" pitchFamily="2" charset="2"/>
              <a:buChar char="v"/>
            </a:pPr>
            <a:r>
              <a:rPr lang="en-US" sz="4000" dirty="0">
                <a:solidFill>
                  <a:srgbClr val="000000"/>
                </a:solidFill>
                <a:latin typeface="Source Sans Pro" panose="020B0503030403020204" pitchFamily="34" charset="0"/>
                <a:ea typeface="Source Sans Pro" panose="020B0503030403020204" pitchFamily="34" charset="0"/>
                <a:cs typeface="Arial" panose="020B0604020202020204" pitchFamily="34" charset="0"/>
              </a:rPr>
              <a:t>Not very many statistics on this group alone, hard to tell the size of the population</a:t>
            </a:r>
            <a:endParaRPr lang="en-US" sz="4000" dirty="0">
              <a:effectLst/>
              <a:latin typeface="Source Sans Pro" panose="020B0503030403020204" pitchFamily="34" charset="0"/>
              <a:ea typeface="Source Sans Pro" panose="020B0503030403020204" pitchFamily="34" charset="0"/>
              <a:cs typeface="Arial" panose="020B0604020202020204" pitchFamily="34" charset="0"/>
            </a:endParaRPr>
          </a:p>
          <a:p>
            <a:pPr algn="just"/>
            <a:endParaRPr lang="en-US" dirty="0"/>
          </a:p>
        </p:txBody>
      </p:sp>
      <p:sp>
        <p:nvSpPr>
          <p:cNvPr id="15" name="TextBox 14">
            <a:extLst>
              <a:ext uri="{FF2B5EF4-FFF2-40B4-BE49-F238E27FC236}">
                <a16:creationId xmlns:a16="http://schemas.microsoft.com/office/drawing/2014/main" id="{75C95199-9299-005F-A864-2965FEDD019D}"/>
              </a:ext>
            </a:extLst>
          </p:cNvPr>
          <p:cNvSpPr txBox="1"/>
          <p:nvPr/>
        </p:nvSpPr>
        <p:spPr>
          <a:xfrm>
            <a:off x="25559659" y="7316951"/>
            <a:ext cx="11974286" cy="11970072"/>
          </a:xfrm>
          <a:prstGeom prst="rect">
            <a:avLst/>
          </a:prstGeom>
          <a:noFill/>
        </p:spPr>
        <p:txBody>
          <a:bodyPr wrap="square" rtlCol="0">
            <a:spAutoFit/>
          </a:bodyPr>
          <a:lstStyle/>
          <a:p>
            <a:pPr algn="just"/>
            <a:r>
              <a:rPr lang="en-US" sz="4000" dirty="0">
                <a:solidFill>
                  <a:srgbClr val="000000"/>
                </a:solidFill>
                <a:effectLst/>
                <a:latin typeface="Source Sans Pro" panose="020B0503030403020204" pitchFamily="34" charset="0"/>
                <a:ea typeface="Source Sans Pro" panose="020B0503030403020204" pitchFamily="34" charset="0"/>
                <a:cs typeface="Arial" panose="020B0604020202020204" pitchFamily="34" charset="0"/>
              </a:rPr>
              <a:t>Both at-risk youth groups experience educational disparities when compared to the respective </a:t>
            </a:r>
            <a:r>
              <a:rPr lang="en-US" sz="4000" dirty="0">
                <a:solidFill>
                  <a:srgbClr val="000000"/>
                </a:solidFill>
                <a:latin typeface="Source Sans Pro" panose="020B0503030403020204" pitchFamily="34" charset="0"/>
                <a:ea typeface="Source Sans Pro" panose="020B0503030403020204" pitchFamily="34" charset="0"/>
                <a:cs typeface="Arial" panose="020B0604020202020204" pitchFamily="34" charset="0"/>
              </a:rPr>
              <a:t>national averages, and both groups have experienced the isolation of what it means to be a minority.</a:t>
            </a:r>
          </a:p>
          <a:p>
            <a:pPr algn="just"/>
            <a:endParaRPr lang="en-US" sz="4000" dirty="0">
              <a:solidFill>
                <a:srgbClr val="000000"/>
              </a:solidFill>
              <a:effectLst/>
              <a:latin typeface="Source Sans Pro" panose="020B0503030403020204" pitchFamily="34" charset="0"/>
              <a:ea typeface="Source Sans Pro" panose="020B0503030403020204" pitchFamily="34" charset="0"/>
              <a:cs typeface="Arial" panose="020B0604020202020204" pitchFamily="34" charset="0"/>
            </a:endParaRPr>
          </a:p>
          <a:p>
            <a:pPr algn="just"/>
            <a:r>
              <a:rPr lang="en-US" sz="4000" dirty="0">
                <a:solidFill>
                  <a:srgbClr val="000000"/>
                </a:solidFill>
                <a:latin typeface="Source Sans Pro" panose="020B0503030403020204" pitchFamily="34" charset="0"/>
                <a:ea typeface="Source Sans Pro" panose="020B0503030403020204" pitchFamily="34" charset="0"/>
                <a:cs typeface="Arial" panose="020B0604020202020204" pitchFamily="34" charset="0"/>
              </a:rPr>
              <a:t>Education is one of, if not, the most important opportunity for social mobility for any of the youth in these two groups. The higher quality of an education that these youth get, the more likely they’ll be to successfully transition into adulthood. </a:t>
            </a:r>
          </a:p>
          <a:p>
            <a:pPr algn="just"/>
            <a:endParaRPr lang="en-US" sz="4000" dirty="0">
              <a:solidFill>
                <a:srgbClr val="000000"/>
              </a:solidFill>
              <a:effectLst/>
              <a:latin typeface="Source Sans Pro" panose="020B0503030403020204" pitchFamily="34" charset="0"/>
              <a:ea typeface="Source Sans Pro" panose="020B0503030403020204" pitchFamily="34" charset="0"/>
              <a:cs typeface="Arial" panose="020B0604020202020204" pitchFamily="34" charset="0"/>
            </a:endParaRPr>
          </a:p>
          <a:p>
            <a:pPr algn="just"/>
            <a:r>
              <a:rPr lang="en-US" sz="4000" dirty="0">
                <a:solidFill>
                  <a:srgbClr val="000000"/>
                </a:solidFill>
                <a:latin typeface="Source Sans Pro" panose="020B0503030403020204" pitchFamily="34" charset="0"/>
                <a:ea typeface="Source Sans Pro" panose="020B0503030403020204" pitchFamily="34" charset="0"/>
                <a:cs typeface="Arial" panose="020B0604020202020204" pitchFamily="34" charset="0"/>
              </a:rPr>
              <a:t>While there are no NGO operations supporting the </a:t>
            </a:r>
            <a:r>
              <a:rPr lang="en-US" sz="4000" i="1" dirty="0" err="1">
                <a:solidFill>
                  <a:srgbClr val="000000"/>
                </a:solidFill>
                <a:latin typeface="Source Sans Pro" panose="020B0503030403020204" pitchFamily="34" charset="0"/>
                <a:ea typeface="Source Sans Pro" panose="020B0503030403020204" pitchFamily="34" charset="0"/>
                <a:cs typeface="Arial" panose="020B0604020202020204" pitchFamily="34" charset="0"/>
              </a:rPr>
              <a:t>seconde</a:t>
            </a:r>
            <a:r>
              <a:rPr lang="en-US" sz="4000" i="1" dirty="0">
                <a:solidFill>
                  <a:srgbClr val="000000"/>
                </a:solidFill>
                <a:latin typeface="Source Sans Pro" panose="020B0503030403020204" pitchFamily="34" charset="0"/>
                <a:ea typeface="Source Sans Pro" panose="020B0503030403020204" pitchFamily="34" charset="0"/>
                <a:cs typeface="Arial" panose="020B0604020202020204" pitchFamily="34" charset="0"/>
              </a:rPr>
              <a:t> </a:t>
            </a:r>
            <a:r>
              <a:rPr lang="en-US" sz="4000" i="1" dirty="0" err="1">
                <a:solidFill>
                  <a:srgbClr val="000000"/>
                </a:solidFill>
                <a:latin typeface="Source Sans Pro" panose="020B0503030403020204" pitchFamily="34" charset="0"/>
                <a:ea typeface="Source Sans Pro" panose="020B0503030403020204" pitchFamily="34" charset="0"/>
                <a:cs typeface="Arial" panose="020B0604020202020204" pitchFamily="34" charset="0"/>
              </a:rPr>
              <a:t>generazioni</a:t>
            </a:r>
            <a:r>
              <a:rPr lang="en-US" sz="4000" dirty="0">
                <a:solidFill>
                  <a:srgbClr val="000000"/>
                </a:solidFill>
                <a:latin typeface="Source Sans Pro" panose="020B0503030403020204" pitchFamily="34" charset="0"/>
                <a:ea typeface="Source Sans Pro" panose="020B0503030403020204" pitchFamily="34" charset="0"/>
                <a:cs typeface="Arial" panose="020B0604020202020204" pitchFamily="34" charset="0"/>
              </a:rPr>
              <a:t>, they have decided to take their fate into their own hands and lobby the government for a new citizenship law. On the other hand, NGOs are definitely having a positive impact on the Khmer in Vietnam as they are empowering Khmer girls in their educational aspirations.</a:t>
            </a:r>
            <a:endParaRPr lang="en-US" sz="4000" dirty="0">
              <a:effectLst/>
              <a:latin typeface="Source Sans Pro" panose="020B0503030403020204" pitchFamily="34" charset="0"/>
              <a:ea typeface="Source Sans Pro" panose="020B0503030403020204" pitchFamily="34" charset="0"/>
              <a:cs typeface="Arial" panose="020B0604020202020204" pitchFamily="34" charset="0"/>
            </a:endParaRPr>
          </a:p>
          <a:p>
            <a:pPr algn="just"/>
            <a:endParaRPr lang="en-US" dirty="0"/>
          </a:p>
        </p:txBody>
      </p:sp>
      <p:sp>
        <p:nvSpPr>
          <p:cNvPr id="16" name="TextBox 15">
            <a:extLst>
              <a:ext uri="{FF2B5EF4-FFF2-40B4-BE49-F238E27FC236}">
                <a16:creationId xmlns:a16="http://schemas.microsoft.com/office/drawing/2014/main" id="{507A4C11-AA49-2584-A202-911F5F1AC5A3}"/>
              </a:ext>
            </a:extLst>
          </p:cNvPr>
          <p:cNvSpPr txBox="1"/>
          <p:nvPr/>
        </p:nvSpPr>
        <p:spPr>
          <a:xfrm>
            <a:off x="12954001" y="23504896"/>
            <a:ext cx="11974286" cy="14432284"/>
          </a:xfrm>
          <a:prstGeom prst="rect">
            <a:avLst/>
          </a:prstGeom>
          <a:noFill/>
        </p:spPr>
        <p:txBody>
          <a:bodyPr wrap="square" rtlCol="0">
            <a:spAutoFit/>
          </a:bodyPr>
          <a:lstStyle/>
          <a:p>
            <a:pPr algn="just"/>
            <a:r>
              <a:rPr lang="en-US" sz="4000" dirty="0">
                <a:solidFill>
                  <a:srgbClr val="000000"/>
                </a:solidFill>
                <a:effectLst/>
                <a:latin typeface="Source Sans Pro" panose="020B0503030403020204" pitchFamily="34" charset="0"/>
                <a:ea typeface="Source Sans Pro" panose="020B0503030403020204" pitchFamily="34" charset="0"/>
                <a:cs typeface="Arial" panose="020B0604020202020204" pitchFamily="34" charset="0"/>
              </a:rPr>
              <a:t>The at-risk youth group I examined in Vietnam is the Khmer ethnic minority which makes up only 1.37% (1.3 million) of the Vietnamese population. The Khmer minority are indigenous to parts of Cambodia and Southern Vietnam; the majority live in the Mekong River Delta as they live traditionally agrarian lifestyles. This is also the main contributing factor to their poverty levels as harvesting can be very unpredictable and lead to fluctuating levels of income. </a:t>
            </a:r>
          </a:p>
          <a:p>
            <a:pPr algn="just"/>
            <a:endParaRPr lang="en-US" sz="4000" dirty="0">
              <a:solidFill>
                <a:srgbClr val="000000"/>
              </a:solidFill>
              <a:latin typeface="Source Sans Pro" panose="020B0503030403020204" pitchFamily="34" charset="0"/>
              <a:ea typeface="Source Sans Pro" panose="020B0503030403020204" pitchFamily="34" charset="0"/>
              <a:cs typeface="Arial" panose="020B0604020202020204" pitchFamily="34" charset="0"/>
            </a:endParaRPr>
          </a:p>
          <a:p>
            <a:pPr algn="just"/>
            <a:r>
              <a:rPr lang="en-US" sz="4000" dirty="0">
                <a:solidFill>
                  <a:srgbClr val="000000"/>
                </a:solidFill>
                <a:effectLst/>
                <a:latin typeface="Source Sans Pro" panose="020B0503030403020204" pitchFamily="34" charset="0"/>
                <a:ea typeface="Source Sans Pro" panose="020B0503030403020204" pitchFamily="34" charset="0"/>
                <a:cs typeface="Arial" panose="020B0604020202020204" pitchFamily="34" charset="0"/>
              </a:rPr>
              <a:t>Key findings: </a:t>
            </a:r>
          </a:p>
          <a:p>
            <a:pPr marL="571500" indent="-571500" algn="just">
              <a:buFont typeface="Wingdings" pitchFamily="2" charset="2"/>
              <a:buChar char="v"/>
            </a:pPr>
            <a:r>
              <a:rPr lang="en-US" sz="4000" dirty="0">
                <a:solidFill>
                  <a:srgbClr val="000000"/>
                </a:solidFill>
                <a:latin typeface="Source Sans Pro" panose="020B0503030403020204" pitchFamily="34" charset="0"/>
                <a:ea typeface="Source Sans Pro" panose="020B0503030403020204" pitchFamily="34" charset="0"/>
                <a:cs typeface="Arial" panose="020B0604020202020204" pitchFamily="34" charset="0"/>
              </a:rPr>
              <a:t>Literacy rate of Khmer females aged 15 and older are at 68% compared to the national females aged 15 and older at 91%</a:t>
            </a:r>
          </a:p>
          <a:p>
            <a:pPr marL="571500" indent="-571500" algn="just">
              <a:buFont typeface="Wingdings" pitchFamily="2" charset="2"/>
              <a:buChar char="v"/>
            </a:pPr>
            <a:r>
              <a:rPr lang="en-US" sz="4000" dirty="0">
                <a:solidFill>
                  <a:srgbClr val="000000"/>
                </a:solidFill>
                <a:effectLst/>
                <a:latin typeface="Source Sans Pro" panose="020B0503030403020204" pitchFamily="34" charset="0"/>
                <a:ea typeface="Source Sans Pro" panose="020B0503030403020204" pitchFamily="34" charset="0"/>
                <a:cs typeface="Arial" panose="020B0604020202020204" pitchFamily="34" charset="0"/>
              </a:rPr>
              <a:t>Ethnic minority schools that meet the nat</a:t>
            </a:r>
            <a:r>
              <a:rPr lang="en-US" sz="4000" dirty="0">
                <a:solidFill>
                  <a:srgbClr val="000000"/>
                </a:solidFill>
                <a:latin typeface="Source Sans Pro" panose="020B0503030403020204" pitchFamily="34" charset="0"/>
                <a:ea typeface="Source Sans Pro" panose="020B0503030403020204" pitchFamily="34" charset="0"/>
                <a:cs typeface="Arial" panose="020B0604020202020204" pitchFamily="34" charset="0"/>
              </a:rPr>
              <a:t>ional standard are 19%</a:t>
            </a:r>
          </a:p>
          <a:p>
            <a:pPr marL="571500" indent="-571500" algn="just">
              <a:buFont typeface="Wingdings" pitchFamily="2" charset="2"/>
              <a:buChar char="v"/>
            </a:pPr>
            <a:r>
              <a:rPr lang="en-US" sz="4000" dirty="0">
                <a:solidFill>
                  <a:srgbClr val="000000"/>
                </a:solidFill>
                <a:effectLst/>
                <a:latin typeface="Source Sans Pro" panose="020B0503030403020204" pitchFamily="34" charset="0"/>
                <a:ea typeface="Source Sans Pro" panose="020B0503030403020204" pitchFamily="34" charset="0"/>
                <a:cs typeface="Arial" panose="020B0604020202020204" pitchFamily="34" charset="0"/>
              </a:rPr>
              <a:t>ECO Vietnam</a:t>
            </a:r>
            <a:r>
              <a:rPr lang="en-US" sz="4000" dirty="0">
                <a:solidFill>
                  <a:srgbClr val="000000"/>
                </a:solidFill>
                <a:latin typeface="Source Sans Pro" panose="020B0503030403020204" pitchFamily="34" charset="0"/>
                <a:ea typeface="Source Sans Pro" panose="020B0503030403020204" pitchFamily="34" charset="0"/>
                <a:cs typeface="Arial" panose="020B0604020202020204" pitchFamily="34" charset="0"/>
              </a:rPr>
              <a:t> Group is a social enterprise that provides educational and recreational programming for Khmer youth</a:t>
            </a:r>
          </a:p>
          <a:p>
            <a:pPr marL="571500" indent="-571500" algn="just">
              <a:buFont typeface="Wingdings" pitchFamily="2" charset="2"/>
              <a:buChar char="v"/>
            </a:pPr>
            <a:r>
              <a:rPr lang="en-US" sz="4000" dirty="0">
                <a:solidFill>
                  <a:srgbClr val="000000"/>
                </a:solidFill>
                <a:effectLst/>
                <a:latin typeface="Source Sans Pro" panose="020B0503030403020204" pitchFamily="34" charset="0"/>
                <a:ea typeface="Source Sans Pro" panose="020B0503030403020204" pitchFamily="34" charset="0"/>
                <a:cs typeface="Arial" panose="020B0604020202020204" pitchFamily="34" charset="0"/>
              </a:rPr>
              <a:t>Room to Read is an INGO that </a:t>
            </a:r>
            <a:r>
              <a:rPr lang="en-US" sz="4000" dirty="0">
                <a:solidFill>
                  <a:srgbClr val="000000"/>
                </a:solidFill>
                <a:latin typeface="Source Sans Pro" panose="020B0503030403020204" pitchFamily="34" charset="0"/>
                <a:ea typeface="Source Sans Pro" panose="020B0503030403020204" pitchFamily="34" charset="0"/>
                <a:cs typeface="Arial" panose="020B0604020202020204" pitchFamily="34" charset="0"/>
              </a:rPr>
              <a:t>employs social mobilizers to work among schoolteachers to empower Khmer girls </a:t>
            </a:r>
            <a:endParaRPr lang="en-US" sz="4000" dirty="0">
              <a:effectLst/>
              <a:latin typeface="Source Sans Pro" panose="020B0503030403020204" pitchFamily="34" charset="0"/>
              <a:ea typeface="Source Sans Pro" panose="020B0503030403020204" pitchFamily="34" charset="0"/>
              <a:cs typeface="Arial" panose="020B0604020202020204" pitchFamily="34" charset="0"/>
            </a:endParaRPr>
          </a:p>
          <a:p>
            <a:pPr algn="just"/>
            <a:endParaRPr lang="en-US" dirty="0"/>
          </a:p>
        </p:txBody>
      </p:sp>
      <p:sp>
        <p:nvSpPr>
          <p:cNvPr id="17" name="TextBox 16">
            <a:extLst>
              <a:ext uri="{FF2B5EF4-FFF2-40B4-BE49-F238E27FC236}">
                <a16:creationId xmlns:a16="http://schemas.microsoft.com/office/drawing/2014/main" id="{4D340B21-F3EF-6E07-E019-908A6BB91E03}"/>
              </a:ext>
            </a:extLst>
          </p:cNvPr>
          <p:cNvSpPr txBox="1"/>
          <p:nvPr/>
        </p:nvSpPr>
        <p:spPr>
          <a:xfrm>
            <a:off x="609599" y="35042525"/>
            <a:ext cx="15174685" cy="3290773"/>
          </a:xfrm>
          <a:prstGeom prst="rect">
            <a:avLst/>
          </a:prstGeom>
          <a:noFill/>
        </p:spPr>
        <p:txBody>
          <a:bodyPr wrap="square" rtlCol="0">
            <a:spAutoFit/>
          </a:bodyPr>
          <a:lstStyle/>
          <a:p>
            <a:r>
              <a:rPr lang="en-US" sz="4000" b="1" dirty="0">
                <a:latin typeface="Source Sans Pro SemiBold" panose="020B0503030403020204" pitchFamily="34" charset="0"/>
                <a:ea typeface="Source Sans Pro SemiBold" panose="020B0503030403020204" pitchFamily="34" charset="0"/>
                <a:cs typeface="Times New Roman" panose="02020603050405020304" pitchFamily="18" charset="0"/>
              </a:rPr>
              <a:t>Acknowledgements:</a:t>
            </a:r>
          </a:p>
          <a:p>
            <a:endParaRPr lang="en-US" sz="800" dirty="0">
              <a:latin typeface="Times New Roman" panose="02020603050405020304" pitchFamily="18" charset="0"/>
              <a:cs typeface="Times New Roman" panose="02020603050405020304" pitchFamily="18" charset="0"/>
            </a:endParaRPr>
          </a:p>
          <a:p>
            <a:r>
              <a:rPr lang="en-US" sz="3600" dirty="0">
                <a:latin typeface="Source Sans Pro" panose="020B0503030403020204" pitchFamily="34" charset="0"/>
                <a:ea typeface="Source Sans Pro" panose="020B0503030403020204" pitchFamily="34" charset="0"/>
                <a:cs typeface="Arial" panose="020B0604020202020204" pitchFamily="34" charset="0"/>
              </a:rPr>
              <a:t>Dr. Mine </a:t>
            </a:r>
            <a:r>
              <a:rPr lang="en-US" sz="3600" dirty="0" err="1">
                <a:latin typeface="Source Sans Pro" panose="020B0503030403020204" pitchFamily="34" charset="0"/>
                <a:ea typeface="Source Sans Pro" panose="020B0503030403020204" pitchFamily="34" charset="0"/>
                <a:cs typeface="Arial" panose="020B0604020202020204" pitchFamily="34" charset="0"/>
              </a:rPr>
              <a:t>Cinar</a:t>
            </a:r>
            <a:r>
              <a:rPr lang="en-US" sz="3600" dirty="0">
                <a:latin typeface="Source Sans Pro" panose="020B0503030403020204" pitchFamily="34" charset="0"/>
                <a:ea typeface="Source Sans Pro" panose="020B0503030403020204" pitchFamily="34" charset="0"/>
                <a:cs typeface="Arial" panose="020B0604020202020204" pitchFamily="34" charset="0"/>
              </a:rPr>
              <a:t>, PhD., Faculty Sponsor</a:t>
            </a:r>
          </a:p>
          <a:p>
            <a:r>
              <a:rPr lang="en-US" sz="3600" dirty="0">
                <a:latin typeface="Source Sans Pro" panose="020B0503030403020204" pitchFamily="34" charset="0"/>
                <a:ea typeface="Source Sans Pro" panose="020B0503030403020204" pitchFamily="34" charset="0"/>
                <a:cs typeface="Arial" panose="020B0604020202020204" pitchFamily="34" charset="0"/>
              </a:rPr>
              <a:t>Dr. Anne </a:t>
            </a:r>
            <a:r>
              <a:rPr lang="en-US" sz="3600" dirty="0" err="1">
                <a:latin typeface="Source Sans Pro" panose="020B0503030403020204" pitchFamily="34" charset="0"/>
                <a:ea typeface="Source Sans Pro" panose="020B0503030403020204" pitchFamily="34" charset="0"/>
                <a:cs typeface="Arial" panose="020B0604020202020204" pitchFamily="34" charset="0"/>
              </a:rPr>
              <a:t>Wingenter</a:t>
            </a:r>
            <a:r>
              <a:rPr lang="en-US" sz="3600" dirty="0">
                <a:latin typeface="Source Sans Pro" panose="020B0503030403020204" pitchFamily="34" charset="0"/>
                <a:ea typeface="Source Sans Pro" panose="020B0503030403020204" pitchFamily="34" charset="0"/>
                <a:cs typeface="Arial" panose="020B0604020202020204" pitchFamily="34" charset="0"/>
              </a:rPr>
              <a:t>, PhD., Italy Research Supervisor</a:t>
            </a:r>
          </a:p>
          <a:p>
            <a:r>
              <a:rPr lang="en-US" sz="3600" dirty="0">
                <a:latin typeface="Source Sans Pro" panose="020B0503030403020204" pitchFamily="34" charset="0"/>
                <a:ea typeface="Source Sans Pro" panose="020B0503030403020204" pitchFamily="34" charset="0"/>
                <a:cs typeface="Arial" panose="020B0604020202020204" pitchFamily="34" charset="0"/>
              </a:rPr>
              <a:t>Dr. </a:t>
            </a:r>
            <a:r>
              <a:rPr lang="en-US" sz="3600" dirty="0" err="1">
                <a:latin typeface="Source Sans Pro" panose="020B0503030403020204" pitchFamily="34" charset="0"/>
                <a:ea typeface="Source Sans Pro" panose="020B0503030403020204" pitchFamily="34" charset="0"/>
                <a:cs typeface="Arial" panose="020B0604020202020204" pitchFamily="34" charset="0"/>
              </a:rPr>
              <a:t>Ngyuen</a:t>
            </a:r>
            <a:r>
              <a:rPr lang="en-US" sz="3600" dirty="0">
                <a:latin typeface="Source Sans Pro" panose="020B0503030403020204" pitchFamily="34" charset="0"/>
                <a:ea typeface="Source Sans Pro" panose="020B0503030403020204" pitchFamily="34" charset="0"/>
                <a:cs typeface="Arial" panose="020B0604020202020204" pitchFamily="34" charset="0"/>
              </a:rPr>
              <a:t> </a:t>
            </a:r>
            <a:r>
              <a:rPr lang="en-US" sz="3600" dirty="0" err="1">
                <a:latin typeface="Source Sans Pro" panose="020B0503030403020204" pitchFamily="34" charset="0"/>
                <a:ea typeface="Source Sans Pro" panose="020B0503030403020204" pitchFamily="34" charset="0"/>
                <a:cs typeface="Arial" panose="020B0604020202020204" pitchFamily="34" charset="0"/>
              </a:rPr>
              <a:t>Luu</a:t>
            </a:r>
            <a:r>
              <a:rPr lang="en-US" sz="3600" dirty="0">
                <a:latin typeface="Source Sans Pro" panose="020B0503030403020204" pitchFamily="34" charset="0"/>
                <a:ea typeface="Source Sans Pro" panose="020B0503030403020204" pitchFamily="34" charset="0"/>
                <a:cs typeface="Arial" panose="020B0604020202020204" pitchFamily="34" charset="0"/>
              </a:rPr>
              <a:t> Bao Doan, PhD., Vietnam Research Supervisor</a:t>
            </a:r>
          </a:p>
          <a:p>
            <a:endParaRPr lang="en-US" dirty="0"/>
          </a:p>
        </p:txBody>
      </p:sp>
    </p:spTree>
    <p:extLst>
      <p:ext uri="{BB962C8B-B14F-4D97-AF65-F5344CB8AC3E}">
        <p14:creationId xmlns:p14="http://schemas.microsoft.com/office/powerpoint/2010/main" val="173733131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235</TotalTime>
  <Words>704</Words>
  <Application>Microsoft Macintosh PowerPoint</Application>
  <PresentationFormat>Custom</PresentationFormat>
  <Paragraphs>38</Paragraphs>
  <Slides>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Arial</vt:lpstr>
      <vt:lpstr>Calibri</vt:lpstr>
      <vt:lpstr>Calibri Light</vt:lpstr>
      <vt:lpstr>Source Sans Pro</vt:lpstr>
      <vt:lpstr>Source Sans Pro SemiBold</vt:lpstr>
      <vt:lpstr>Times New Roman</vt:lpstr>
      <vt:lpstr>Wingdings</vt:lpstr>
      <vt:lpstr>Office Theme</vt:lpstr>
      <vt:lpstr>PowerPoint Presentation</vt:lpstr>
    </vt:vector>
  </TitlesOfParts>
  <Company>Loyola University Chicago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Childs, Bethany</dc:creator>
  <cp:lastModifiedBy>Geiser, Emma</cp:lastModifiedBy>
  <cp:revision>8</cp:revision>
  <dcterms:created xsi:type="dcterms:W3CDTF">2015-10-26T20:35:27Z</dcterms:created>
  <dcterms:modified xsi:type="dcterms:W3CDTF">2023-04-15T22:45:32Z</dcterms:modified>
</cp:coreProperties>
</file>