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38404800" cy="38404800"/>
  <p:notesSz cx="6858000" cy="9144000"/>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0034"/>
    <a:srgbClr val="FEBC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991" autoAdjust="0"/>
    <p:restoredTop sz="94648"/>
  </p:normalViewPr>
  <p:slideViewPr>
    <p:cSldViewPr snapToGrid="0">
      <p:cViewPr>
        <p:scale>
          <a:sx n="30" d="100"/>
          <a:sy n="30" d="100"/>
        </p:scale>
        <p:origin x="1112"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6285233"/>
            <a:ext cx="32644080" cy="13370560"/>
          </a:xfrm>
        </p:spPr>
        <p:txBody>
          <a:bodyPr anchor="b"/>
          <a:lstStyle>
            <a:lvl1pPr algn="ctr">
              <a:defRPr sz="25200"/>
            </a:lvl1pPr>
          </a:lstStyle>
          <a:p>
            <a:r>
              <a:rPr lang="en-US"/>
              <a:t>Click to edit Master title style</a:t>
            </a:r>
            <a:endParaRPr lang="en-US" dirty="0"/>
          </a:p>
        </p:txBody>
      </p:sp>
      <p:sp>
        <p:nvSpPr>
          <p:cNvPr id="3" name="Subtitle 2"/>
          <p:cNvSpPr>
            <a:spLocks noGrp="1"/>
          </p:cNvSpPr>
          <p:nvPr>
            <p:ph type="subTitle" idx="1"/>
          </p:nvPr>
        </p:nvSpPr>
        <p:spPr>
          <a:xfrm>
            <a:off x="4800600" y="20171413"/>
            <a:ext cx="28803600" cy="9272267"/>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68491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2660505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483437" y="2044700"/>
            <a:ext cx="8281035" cy="3254629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640332" y="2044700"/>
            <a:ext cx="24363045" cy="3254629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246785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4229677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20330" y="9574541"/>
            <a:ext cx="33124140" cy="15975327"/>
          </a:xfrm>
        </p:spPr>
        <p:txBody>
          <a:bodyPr anchor="b"/>
          <a:lstStyle>
            <a:lvl1pPr>
              <a:defRPr sz="25200"/>
            </a:lvl1pPr>
          </a:lstStyle>
          <a:p>
            <a:r>
              <a:rPr lang="en-US"/>
              <a:t>Click to edit Master title style</a:t>
            </a:r>
            <a:endParaRPr lang="en-US" dirty="0"/>
          </a:p>
        </p:txBody>
      </p:sp>
      <p:sp>
        <p:nvSpPr>
          <p:cNvPr id="3" name="Text Placeholder 2"/>
          <p:cNvSpPr>
            <a:spLocks noGrp="1"/>
          </p:cNvSpPr>
          <p:nvPr>
            <p:ph type="body" idx="1"/>
          </p:nvPr>
        </p:nvSpPr>
        <p:spPr>
          <a:xfrm>
            <a:off x="2620330" y="25701001"/>
            <a:ext cx="33124140" cy="8401047"/>
          </a:xfrm>
        </p:spPr>
        <p:txBody>
          <a:bodyPr/>
          <a:lstStyle>
            <a:lvl1pPr marL="0" indent="0">
              <a:buNone/>
              <a:defRPr sz="10080">
                <a:solidFill>
                  <a:schemeClr val="tx1"/>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022F2F-1DFB-4495-9929-91AA1C47FA66}" type="datetimeFigureOut">
              <a:rPr lang="en-US" smtClean="0"/>
              <a:t>4/15/23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380599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640330" y="10223500"/>
            <a:ext cx="1632204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9442430" y="10223500"/>
            <a:ext cx="1632204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022F2F-1DFB-4495-9929-91AA1C47FA66}" type="datetimeFigureOut">
              <a:rPr lang="en-US" smtClean="0"/>
              <a:t>4/15/23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4032291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044708"/>
            <a:ext cx="33124140" cy="7423153"/>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45336" y="9414513"/>
            <a:ext cx="16247028" cy="461390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4" name="Content Placeholder 3"/>
          <p:cNvSpPr>
            <a:spLocks noGrp="1"/>
          </p:cNvSpPr>
          <p:nvPr>
            <p:ph sz="half" idx="2"/>
          </p:nvPr>
        </p:nvSpPr>
        <p:spPr>
          <a:xfrm>
            <a:off x="2645336" y="14028420"/>
            <a:ext cx="16247028"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9442432" y="9414513"/>
            <a:ext cx="16327042" cy="461390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6" name="Content Placeholder 5"/>
          <p:cNvSpPr>
            <a:spLocks noGrp="1"/>
          </p:cNvSpPr>
          <p:nvPr>
            <p:ph sz="quarter" idx="4"/>
          </p:nvPr>
        </p:nvSpPr>
        <p:spPr>
          <a:xfrm>
            <a:off x="19442432" y="14028420"/>
            <a:ext cx="16327042"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022F2F-1DFB-4495-9929-91AA1C47FA66}" type="datetimeFigureOut">
              <a:rPr lang="en-US" smtClean="0"/>
              <a:t>4/15/23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746953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022F2F-1DFB-4495-9929-91AA1C47FA66}" type="datetimeFigureOut">
              <a:rPr lang="en-US" smtClean="0"/>
              <a:t>4/15/23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897962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022F2F-1DFB-4495-9929-91AA1C47FA66}" type="datetimeFigureOut">
              <a:rPr lang="en-US" smtClean="0"/>
              <a:t>4/15/23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625168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560320"/>
            <a:ext cx="12386548" cy="8961120"/>
          </a:xfrm>
        </p:spPr>
        <p:txBody>
          <a:bodyPr anchor="b"/>
          <a:lstStyle>
            <a:lvl1pPr>
              <a:defRPr sz="13440"/>
            </a:lvl1pPr>
          </a:lstStyle>
          <a:p>
            <a:r>
              <a:rPr lang="en-US"/>
              <a:t>Click to edit Master title style</a:t>
            </a:r>
            <a:endParaRPr lang="en-US" dirty="0"/>
          </a:p>
        </p:txBody>
      </p:sp>
      <p:sp>
        <p:nvSpPr>
          <p:cNvPr id="3" name="Content Placeholder 2"/>
          <p:cNvSpPr>
            <a:spLocks noGrp="1"/>
          </p:cNvSpPr>
          <p:nvPr>
            <p:ph idx="1"/>
          </p:nvPr>
        </p:nvSpPr>
        <p:spPr>
          <a:xfrm>
            <a:off x="16327042" y="5529588"/>
            <a:ext cx="19442430" cy="27292300"/>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645332" y="11521440"/>
            <a:ext cx="12386548" cy="21344893"/>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9C022F2F-1DFB-4495-9929-91AA1C47FA66}" type="datetimeFigureOut">
              <a:rPr lang="en-US" smtClean="0"/>
              <a:t>4/15/23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2901352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560320"/>
            <a:ext cx="12386548" cy="8961120"/>
          </a:xfrm>
        </p:spPr>
        <p:txBody>
          <a:bodyPr anchor="b"/>
          <a:lstStyle>
            <a:lvl1pPr>
              <a:defRPr sz="13440"/>
            </a:lvl1pPr>
          </a:lstStyle>
          <a:p>
            <a:r>
              <a:rPr lang="en-US"/>
              <a:t>Click to edit Master title style</a:t>
            </a:r>
            <a:endParaRPr lang="en-US" dirty="0"/>
          </a:p>
        </p:txBody>
      </p:sp>
      <p:sp>
        <p:nvSpPr>
          <p:cNvPr id="3" name="Picture Placeholder 2"/>
          <p:cNvSpPr>
            <a:spLocks noGrp="1" noChangeAspect="1"/>
          </p:cNvSpPr>
          <p:nvPr>
            <p:ph type="pic" idx="1"/>
          </p:nvPr>
        </p:nvSpPr>
        <p:spPr>
          <a:xfrm>
            <a:off x="16327042" y="5529588"/>
            <a:ext cx="19442430" cy="27292300"/>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a:t>Click icon to add picture</a:t>
            </a:r>
            <a:endParaRPr lang="en-US" dirty="0"/>
          </a:p>
        </p:txBody>
      </p:sp>
      <p:sp>
        <p:nvSpPr>
          <p:cNvPr id="4" name="Text Placeholder 3"/>
          <p:cNvSpPr>
            <a:spLocks noGrp="1"/>
          </p:cNvSpPr>
          <p:nvPr>
            <p:ph type="body" sz="half" idx="2"/>
          </p:nvPr>
        </p:nvSpPr>
        <p:spPr>
          <a:xfrm>
            <a:off x="2645332" y="11521440"/>
            <a:ext cx="12386548" cy="21344893"/>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9C022F2F-1DFB-4495-9929-91AA1C47FA66}" type="datetimeFigureOut">
              <a:rPr lang="en-US" smtClean="0"/>
              <a:t>4/15/23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2224594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0330" y="2044708"/>
            <a:ext cx="33124140" cy="742315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640330" y="10223500"/>
            <a:ext cx="33124140" cy="2436749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40330" y="35595568"/>
            <a:ext cx="8641080" cy="2044700"/>
          </a:xfrm>
          <a:prstGeom prst="rect">
            <a:avLst/>
          </a:prstGeom>
        </p:spPr>
        <p:txBody>
          <a:bodyPr vert="horz" lIns="91440" tIns="45720" rIns="91440" bIns="45720" rtlCol="0" anchor="ctr"/>
          <a:lstStyle>
            <a:lvl1pPr algn="l">
              <a:defRPr sz="5040">
                <a:solidFill>
                  <a:schemeClr val="tx1">
                    <a:tint val="75000"/>
                  </a:schemeClr>
                </a:solidFill>
              </a:defRPr>
            </a:lvl1pPr>
          </a:lstStyle>
          <a:p>
            <a:fld id="{9C022F2F-1DFB-4495-9929-91AA1C47FA66}" type="datetimeFigureOut">
              <a:rPr lang="en-US" smtClean="0"/>
              <a:t>4/15/23</a:t>
            </a:fld>
            <a:endParaRPr lang="en-US"/>
          </a:p>
        </p:txBody>
      </p:sp>
      <p:sp>
        <p:nvSpPr>
          <p:cNvPr id="5" name="Footer Placeholder 4"/>
          <p:cNvSpPr>
            <a:spLocks noGrp="1"/>
          </p:cNvSpPr>
          <p:nvPr>
            <p:ph type="ftr" sz="quarter" idx="3"/>
          </p:nvPr>
        </p:nvSpPr>
        <p:spPr>
          <a:xfrm>
            <a:off x="12721590" y="35595568"/>
            <a:ext cx="12961620" cy="2044700"/>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7123390" y="35595568"/>
            <a:ext cx="8641080" cy="2044700"/>
          </a:xfrm>
          <a:prstGeom prst="rect">
            <a:avLst/>
          </a:prstGeom>
        </p:spPr>
        <p:txBody>
          <a:bodyPr vert="horz" lIns="91440" tIns="45720" rIns="91440" bIns="45720" rtlCol="0" anchor="ctr"/>
          <a:lstStyle>
            <a:lvl1pPr algn="r">
              <a:defRPr sz="5040">
                <a:solidFill>
                  <a:schemeClr val="tx1">
                    <a:tint val="75000"/>
                  </a:schemeClr>
                </a:solidFill>
              </a:defRPr>
            </a:lvl1pPr>
          </a:lstStyle>
          <a:p>
            <a:fld id="{0061848D-EA57-4F60-9A14-854C5AAD08F2}" type="slidenum">
              <a:rPr lang="en-US" smtClean="0"/>
              <a:t>‹#›</a:t>
            </a:fld>
            <a:endParaRPr lang="en-US"/>
          </a:p>
        </p:txBody>
      </p:sp>
    </p:spTree>
    <p:extLst>
      <p:ext uri="{BB962C8B-B14F-4D97-AF65-F5344CB8AC3E}">
        <p14:creationId xmlns:p14="http://schemas.microsoft.com/office/powerpoint/2010/main" val="3520027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D1391F-DE3D-9D97-FB41-ACACCF4795A1}"/>
              </a:ext>
            </a:extLst>
          </p:cNvPr>
          <p:cNvSpPr txBox="1"/>
          <p:nvPr/>
        </p:nvSpPr>
        <p:spPr>
          <a:xfrm>
            <a:off x="609600" y="495138"/>
            <a:ext cx="37185600" cy="4985980"/>
          </a:xfrm>
          <a:prstGeom prst="rect">
            <a:avLst/>
          </a:prstGeom>
          <a:solidFill>
            <a:srgbClr val="8D0034"/>
          </a:solidFill>
        </p:spPr>
        <p:txBody>
          <a:bodyPr wrap="square" rtlCol="0">
            <a:spAutoFit/>
          </a:bodyPr>
          <a:lstStyle/>
          <a:p>
            <a:pPr algn="ctr"/>
            <a:r>
              <a:rPr lang="en-US" sz="48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endParaRPr lang="en-US" sz="3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gn="ctr"/>
            <a:r>
              <a:rPr lang="en-US" sz="4800" dirty="0">
                <a:solidFill>
                  <a:srgbClr val="FEBC18"/>
                </a:solidFill>
                <a:latin typeface="Source Sans Pro" panose="020B0503030403020204" pitchFamily="34" charset="0"/>
                <a:ea typeface="Source Sans Pro" panose="020B0503030403020204" pitchFamily="34" charset="0"/>
                <a:cs typeface="Arial" panose="020B0604020202020204" pitchFamily="34" charset="0"/>
              </a:rPr>
              <a:t>Mellon Foundation Unpaid Academic Internship Award - Spring 2023 Recipient</a:t>
            </a:r>
          </a:p>
          <a:p>
            <a:pPr algn="ctr"/>
            <a:endParaRPr lang="en-US" sz="3600" b="1" dirty="0">
              <a:solidFill>
                <a:srgbClr val="FEBC18"/>
              </a:solidFill>
              <a:effectLst/>
              <a:latin typeface="Arial" panose="020B0604020202020204" pitchFamily="34" charset="0"/>
              <a:ea typeface="Calibri" panose="020F0502020204030204" pitchFamily="34" charset="0"/>
              <a:cs typeface="Arial" panose="020B0604020202020204" pitchFamily="34" charset="0"/>
            </a:endParaRPr>
          </a:p>
          <a:p>
            <a:pPr algn="ctr"/>
            <a:r>
              <a:rPr lang="en-US" sz="6600" b="1" u="none" strike="noStrike" dirty="0">
                <a:solidFill>
                  <a:schemeClr val="bg1"/>
                </a:solidFill>
                <a:effectLst/>
                <a:latin typeface="Source Sans Pro" panose="020B0503030403020204" pitchFamily="34" charset="0"/>
                <a:ea typeface="Source Sans Pro" panose="020B0503030403020204" pitchFamily="34" charset="0"/>
              </a:rPr>
              <a:t>Internship at the Chicago Council on Global Affairs</a:t>
            </a:r>
          </a:p>
          <a:p>
            <a:pPr algn="ctr"/>
            <a:endParaRPr lang="en-US" sz="3600" dirty="0">
              <a:solidFill>
                <a:srgbClr val="1D1D1D"/>
              </a:solidFill>
              <a:latin typeface="Times New Roman" panose="02020603050405020304" pitchFamily="18" charset="0"/>
              <a:ea typeface="Source Sans Pro" panose="020B0503030403020204" pitchFamily="34" charset="0"/>
              <a:cs typeface="Arial" panose="020B0604020202020204" pitchFamily="34" charset="0"/>
            </a:endParaRPr>
          </a:p>
          <a:p>
            <a:pPr algn="ctr"/>
            <a:r>
              <a:rPr lang="en-US" sz="4800" dirty="0">
                <a:solidFill>
                  <a:schemeClr val="bg1"/>
                </a:solidFill>
                <a:effectLst/>
                <a:latin typeface="Source Sans Pro" panose="020B0503030403020204" pitchFamily="34" charset="0"/>
                <a:ea typeface="Source Sans Pro" panose="020B0503030403020204" pitchFamily="34" charset="0"/>
                <a:cs typeface="Arial" panose="020B0604020202020204" pitchFamily="34" charset="0"/>
              </a:rPr>
              <a:t>Emma Geiser</a:t>
            </a:r>
          </a:p>
          <a:p>
            <a:pPr algn="ctr"/>
            <a:r>
              <a:rPr lang="en-US" sz="3600" b="1" dirty="0">
                <a:solidFill>
                  <a:schemeClr val="bg1"/>
                </a:solidFill>
                <a:effectLst/>
                <a:latin typeface="Arial" panose="020B0604020202020204" pitchFamily="34" charset="0"/>
                <a:cs typeface="Arial" panose="020B0604020202020204" pitchFamily="34" charset="0"/>
              </a:rPr>
              <a:t> </a:t>
            </a:r>
            <a:endParaRPr lang="en-US" sz="3600" b="1" dirty="0">
              <a:solidFill>
                <a:schemeClr val="bg1"/>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5C6042A9-FD91-2D0C-2EDB-3B88AA9B4AF1}"/>
              </a:ext>
            </a:extLst>
          </p:cNvPr>
          <p:cNvSpPr txBox="1"/>
          <p:nvPr/>
        </p:nvSpPr>
        <p:spPr>
          <a:xfrm>
            <a:off x="1872342" y="6195271"/>
            <a:ext cx="8926286" cy="830997"/>
          </a:xfrm>
          <a:prstGeom prst="rect">
            <a:avLst/>
          </a:prstGeom>
          <a:noFill/>
        </p:spPr>
        <p:txBody>
          <a:bodyPr wrap="square" rtlCol="0">
            <a:spAutoFit/>
          </a:bodyPr>
          <a:lstStyle/>
          <a:p>
            <a:pPr algn="ctr"/>
            <a:r>
              <a:rPr lang="en-US" sz="4800" b="1" dirty="0">
                <a:latin typeface="Source Sans Pro SemiBold" panose="020B0503030403020204" pitchFamily="34" charset="0"/>
                <a:ea typeface="Source Sans Pro SemiBold" panose="020B0503030403020204" pitchFamily="34" charset="0"/>
                <a:cs typeface="Times New Roman" panose="02020603050405020304" pitchFamily="18" charset="0"/>
              </a:rPr>
              <a:t>About</a:t>
            </a:r>
          </a:p>
        </p:txBody>
      </p:sp>
      <p:sp>
        <p:nvSpPr>
          <p:cNvPr id="4" name="TextBox 3">
            <a:extLst>
              <a:ext uri="{FF2B5EF4-FFF2-40B4-BE49-F238E27FC236}">
                <a16:creationId xmlns:a16="http://schemas.microsoft.com/office/drawing/2014/main" id="{ABABFF15-81C3-44E9-6B4E-D06768444E29}"/>
              </a:ext>
            </a:extLst>
          </p:cNvPr>
          <p:cNvSpPr txBox="1"/>
          <p:nvPr/>
        </p:nvSpPr>
        <p:spPr>
          <a:xfrm>
            <a:off x="609599" y="7167514"/>
            <a:ext cx="11713029" cy="8276753"/>
          </a:xfrm>
          <a:prstGeom prst="rect">
            <a:avLst/>
          </a:prstGeom>
          <a:noFill/>
        </p:spPr>
        <p:txBody>
          <a:bodyPr wrap="square" rtlCol="0">
            <a:spAutoFit/>
          </a:bodyPr>
          <a:lstStyle/>
          <a:p>
            <a:pPr algn="just"/>
            <a:r>
              <a:rPr lang="en-US" sz="4000" dirty="0">
                <a:solidFill>
                  <a:srgbClr val="000000"/>
                </a:solidFill>
                <a:effectLst/>
                <a:latin typeface="Source Sans Pro" panose="020F0502020204030204" pitchFamily="34" charset="0"/>
                <a:ea typeface="Source Sans Pro" panose="020F0502020204030204" pitchFamily="34" charset="0"/>
                <a:cs typeface="Arial" panose="020B0604020202020204" pitchFamily="34" charset="0"/>
              </a:rPr>
              <a:t>The Chicago Council on Global Affairs is a nonpartisan, nonprofit organization to increasing knowledge and engagement in global affairs. Founded in 1922, the mission of the Council is to provide accessible discussion about policy initiatives. There are several research centers in the Council that provide in depth research analysis available to the public including the Lester Crown Center on US Foreign Policy, the Center on Global Cities,  and the Center on Global Food and Agriculture. </a:t>
            </a:r>
          </a:p>
          <a:p>
            <a:pPr algn="just"/>
            <a:endParaRPr lang="en-US" sz="4000" dirty="0">
              <a:solidFill>
                <a:srgbClr val="000000"/>
              </a:solidFill>
              <a:latin typeface="Source Sans Pro" panose="020F0502020204030204" pitchFamily="34" charset="0"/>
              <a:ea typeface="Source Sans Pro" panose="020F0502020204030204" pitchFamily="34" charset="0"/>
              <a:cs typeface="Arial" panose="020B0604020202020204" pitchFamily="34" charset="0"/>
            </a:endParaRPr>
          </a:p>
          <a:p>
            <a:pPr algn="just"/>
            <a:endParaRPr lang="en-US" sz="4000" dirty="0">
              <a:effectLst/>
              <a:latin typeface="Source Sans Pro" panose="020F0502020204030204" pitchFamily="34" charset="0"/>
              <a:ea typeface="Source Sans Pro" panose="020F0502020204030204" pitchFamily="34" charset="0"/>
              <a:cs typeface="Arial" panose="020B0604020202020204" pitchFamily="34" charset="0"/>
            </a:endParaRPr>
          </a:p>
          <a:p>
            <a:pPr algn="just"/>
            <a:endParaRPr lang="en-US" dirty="0"/>
          </a:p>
        </p:txBody>
      </p:sp>
      <p:pic>
        <p:nvPicPr>
          <p:cNvPr id="8" name="Picture 7" descr="Logo&#10;&#10;Description automatically generated with medium confidence">
            <a:extLst>
              <a:ext uri="{FF2B5EF4-FFF2-40B4-BE49-F238E27FC236}">
                <a16:creationId xmlns:a16="http://schemas.microsoft.com/office/drawing/2014/main" id="{CB78A607-E336-A12E-F103-BF51B079F1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00676" y="33257230"/>
            <a:ext cx="6407932" cy="4679950"/>
          </a:xfrm>
          <a:prstGeom prst="rect">
            <a:avLst/>
          </a:prstGeom>
        </p:spPr>
      </p:pic>
      <p:sp>
        <p:nvSpPr>
          <p:cNvPr id="9" name="TextBox 8">
            <a:extLst>
              <a:ext uri="{FF2B5EF4-FFF2-40B4-BE49-F238E27FC236}">
                <a16:creationId xmlns:a16="http://schemas.microsoft.com/office/drawing/2014/main" id="{A54F7E4D-9162-1835-A923-7A57467B8ABC}"/>
              </a:ext>
            </a:extLst>
          </p:cNvPr>
          <p:cNvSpPr txBox="1"/>
          <p:nvPr/>
        </p:nvSpPr>
        <p:spPr>
          <a:xfrm>
            <a:off x="1872342" y="13866179"/>
            <a:ext cx="8926286" cy="830997"/>
          </a:xfrm>
          <a:prstGeom prst="rect">
            <a:avLst/>
          </a:prstGeom>
          <a:noFill/>
        </p:spPr>
        <p:txBody>
          <a:bodyPr wrap="square" rtlCol="0">
            <a:spAutoFit/>
          </a:bodyPr>
          <a:lstStyle/>
          <a:p>
            <a:pPr algn="ctr"/>
            <a:r>
              <a:rPr lang="en-US" sz="4800" b="1" dirty="0">
                <a:latin typeface="Source Sans Pro SemiBold" panose="020B0503030403020204" pitchFamily="34" charset="0"/>
                <a:ea typeface="Source Sans Pro SemiBold" panose="020B0503030403020204" pitchFamily="34" charset="0"/>
                <a:cs typeface="Times New Roman" panose="02020603050405020304" pitchFamily="18" charset="0"/>
              </a:rPr>
              <a:t>Public Opinion team</a:t>
            </a:r>
          </a:p>
        </p:txBody>
      </p:sp>
      <p:pic>
        <p:nvPicPr>
          <p:cNvPr id="18" name="Picture 17" descr="A picture containing text, sign, vector graphics&#10;&#10;Description automatically generated">
            <a:extLst>
              <a:ext uri="{FF2B5EF4-FFF2-40B4-BE49-F238E27FC236}">
                <a16:creationId xmlns:a16="http://schemas.microsoft.com/office/drawing/2014/main" id="{13D8F521-CD4F-8210-69FD-7E861C551C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404287" y="33965191"/>
            <a:ext cx="6391656" cy="3208328"/>
          </a:xfrm>
          <a:prstGeom prst="rect">
            <a:avLst/>
          </a:prstGeom>
        </p:spPr>
      </p:pic>
      <p:pic>
        <p:nvPicPr>
          <p:cNvPr id="24" name="Picture 23" descr="Chart, bar chart&#10;&#10;Description automatically generated">
            <a:extLst>
              <a:ext uri="{FF2B5EF4-FFF2-40B4-BE49-F238E27FC236}">
                <a16:creationId xmlns:a16="http://schemas.microsoft.com/office/drawing/2014/main" id="{EB70A869-935C-D06C-52B4-FFC106705E4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734625" y="6404378"/>
            <a:ext cx="22797833" cy="11219688"/>
          </a:xfrm>
          <a:prstGeom prst="rect">
            <a:avLst/>
          </a:prstGeom>
          <a:ln>
            <a:noFill/>
          </a:ln>
        </p:spPr>
      </p:pic>
      <p:sp>
        <p:nvSpPr>
          <p:cNvPr id="25" name="TextBox 24">
            <a:extLst>
              <a:ext uri="{FF2B5EF4-FFF2-40B4-BE49-F238E27FC236}">
                <a16:creationId xmlns:a16="http://schemas.microsoft.com/office/drawing/2014/main" id="{60BD96AD-62DE-8C63-31FE-9763A63CB863}"/>
              </a:ext>
            </a:extLst>
          </p:cNvPr>
          <p:cNvSpPr txBox="1"/>
          <p:nvPr/>
        </p:nvSpPr>
        <p:spPr>
          <a:xfrm>
            <a:off x="726619" y="14926790"/>
            <a:ext cx="11713029" cy="15047837"/>
          </a:xfrm>
          <a:prstGeom prst="rect">
            <a:avLst/>
          </a:prstGeom>
          <a:noFill/>
        </p:spPr>
        <p:txBody>
          <a:bodyPr wrap="square" rtlCol="0">
            <a:spAutoFit/>
          </a:bodyPr>
          <a:lstStyle/>
          <a:p>
            <a:pPr algn="just"/>
            <a:r>
              <a:rPr lang="en-US" sz="4000" dirty="0">
                <a:solidFill>
                  <a:srgbClr val="000000"/>
                </a:solidFill>
                <a:effectLst/>
                <a:latin typeface="Source Sans Pro" panose="020F0502020204030204" pitchFamily="34" charset="0"/>
                <a:ea typeface="Source Sans Pro" panose="020F0502020204030204" pitchFamily="34" charset="0"/>
                <a:cs typeface="Arial" panose="020B0604020202020204" pitchFamily="34" charset="0"/>
              </a:rPr>
              <a:t>Since January, I have worked for the Public Opinion team (Survey team) at the Lester Crown Center on US Foreign Policy as an intern.  This team is mostly responsible for carrying out prominent public opinion surveys such as the annual Chicago Council Survey.  This specific survey has been tracking American’s attitudes since 1974.  When the team isn’t busy on the CCS, they collaborate with international polling centers to track public opinion around the world.</a:t>
            </a:r>
          </a:p>
          <a:p>
            <a:pPr algn="just"/>
            <a:endParaRPr lang="en-US" sz="4000" dirty="0">
              <a:solidFill>
                <a:srgbClr val="000000"/>
              </a:solidFill>
              <a:latin typeface="Source Sans Pro" panose="020F0502020204030204" pitchFamily="34" charset="0"/>
              <a:ea typeface="Source Sans Pro" panose="020F0502020204030204" pitchFamily="34" charset="0"/>
              <a:cs typeface="Arial" panose="020B0604020202020204" pitchFamily="34" charset="0"/>
            </a:endParaRPr>
          </a:p>
          <a:p>
            <a:pPr algn="just"/>
            <a:r>
              <a:rPr lang="en-US" sz="4000" dirty="0">
                <a:solidFill>
                  <a:srgbClr val="000000"/>
                </a:solidFill>
                <a:effectLst/>
                <a:latin typeface="Source Sans Pro" panose="020F0502020204030204" pitchFamily="34" charset="0"/>
                <a:ea typeface="Source Sans Pro" panose="020F0502020204030204" pitchFamily="34" charset="0"/>
                <a:cs typeface="Arial" panose="020B0604020202020204" pitchFamily="34" charset="0"/>
              </a:rPr>
              <a:t>My main job responsibilities include </a:t>
            </a:r>
            <a:r>
              <a:rPr lang="en-US" sz="4000" dirty="0">
                <a:solidFill>
                  <a:srgbClr val="000000"/>
                </a:solidFill>
                <a:latin typeface="Source Sans Pro" panose="020F0502020204030204" pitchFamily="34" charset="0"/>
                <a:ea typeface="Source Sans Pro" panose="020F0502020204030204" pitchFamily="34" charset="0"/>
                <a:cs typeface="Arial" panose="020B0604020202020204" pitchFamily="34" charset="0"/>
              </a:rPr>
              <a:t>writing academic lit reviews, creating toplines of surveys for review, and creating Excel figures out of survey data. Seeing the data in a visualizing way is not only appealing  to the audience but it also helps the writer notice trends or patterns that might not have been apparent before.</a:t>
            </a:r>
          </a:p>
          <a:p>
            <a:pPr algn="just"/>
            <a:endParaRPr lang="en-US" sz="4000" dirty="0">
              <a:solidFill>
                <a:srgbClr val="000000"/>
              </a:solidFill>
              <a:effectLst/>
              <a:latin typeface="Source Sans Pro" panose="020F0502020204030204" pitchFamily="34" charset="0"/>
              <a:ea typeface="Source Sans Pro" panose="020F0502020204030204" pitchFamily="34" charset="0"/>
              <a:cs typeface="Arial" panose="020B0604020202020204" pitchFamily="34" charset="0"/>
            </a:endParaRPr>
          </a:p>
          <a:p>
            <a:pPr algn="just"/>
            <a:r>
              <a:rPr lang="en-US" sz="4000" dirty="0">
                <a:solidFill>
                  <a:srgbClr val="000000"/>
                </a:solidFill>
                <a:latin typeface="Source Sans Pro" panose="020F0502020204030204" pitchFamily="34" charset="0"/>
                <a:ea typeface="Source Sans Pro" panose="020F0502020204030204" pitchFamily="34" charset="0"/>
                <a:cs typeface="Arial" panose="020B0604020202020204" pitchFamily="34" charset="0"/>
              </a:rPr>
              <a:t>I also get to contribute to the Survey teams blog, </a:t>
            </a:r>
            <a:r>
              <a:rPr lang="en-US" sz="4000" i="1" dirty="0">
                <a:solidFill>
                  <a:srgbClr val="000000"/>
                </a:solidFill>
                <a:latin typeface="Source Sans Pro" panose="020F0502020204030204" pitchFamily="34" charset="0"/>
                <a:ea typeface="Source Sans Pro" panose="020F0502020204030204" pitchFamily="34" charset="0"/>
                <a:cs typeface="Arial" panose="020B0604020202020204" pitchFamily="34" charset="0"/>
              </a:rPr>
              <a:t>Running Numbers</a:t>
            </a:r>
            <a:r>
              <a:rPr lang="en-US" sz="4000" dirty="0">
                <a:solidFill>
                  <a:srgbClr val="000000"/>
                </a:solidFill>
                <a:latin typeface="Source Sans Pro" panose="020F0502020204030204" pitchFamily="34" charset="0"/>
                <a:ea typeface="Source Sans Pro" panose="020F0502020204030204" pitchFamily="34" charset="0"/>
                <a:cs typeface="Arial" panose="020B0604020202020204" pitchFamily="34" charset="0"/>
              </a:rPr>
              <a:t>, intermittently on topics of choice. This has been a good way to get my hands dirty with public polling data done by other firms.</a:t>
            </a:r>
            <a:endParaRPr lang="en-US" sz="4000" dirty="0">
              <a:solidFill>
                <a:srgbClr val="000000"/>
              </a:solidFill>
              <a:effectLst/>
              <a:latin typeface="Source Sans Pro" panose="020F0502020204030204" pitchFamily="34" charset="0"/>
              <a:ea typeface="Source Sans Pro" panose="020F0502020204030204" pitchFamily="34" charset="0"/>
              <a:cs typeface="Arial" panose="020B0604020202020204" pitchFamily="34" charset="0"/>
            </a:endParaRPr>
          </a:p>
          <a:p>
            <a:pPr algn="just"/>
            <a:endParaRPr lang="en-US" sz="4000" dirty="0">
              <a:solidFill>
                <a:srgbClr val="000000"/>
              </a:solidFill>
              <a:latin typeface="Source Sans Pro" panose="020F0502020204030204" pitchFamily="34" charset="0"/>
              <a:ea typeface="Source Sans Pro" panose="020F0502020204030204" pitchFamily="34" charset="0"/>
              <a:cs typeface="Arial" panose="020B0604020202020204" pitchFamily="34" charset="0"/>
            </a:endParaRPr>
          </a:p>
          <a:p>
            <a:pPr algn="just"/>
            <a:endParaRPr lang="en-US" sz="4000" dirty="0">
              <a:effectLst/>
              <a:latin typeface="Source Sans Pro" panose="020F0502020204030204" pitchFamily="34" charset="0"/>
              <a:ea typeface="Source Sans Pro" panose="020F0502020204030204" pitchFamily="34" charset="0"/>
              <a:cs typeface="Arial" panose="020B0604020202020204" pitchFamily="34" charset="0"/>
            </a:endParaRPr>
          </a:p>
          <a:p>
            <a:pPr algn="just"/>
            <a:endParaRPr lang="en-US" dirty="0"/>
          </a:p>
        </p:txBody>
      </p:sp>
      <p:pic>
        <p:nvPicPr>
          <p:cNvPr id="27" name="Picture 26" descr="A screenshot of a video game&#10;&#10;Description automatically generated with low confidence">
            <a:extLst>
              <a:ext uri="{FF2B5EF4-FFF2-40B4-BE49-F238E27FC236}">
                <a16:creationId xmlns:a16="http://schemas.microsoft.com/office/drawing/2014/main" id="{B1B11E4C-6658-35F1-D82C-0B5C42723CD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6619" y="28831478"/>
            <a:ext cx="20556939" cy="9253728"/>
          </a:xfrm>
          <a:prstGeom prst="rect">
            <a:avLst/>
          </a:prstGeom>
          <a:ln>
            <a:noFill/>
          </a:ln>
        </p:spPr>
      </p:pic>
      <p:sp>
        <p:nvSpPr>
          <p:cNvPr id="28" name="TextBox 27">
            <a:extLst>
              <a:ext uri="{FF2B5EF4-FFF2-40B4-BE49-F238E27FC236}">
                <a16:creationId xmlns:a16="http://schemas.microsoft.com/office/drawing/2014/main" id="{473C5613-02F7-461E-7B98-9E2EC42BC2E5}"/>
              </a:ext>
            </a:extLst>
          </p:cNvPr>
          <p:cNvSpPr txBox="1"/>
          <p:nvPr/>
        </p:nvSpPr>
        <p:spPr>
          <a:xfrm>
            <a:off x="14739256" y="18131827"/>
            <a:ext cx="8926286" cy="830997"/>
          </a:xfrm>
          <a:prstGeom prst="rect">
            <a:avLst/>
          </a:prstGeom>
          <a:noFill/>
        </p:spPr>
        <p:txBody>
          <a:bodyPr wrap="square" rtlCol="0">
            <a:spAutoFit/>
          </a:bodyPr>
          <a:lstStyle/>
          <a:p>
            <a:pPr algn="ctr"/>
            <a:r>
              <a:rPr lang="en-US" sz="4800" b="1" dirty="0">
                <a:latin typeface="Source Sans Pro SemiBold" panose="020B0503030403020204" pitchFamily="34" charset="0"/>
                <a:ea typeface="Source Sans Pro SemiBold" panose="020B0503030403020204" pitchFamily="34" charset="0"/>
                <a:cs typeface="Times New Roman" panose="02020603050405020304" pitchFamily="18" charset="0"/>
              </a:rPr>
              <a:t>US Gerontocracy</a:t>
            </a:r>
          </a:p>
        </p:txBody>
      </p:sp>
      <p:sp>
        <p:nvSpPr>
          <p:cNvPr id="29" name="TextBox 28">
            <a:extLst>
              <a:ext uri="{FF2B5EF4-FFF2-40B4-BE49-F238E27FC236}">
                <a16:creationId xmlns:a16="http://schemas.microsoft.com/office/drawing/2014/main" id="{90CABD77-3115-B399-D29C-7EDFCE5851DF}"/>
              </a:ext>
            </a:extLst>
          </p:cNvPr>
          <p:cNvSpPr txBox="1"/>
          <p:nvPr/>
        </p:nvSpPr>
        <p:spPr>
          <a:xfrm>
            <a:off x="27188950" y="18122678"/>
            <a:ext cx="8926286" cy="830997"/>
          </a:xfrm>
          <a:prstGeom prst="rect">
            <a:avLst/>
          </a:prstGeom>
          <a:noFill/>
        </p:spPr>
        <p:txBody>
          <a:bodyPr wrap="square" rtlCol="0">
            <a:spAutoFit/>
          </a:bodyPr>
          <a:lstStyle/>
          <a:p>
            <a:pPr algn="ctr"/>
            <a:r>
              <a:rPr lang="en-US" sz="4800" b="1" dirty="0">
                <a:latin typeface="Source Sans Pro SemiBold" panose="020B0503030403020204" pitchFamily="34" charset="0"/>
                <a:ea typeface="Source Sans Pro SemiBold" panose="020B0503030403020204" pitchFamily="34" charset="0"/>
                <a:cs typeface="Times New Roman" panose="02020603050405020304" pitchFamily="18" charset="0"/>
              </a:rPr>
              <a:t>Generations Report</a:t>
            </a:r>
          </a:p>
        </p:txBody>
      </p:sp>
      <p:sp>
        <p:nvSpPr>
          <p:cNvPr id="30" name="TextBox 29">
            <a:extLst>
              <a:ext uri="{FF2B5EF4-FFF2-40B4-BE49-F238E27FC236}">
                <a16:creationId xmlns:a16="http://schemas.microsoft.com/office/drawing/2014/main" id="{4E7CF1F3-588D-E734-8A64-EAE446286B92}"/>
              </a:ext>
            </a:extLst>
          </p:cNvPr>
          <p:cNvSpPr txBox="1"/>
          <p:nvPr/>
        </p:nvSpPr>
        <p:spPr>
          <a:xfrm>
            <a:off x="13345884" y="19202400"/>
            <a:ext cx="11713029" cy="11970072"/>
          </a:xfrm>
          <a:prstGeom prst="rect">
            <a:avLst/>
          </a:prstGeom>
          <a:noFill/>
        </p:spPr>
        <p:txBody>
          <a:bodyPr wrap="square" rtlCol="0">
            <a:spAutoFit/>
          </a:bodyPr>
          <a:lstStyle/>
          <a:p>
            <a:pPr algn="just"/>
            <a:r>
              <a:rPr lang="en-US" sz="4000" dirty="0">
                <a:solidFill>
                  <a:srgbClr val="000000"/>
                </a:solidFill>
                <a:effectLst/>
                <a:latin typeface="Source Sans Pro" panose="020F0502020204030204" pitchFamily="34" charset="0"/>
                <a:ea typeface="Source Sans Pro" panose="020F0502020204030204" pitchFamily="34" charset="0"/>
                <a:cs typeface="Arial" panose="020B0604020202020204" pitchFamily="34" charset="0"/>
              </a:rPr>
              <a:t>In my most recent blog post titled </a:t>
            </a:r>
            <a:r>
              <a:rPr lang="en-US" sz="4000" i="1" dirty="0">
                <a:solidFill>
                  <a:srgbClr val="000000"/>
                </a:solidFill>
                <a:effectLst/>
                <a:latin typeface="Source Sans Pro" panose="020F0502020204030204" pitchFamily="34" charset="0"/>
                <a:ea typeface="Source Sans Pro" panose="020F0502020204030204" pitchFamily="34" charset="0"/>
                <a:cs typeface="Arial" panose="020B0604020202020204" pitchFamily="34" charset="0"/>
              </a:rPr>
              <a:t>Does Older Mean Wiser? US Views on Gerontocracy</a:t>
            </a:r>
            <a:r>
              <a:rPr lang="en-US" sz="4000" dirty="0">
                <a:solidFill>
                  <a:srgbClr val="000000"/>
                </a:solidFill>
                <a:effectLst/>
                <a:latin typeface="Source Sans Pro" panose="020F0502020204030204" pitchFamily="34" charset="0"/>
                <a:ea typeface="Source Sans Pro" panose="020F0502020204030204" pitchFamily="34" charset="0"/>
                <a:cs typeface="Arial" panose="020B0604020202020204" pitchFamily="34" charset="0"/>
              </a:rPr>
              <a:t>, I examined American attitudes on the idea that the people in power are too old to be representing the American population. As seen on the figure below, the generational makeup of those individuals in Congress do not match up with the voting-eligible population. </a:t>
            </a:r>
          </a:p>
          <a:p>
            <a:pPr algn="just"/>
            <a:endParaRPr lang="en-US" sz="4000" dirty="0">
              <a:solidFill>
                <a:srgbClr val="000000"/>
              </a:solidFill>
              <a:latin typeface="Source Sans Pro" panose="020F0502020204030204" pitchFamily="34" charset="0"/>
              <a:ea typeface="Source Sans Pro" panose="020F0502020204030204" pitchFamily="34" charset="0"/>
              <a:cs typeface="Arial" panose="020B0604020202020204" pitchFamily="34" charset="0"/>
            </a:endParaRPr>
          </a:p>
          <a:p>
            <a:pPr algn="just"/>
            <a:r>
              <a:rPr lang="en-US" sz="4000" dirty="0">
                <a:solidFill>
                  <a:srgbClr val="000000"/>
                </a:solidFill>
                <a:effectLst/>
                <a:latin typeface="Source Sans Pro" panose="020B0503030403020204" pitchFamily="34" charset="0"/>
                <a:ea typeface="Source Sans Pro" panose="020B0503030403020204" pitchFamily="34" charset="0"/>
              </a:rPr>
              <a:t>The oldest members of Gen Z (1997–2012) are just now reaching the lower age limit for election to the House (25) and thus have only one representative in the 118th Congress. However, Millennials (1981–1996), the second-youngest generation of American adults, are severely under-represented in the legislature. Despite making up 28 percent of the adult population, Millennials hold only 10 percent of the seats in Congress. </a:t>
            </a:r>
            <a:endParaRPr lang="en-US" sz="4000" dirty="0">
              <a:solidFill>
                <a:srgbClr val="000000"/>
              </a:solidFill>
              <a:latin typeface="Source Sans Pro" panose="020F0502020204030204" pitchFamily="34" charset="0"/>
              <a:ea typeface="Source Sans Pro" panose="020F0502020204030204" pitchFamily="34" charset="0"/>
              <a:cs typeface="Arial" panose="020B0604020202020204" pitchFamily="34" charset="0"/>
            </a:endParaRPr>
          </a:p>
          <a:p>
            <a:pPr algn="just"/>
            <a:endParaRPr lang="en-US" sz="4000" dirty="0">
              <a:effectLst/>
              <a:latin typeface="Source Sans Pro" panose="020F0502020204030204" pitchFamily="34" charset="0"/>
              <a:ea typeface="Source Sans Pro" panose="020F0502020204030204" pitchFamily="34" charset="0"/>
              <a:cs typeface="Arial" panose="020B0604020202020204" pitchFamily="34" charset="0"/>
            </a:endParaRPr>
          </a:p>
          <a:p>
            <a:pPr algn="just"/>
            <a:endParaRPr lang="en-US" dirty="0"/>
          </a:p>
        </p:txBody>
      </p:sp>
      <p:sp>
        <p:nvSpPr>
          <p:cNvPr id="31" name="TextBox 30">
            <a:extLst>
              <a:ext uri="{FF2B5EF4-FFF2-40B4-BE49-F238E27FC236}">
                <a16:creationId xmlns:a16="http://schemas.microsoft.com/office/drawing/2014/main" id="{53962B6F-CBF5-D4A5-18D9-157D66CED8CC}"/>
              </a:ext>
            </a:extLst>
          </p:cNvPr>
          <p:cNvSpPr txBox="1"/>
          <p:nvPr/>
        </p:nvSpPr>
        <p:spPr>
          <a:xfrm>
            <a:off x="25795578" y="19229502"/>
            <a:ext cx="11713029" cy="16894497"/>
          </a:xfrm>
          <a:prstGeom prst="rect">
            <a:avLst/>
          </a:prstGeom>
          <a:noFill/>
        </p:spPr>
        <p:txBody>
          <a:bodyPr wrap="square" rtlCol="0">
            <a:spAutoFit/>
          </a:bodyPr>
          <a:lstStyle/>
          <a:p>
            <a:pPr algn="just"/>
            <a:r>
              <a:rPr lang="en-US" sz="4000" dirty="0">
                <a:solidFill>
                  <a:srgbClr val="000000"/>
                </a:solidFill>
                <a:effectLst/>
                <a:latin typeface="Source Sans Pro" panose="020F0502020204030204" pitchFamily="34" charset="0"/>
                <a:ea typeface="Source Sans Pro" panose="020F0502020204030204" pitchFamily="34" charset="0"/>
                <a:cs typeface="Arial" panose="020B0604020202020204" pitchFamily="34" charset="0"/>
              </a:rPr>
              <a:t>The Survey team recently compiled the most compelling data points from the 2022 CCS disaggregated by generation (see the figure above). Surprisingly, the survey found that Gen Z and </a:t>
            </a:r>
            <a:r>
              <a:rPr lang="en-US" sz="4000" dirty="0" err="1">
                <a:solidFill>
                  <a:srgbClr val="000000"/>
                </a:solidFill>
                <a:effectLst/>
                <a:latin typeface="Source Sans Pro" panose="020F0502020204030204" pitchFamily="34" charset="0"/>
                <a:ea typeface="Source Sans Pro" panose="020F0502020204030204" pitchFamily="34" charset="0"/>
                <a:cs typeface="Arial" panose="020B0604020202020204" pitchFamily="34" charset="0"/>
              </a:rPr>
              <a:t>Millenials</a:t>
            </a:r>
            <a:r>
              <a:rPr lang="en-US" sz="4000" dirty="0">
                <a:solidFill>
                  <a:srgbClr val="000000"/>
                </a:solidFill>
                <a:effectLst/>
                <a:latin typeface="Source Sans Pro" panose="020F0502020204030204" pitchFamily="34" charset="0"/>
                <a:ea typeface="Source Sans Pro" panose="020F0502020204030204" pitchFamily="34" charset="0"/>
                <a:cs typeface="Arial" panose="020B0604020202020204" pitchFamily="34" charset="0"/>
              </a:rPr>
              <a:t> are much less interested in engaging with any US foreign policy news.. There is a clear relationship between individuals that report being interested in foreign policy news and interest in US engagement abroad. A possible explanation for this is that interest in the news generally increases with age.</a:t>
            </a:r>
          </a:p>
          <a:p>
            <a:pPr algn="just"/>
            <a:endParaRPr lang="en-US" sz="4000" dirty="0">
              <a:solidFill>
                <a:srgbClr val="000000"/>
              </a:solidFill>
              <a:latin typeface="Source Sans Pro" panose="020F0502020204030204" pitchFamily="34" charset="0"/>
              <a:ea typeface="Source Sans Pro" panose="020F0502020204030204" pitchFamily="34" charset="0"/>
              <a:cs typeface="Arial" panose="020B0604020202020204" pitchFamily="34" charset="0"/>
            </a:endParaRPr>
          </a:p>
          <a:p>
            <a:pPr algn="just"/>
            <a:r>
              <a:rPr lang="en-US" sz="4000" dirty="0">
                <a:solidFill>
                  <a:srgbClr val="000000"/>
                </a:solidFill>
                <a:effectLst/>
                <a:latin typeface="Source Sans Pro" panose="020F0502020204030204" pitchFamily="34" charset="0"/>
                <a:ea typeface="Source Sans Pro" panose="020F0502020204030204" pitchFamily="34" charset="0"/>
                <a:cs typeface="Arial" panose="020B0604020202020204" pitchFamily="34" charset="0"/>
              </a:rPr>
              <a:t>Gen Z and </a:t>
            </a:r>
            <a:r>
              <a:rPr lang="en-US" sz="4000" dirty="0" err="1">
                <a:solidFill>
                  <a:srgbClr val="000000"/>
                </a:solidFill>
                <a:effectLst/>
                <a:latin typeface="Source Sans Pro" panose="020F0502020204030204" pitchFamily="34" charset="0"/>
                <a:ea typeface="Source Sans Pro" panose="020F0502020204030204" pitchFamily="34" charset="0"/>
                <a:cs typeface="Arial" panose="020B0604020202020204" pitchFamily="34" charset="0"/>
              </a:rPr>
              <a:t>Millenials</a:t>
            </a:r>
            <a:r>
              <a:rPr lang="en-US" sz="4000" dirty="0">
                <a:solidFill>
                  <a:srgbClr val="000000"/>
                </a:solidFill>
                <a:latin typeface="Source Sans Pro" panose="020F0502020204030204" pitchFamily="34" charset="0"/>
                <a:ea typeface="Source Sans Pro" panose="020F0502020204030204" pitchFamily="34" charset="0"/>
                <a:cs typeface="Arial" panose="020B0604020202020204" pitchFamily="34" charset="0"/>
              </a:rPr>
              <a:t> </a:t>
            </a:r>
            <a:r>
              <a:rPr lang="en-US" sz="4000" dirty="0">
                <a:solidFill>
                  <a:srgbClr val="000000"/>
                </a:solidFill>
                <a:effectLst/>
                <a:latin typeface="Source Sans Pro" panose="020F0502020204030204" pitchFamily="34" charset="0"/>
                <a:ea typeface="Source Sans Pro" panose="020F0502020204030204" pitchFamily="34" charset="0"/>
                <a:cs typeface="Arial" panose="020B0604020202020204" pitchFamily="34" charset="0"/>
              </a:rPr>
              <a:t>would also rather see the federal defense budget decreased rather than increased, whereas the Silent gen, Boomers, and Gen X preferred to increase the size. Younger generations are also much less concerned about geopolitical threats. A majority of </a:t>
            </a:r>
            <a:r>
              <a:rPr lang="en-US" sz="4000" dirty="0" err="1">
                <a:solidFill>
                  <a:srgbClr val="000000"/>
                </a:solidFill>
                <a:effectLst/>
                <a:latin typeface="Source Sans Pro" panose="020F0502020204030204" pitchFamily="34" charset="0"/>
                <a:ea typeface="Source Sans Pro" panose="020F0502020204030204" pitchFamily="34" charset="0"/>
                <a:cs typeface="Arial" panose="020B0604020202020204" pitchFamily="34" charset="0"/>
              </a:rPr>
              <a:t>Millenials</a:t>
            </a:r>
            <a:r>
              <a:rPr lang="en-US" sz="4000" dirty="0">
                <a:solidFill>
                  <a:srgbClr val="000000"/>
                </a:solidFill>
                <a:effectLst/>
                <a:latin typeface="Source Sans Pro" panose="020F0502020204030204" pitchFamily="34" charset="0"/>
                <a:ea typeface="Source Sans Pro" panose="020F0502020204030204" pitchFamily="34" charset="0"/>
                <a:cs typeface="Arial" panose="020B0604020202020204" pitchFamily="34" charset="0"/>
              </a:rPr>
              <a:t> and Gen Z do not perceive Russia and China’s territorial ambitions to be a critical threat. They are also slightly less likely to be concerned about the decline of democracy around the world, compared to the older generations.</a:t>
            </a:r>
          </a:p>
          <a:p>
            <a:pPr algn="just"/>
            <a:endParaRPr lang="en-US" sz="4000" dirty="0">
              <a:solidFill>
                <a:srgbClr val="000000"/>
              </a:solidFill>
              <a:latin typeface="Source Sans Pro" panose="020F0502020204030204" pitchFamily="34" charset="0"/>
              <a:ea typeface="Source Sans Pro" panose="020F0502020204030204" pitchFamily="34" charset="0"/>
              <a:cs typeface="Arial" panose="020B0604020202020204" pitchFamily="34" charset="0"/>
            </a:endParaRPr>
          </a:p>
          <a:p>
            <a:pPr algn="just"/>
            <a:endParaRPr lang="en-US" sz="4000" dirty="0">
              <a:solidFill>
                <a:srgbClr val="000000"/>
              </a:solidFill>
              <a:effectLst/>
              <a:latin typeface="Source Sans Pro" panose="020F0502020204030204" pitchFamily="34" charset="0"/>
              <a:ea typeface="Source Sans Pro" panose="020F0502020204030204" pitchFamily="34" charset="0"/>
              <a:cs typeface="Arial" panose="020B0604020202020204" pitchFamily="34" charset="0"/>
            </a:endParaRPr>
          </a:p>
          <a:p>
            <a:pPr algn="just"/>
            <a:endParaRPr lang="en-US" sz="4000" dirty="0">
              <a:solidFill>
                <a:srgbClr val="000000"/>
              </a:solidFill>
              <a:latin typeface="Source Sans Pro" panose="020F0502020204030204" pitchFamily="34" charset="0"/>
              <a:ea typeface="Source Sans Pro" panose="020F0502020204030204" pitchFamily="34" charset="0"/>
              <a:cs typeface="Arial" panose="020B0604020202020204" pitchFamily="34" charset="0"/>
            </a:endParaRPr>
          </a:p>
          <a:p>
            <a:pPr algn="just"/>
            <a:endParaRPr lang="en-US" sz="4000" dirty="0">
              <a:solidFill>
                <a:srgbClr val="000000"/>
              </a:solidFill>
              <a:latin typeface="Source Sans Pro" panose="020F0502020204030204" pitchFamily="34" charset="0"/>
              <a:ea typeface="Source Sans Pro" panose="020F0502020204030204" pitchFamily="34" charset="0"/>
              <a:cs typeface="Arial" panose="020B0604020202020204" pitchFamily="34" charset="0"/>
            </a:endParaRPr>
          </a:p>
          <a:p>
            <a:pPr algn="just"/>
            <a:endParaRPr lang="en-US" sz="4000" dirty="0">
              <a:effectLst/>
              <a:latin typeface="Source Sans Pro" panose="020F0502020204030204" pitchFamily="34" charset="0"/>
              <a:ea typeface="Source Sans Pro" panose="020F0502020204030204" pitchFamily="34" charset="0"/>
              <a:cs typeface="Arial" panose="020B0604020202020204" pitchFamily="34" charset="0"/>
            </a:endParaRPr>
          </a:p>
          <a:p>
            <a:pPr algn="just"/>
            <a:endParaRPr lang="en-US" dirty="0"/>
          </a:p>
        </p:txBody>
      </p:sp>
    </p:spTree>
    <p:extLst>
      <p:ext uri="{BB962C8B-B14F-4D97-AF65-F5344CB8AC3E}">
        <p14:creationId xmlns:p14="http://schemas.microsoft.com/office/powerpoint/2010/main" val="17373313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514</TotalTime>
  <Words>605</Words>
  <Application>Microsoft Macintosh PowerPoint</Application>
  <PresentationFormat>Custom</PresentationFormat>
  <Paragraphs>29</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Source Sans Pro</vt:lpstr>
      <vt:lpstr>Source Sans Pro SemiBold</vt:lpstr>
      <vt:lpstr>Times New Roman</vt:lpstr>
      <vt:lpstr>Office Theme</vt:lpstr>
      <vt:lpstr>PowerPoint Presentation</vt:lpstr>
    </vt:vector>
  </TitlesOfParts>
  <Company>Loyola University Chicago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Childs, Bethany</dc:creator>
  <cp:lastModifiedBy>Geiser, Emma</cp:lastModifiedBy>
  <cp:revision>9</cp:revision>
  <dcterms:created xsi:type="dcterms:W3CDTF">2015-10-26T20:35:27Z</dcterms:created>
  <dcterms:modified xsi:type="dcterms:W3CDTF">2023-04-16T03:29:22Z</dcterms:modified>
</cp:coreProperties>
</file>