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60" r:id="rId2"/>
    <p:sldId id="269" r:id="rId3"/>
    <p:sldId id="270" r:id="rId4"/>
    <p:sldId id="256" r:id="rId5"/>
    <p:sldId id="281" r:id="rId6"/>
    <p:sldId id="271" r:id="rId7"/>
    <p:sldId id="261" r:id="rId8"/>
    <p:sldId id="258" r:id="rId9"/>
    <p:sldId id="273" r:id="rId10"/>
    <p:sldId id="259" r:id="rId11"/>
    <p:sldId id="275" r:id="rId12"/>
    <p:sldId id="267" r:id="rId13"/>
    <p:sldId id="283" r:id="rId14"/>
    <p:sldId id="285" r:id="rId15"/>
    <p:sldId id="276" r:id="rId16"/>
    <p:sldId id="268" r:id="rId17"/>
    <p:sldId id="284" r:id="rId18"/>
    <p:sldId id="278" r:id="rId19"/>
    <p:sldId id="282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9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in\Documents\FINC%20356\Data%20for%20Financial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in\Documents\FINC%20356\Data%20for%20Financial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in\Documents\FINC%20356\Data%20for%20Financial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in\Documents\FINC%20356\Data%20for%20Financial%20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in\Documents\FINC%20356\Data%20for%20Financial%20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in\Documents\FINC%20356\Data%20for%20Financial%20Analy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in\Documents\FINC%20356\Data%20for%20Financial%20Analys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in\Documents\FINC%20356\Data%20for%20Financial%20Analysi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DBI</a:t>
            </a:r>
            <a:r>
              <a:rPr lang="en-US" baseline="0"/>
              <a:t> stock ($ per share)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Average Stock Price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Sheet6!$A$2:$A$19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Sheet6!$B$2:$B$19</c:f>
              <c:numCache>
                <c:formatCode>General</c:formatCode>
                <c:ptCount val="18"/>
                <c:pt idx="0">
                  <c:v>11.060600000000001</c:v>
                </c:pt>
                <c:pt idx="1">
                  <c:v>11.574</c:v>
                </c:pt>
                <c:pt idx="2">
                  <c:v>4.899</c:v>
                </c:pt>
                <c:pt idx="3">
                  <c:v>4.9241999999999999</c:v>
                </c:pt>
                <c:pt idx="4">
                  <c:v>10.112299999999999</c:v>
                </c:pt>
                <c:pt idx="5">
                  <c:v>16.0518</c:v>
                </c:pt>
                <c:pt idx="6">
                  <c:v>21.763200000000001</c:v>
                </c:pt>
                <c:pt idx="7">
                  <c:v>29.329699999999999</c:v>
                </c:pt>
                <c:pt idx="8">
                  <c:v>25.6967</c:v>
                </c:pt>
                <c:pt idx="9">
                  <c:v>25.4954</c:v>
                </c:pt>
                <c:pt idx="10">
                  <c:v>19.451000000000001</c:v>
                </c:pt>
                <c:pt idx="11">
                  <c:v>16.809899999999999</c:v>
                </c:pt>
                <c:pt idx="12">
                  <c:v>22.504100000000001</c:v>
                </c:pt>
                <c:pt idx="13">
                  <c:v>18.437100000000001</c:v>
                </c:pt>
                <c:pt idx="14">
                  <c:v>7.7126999999999999</c:v>
                </c:pt>
                <c:pt idx="15">
                  <c:v>14.316800000000001</c:v>
                </c:pt>
                <c:pt idx="16">
                  <c:v>13.8657</c:v>
                </c:pt>
                <c:pt idx="17">
                  <c:v>11.94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C0-430D-BB38-1F2A9BB71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946991"/>
        <c:axId val="440177023"/>
      </c:lineChart>
      <c:catAx>
        <c:axId val="299946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77023"/>
        <c:crosses val="autoZero"/>
        <c:auto val="1"/>
        <c:lblAlgn val="ctr"/>
        <c:lblOffset val="100"/>
        <c:noMultiLvlLbl val="0"/>
      </c:catAx>
      <c:valAx>
        <c:axId val="440177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946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Revenues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Sheet2!$B$9:$B$23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Sheet2!$C$9:$C$23</c:f>
              <c:numCache>
                <c:formatCode>"$"#,##0_);[Red]\("$"#,##0\)</c:formatCode>
                <c:ptCount val="15"/>
                <c:pt idx="0">
                  <c:v>1463</c:v>
                </c:pt>
                <c:pt idx="1">
                  <c:v>1603</c:v>
                </c:pt>
                <c:pt idx="2">
                  <c:v>1822</c:v>
                </c:pt>
                <c:pt idx="3">
                  <c:v>2024</c:v>
                </c:pt>
                <c:pt idx="4">
                  <c:v>2258</c:v>
                </c:pt>
                <c:pt idx="5">
                  <c:v>2369</c:v>
                </c:pt>
                <c:pt idx="6">
                  <c:v>2496</c:v>
                </c:pt>
                <c:pt idx="7">
                  <c:v>2620</c:v>
                </c:pt>
                <c:pt idx="8">
                  <c:v>2718</c:v>
                </c:pt>
                <c:pt idx="9">
                  <c:v>2806</c:v>
                </c:pt>
                <c:pt idx="10">
                  <c:v>3178</c:v>
                </c:pt>
                <c:pt idx="11">
                  <c:v>3493</c:v>
                </c:pt>
                <c:pt idx="12">
                  <c:v>2235</c:v>
                </c:pt>
                <c:pt idx="13">
                  <c:v>3197</c:v>
                </c:pt>
                <c:pt idx="14">
                  <c:v>3315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E-4A64-91F8-41F85304F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01563423"/>
        <c:axId val="2101803263"/>
      </c:barChart>
      <c:catAx>
        <c:axId val="210156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803263"/>
        <c:crosses val="autoZero"/>
        <c:auto val="1"/>
        <c:lblAlgn val="ctr"/>
        <c:lblOffset val="100"/>
        <c:noMultiLvlLbl val="0"/>
      </c:catAx>
      <c:valAx>
        <c:axId val="210180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563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Price Ratios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Sheet1!$A$1:$F$1</c:f>
              <c:strCache>
                <c:ptCount val="6"/>
                <c:pt idx="0">
                  <c:v>P/E mean</c:v>
                </c:pt>
                <c:pt idx="1">
                  <c:v>P/E (DBI)</c:v>
                </c:pt>
                <c:pt idx="2">
                  <c:v>P/B mean</c:v>
                </c:pt>
                <c:pt idx="3">
                  <c:v>P/B (DBI)</c:v>
                </c:pt>
                <c:pt idx="4">
                  <c:v>P/FCF mean</c:v>
                </c:pt>
                <c:pt idx="5">
                  <c:v>P/FCF (DBI)</c:v>
                </c:pt>
              </c:strCache>
            </c:strRef>
          </c:cat>
          <c:val>
            <c:numRef>
              <c:f>Sheet1!$A$2:$F$2</c:f>
              <c:numCache>
                <c:formatCode>General</c:formatCode>
                <c:ptCount val="6"/>
                <c:pt idx="0">
                  <c:v>33.380000000000003</c:v>
                </c:pt>
                <c:pt idx="1">
                  <c:v>6.23</c:v>
                </c:pt>
                <c:pt idx="2">
                  <c:v>3.24</c:v>
                </c:pt>
                <c:pt idx="3">
                  <c:v>1.77</c:v>
                </c:pt>
                <c:pt idx="4">
                  <c:v>11.86</c:v>
                </c:pt>
                <c:pt idx="5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8-4A53-91DB-3761524E6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67917295"/>
        <c:axId val="1243016639"/>
      </c:barChart>
      <c:catAx>
        <c:axId val="167917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016639"/>
        <c:crosses val="autoZero"/>
        <c:auto val="1"/>
        <c:lblAlgn val="ctr"/>
        <c:lblOffset val="100"/>
        <c:noMultiLvlLbl val="0"/>
      </c:catAx>
      <c:valAx>
        <c:axId val="1243016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17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Return on Equity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Sheet5!$A$2:$A$57</c:f>
              <c:numCache>
                <c:formatCode>m/d/yyyy</c:formatCode>
                <c:ptCount val="56"/>
                <c:pt idx="0">
                  <c:v>45138</c:v>
                </c:pt>
                <c:pt idx="1">
                  <c:v>45046</c:v>
                </c:pt>
                <c:pt idx="2">
                  <c:v>44957</c:v>
                </c:pt>
                <c:pt idx="3">
                  <c:v>44865</c:v>
                </c:pt>
                <c:pt idx="4">
                  <c:v>44773</c:v>
                </c:pt>
                <c:pt idx="5">
                  <c:v>44681</c:v>
                </c:pt>
                <c:pt idx="6">
                  <c:v>44592</c:v>
                </c:pt>
                <c:pt idx="7">
                  <c:v>44500</c:v>
                </c:pt>
                <c:pt idx="8">
                  <c:v>44408</c:v>
                </c:pt>
                <c:pt idx="9">
                  <c:v>44316</c:v>
                </c:pt>
                <c:pt idx="10">
                  <c:v>44227</c:v>
                </c:pt>
                <c:pt idx="11">
                  <c:v>44135</c:v>
                </c:pt>
                <c:pt idx="12">
                  <c:v>44043</c:v>
                </c:pt>
                <c:pt idx="13">
                  <c:v>43951</c:v>
                </c:pt>
                <c:pt idx="14">
                  <c:v>43861</c:v>
                </c:pt>
                <c:pt idx="15">
                  <c:v>43769</c:v>
                </c:pt>
                <c:pt idx="16">
                  <c:v>43677</c:v>
                </c:pt>
                <c:pt idx="17">
                  <c:v>43585</c:v>
                </c:pt>
                <c:pt idx="18">
                  <c:v>43496</c:v>
                </c:pt>
                <c:pt idx="19">
                  <c:v>43404</c:v>
                </c:pt>
                <c:pt idx="20">
                  <c:v>43312</c:v>
                </c:pt>
                <c:pt idx="21">
                  <c:v>43220</c:v>
                </c:pt>
                <c:pt idx="22">
                  <c:v>43131</c:v>
                </c:pt>
                <c:pt idx="23">
                  <c:v>43039</c:v>
                </c:pt>
                <c:pt idx="24">
                  <c:v>42947</c:v>
                </c:pt>
                <c:pt idx="25">
                  <c:v>42855</c:v>
                </c:pt>
                <c:pt idx="26">
                  <c:v>42766</c:v>
                </c:pt>
                <c:pt idx="27">
                  <c:v>42674</c:v>
                </c:pt>
                <c:pt idx="28">
                  <c:v>42582</c:v>
                </c:pt>
                <c:pt idx="29">
                  <c:v>42490</c:v>
                </c:pt>
                <c:pt idx="30">
                  <c:v>42400</c:v>
                </c:pt>
                <c:pt idx="31">
                  <c:v>42308</c:v>
                </c:pt>
                <c:pt idx="32">
                  <c:v>42216</c:v>
                </c:pt>
                <c:pt idx="33">
                  <c:v>42124</c:v>
                </c:pt>
                <c:pt idx="34">
                  <c:v>42035</c:v>
                </c:pt>
                <c:pt idx="35">
                  <c:v>41943</c:v>
                </c:pt>
                <c:pt idx="36">
                  <c:v>41851</c:v>
                </c:pt>
                <c:pt idx="37">
                  <c:v>41759</c:v>
                </c:pt>
                <c:pt idx="38">
                  <c:v>41670</c:v>
                </c:pt>
                <c:pt idx="39">
                  <c:v>41578</c:v>
                </c:pt>
                <c:pt idx="40">
                  <c:v>41486</c:v>
                </c:pt>
                <c:pt idx="41">
                  <c:v>41394</c:v>
                </c:pt>
                <c:pt idx="42">
                  <c:v>41305</c:v>
                </c:pt>
                <c:pt idx="43">
                  <c:v>41213</c:v>
                </c:pt>
                <c:pt idx="44">
                  <c:v>41121</c:v>
                </c:pt>
                <c:pt idx="45">
                  <c:v>41029</c:v>
                </c:pt>
                <c:pt idx="46">
                  <c:v>40939</c:v>
                </c:pt>
                <c:pt idx="47">
                  <c:v>40847</c:v>
                </c:pt>
                <c:pt idx="48">
                  <c:v>40755</c:v>
                </c:pt>
                <c:pt idx="49">
                  <c:v>40663</c:v>
                </c:pt>
                <c:pt idx="50">
                  <c:v>40574</c:v>
                </c:pt>
                <c:pt idx="51">
                  <c:v>40482</c:v>
                </c:pt>
                <c:pt idx="52">
                  <c:v>40390</c:v>
                </c:pt>
                <c:pt idx="53">
                  <c:v>40298</c:v>
                </c:pt>
                <c:pt idx="54">
                  <c:v>40209</c:v>
                </c:pt>
                <c:pt idx="55">
                  <c:v>40117</c:v>
                </c:pt>
              </c:numCache>
            </c:numRef>
          </c:cat>
          <c:val>
            <c:numRef>
              <c:f>Sheet5!$B$2:$B$57</c:f>
              <c:numCache>
                <c:formatCode>0.00%</c:formatCode>
                <c:ptCount val="56"/>
                <c:pt idx="0">
                  <c:v>0.32150000000000001</c:v>
                </c:pt>
                <c:pt idx="1">
                  <c:v>0.3634</c:v>
                </c:pt>
                <c:pt idx="2">
                  <c:v>0.40629999999999999</c:v>
                </c:pt>
                <c:pt idx="3">
                  <c:v>0.33289999999999997</c:v>
                </c:pt>
                <c:pt idx="4">
                  <c:v>0.41920000000000002</c:v>
                </c:pt>
                <c:pt idx="5">
                  <c:v>0.42499999999999999</c:v>
                </c:pt>
                <c:pt idx="6">
                  <c:v>0.44640000000000002</c:v>
                </c:pt>
                <c:pt idx="7">
                  <c:v>1.9800000000000002E-2</c:v>
                </c:pt>
                <c:pt idx="8">
                  <c:v>-0.38719999999999999</c:v>
                </c:pt>
                <c:pt idx="9">
                  <c:v>-0.79749999999999999</c:v>
                </c:pt>
                <c:pt idx="10">
                  <c:v>-1.2877000000000001</c:v>
                </c:pt>
                <c:pt idx="11">
                  <c:v>-0.72709999999999997</c:v>
                </c:pt>
                <c:pt idx="12">
                  <c:v>-0.47110000000000002</c:v>
                </c:pt>
                <c:pt idx="13">
                  <c:v>-0.22889999999999999</c:v>
                </c:pt>
                <c:pt idx="14">
                  <c:v>0.1258</c:v>
                </c:pt>
                <c:pt idx="15">
                  <c:v>7.17E-2</c:v>
                </c:pt>
                <c:pt idx="16">
                  <c:v>6.25E-2</c:v>
                </c:pt>
                <c:pt idx="17">
                  <c:v>-1.6199999999999999E-2</c:v>
                </c:pt>
                <c:pt idx="18">
                  <c:v>-2.3E-2</c:v>
                </c:pt>
                <c:pt idx="19">
                  <c:v>3.9199999999999999E-2</c:v>
                </c:pt>
                <c:pt idx="20">
                  <c:v>2.0999999999999999E-3</c:v>
                </c:pt>
                <c:pt idx="21">
                  <c:v>7.17E-2</c:v>
                </c:pt>
                <c:pt idx="22">
                  <c:v>7.0900000000000005E-2</c:v>
                </c:pt>
                <c:pt idx="23">
                  <c:v>9.01E-2</c:v>
                </c:pt>
                <c:pt idx="24">
                  <c:v>0.1278</c:v>
                </c:pt>
                <c:pt idx="25">
                  <c:v>0.12479999999999999</c:v>
                </c:pt>
                <c:pt idx="26">
                  <c:v>0.1328</c:v>
                </c:pt>
                <c:pt idx="27">
                  <c:v>0.1145</c:v>
                </c:pt>
                <c:pt idx="28">
                  <c:v>0.1113</c:v>
                </c:pt>
                <c:pt idx="29">
                  <c:v>0.121</c:v>
                </c:pt>
                <c:pt idx="30">
                  <c:v>0.13439999999999999</c:v>
                </c:pt>
                <c:pt idx="31">
                  <c:v>0.14929999999999999</c:v>
                </c:pt>
                <c:pt idx="32">
                  <c:v>0.16109999999999999</c:v>
                </c:pt>
                <c:pt idx="33">
                  <c:v>0.16009999999999999</c:v>
                </c:pt>
                <c:pt idx="34">
                  <c:v>0.1532</c:v>
                </c:pt>
                <c:pt idx="35">
                  <c:v>0.1507</c:v>
                </c:pt>
                <c:pt idx="36">
                  <c:v>0.15620000000000001</c:v>
                </c:pt>
                <c:pt idx="37">
                  <c:v>0.15859999999999999</c:v>
                </c:pt>
                <c:pt idx="38">
                  <c:v>0.1598</c:v>
                </c:pt>
                <c:pt idx="39">
                  <c:v>0.1648</c:v>
                </c:pt>
                <c:pt idx="40">
                  <c:v>0.16489999999999999</c:v>
                </c:pt>
                <c:pt idx="41">
                  <c:v>0.16059999999999999</c:v>
                </c:pt>
                <c:pt idx="42">
                  <c:v>0.16819999999999999</c:v>
                </c:pt>
                <c:pt idx="43">
                  <c:v>0.1623</c:v>
                </c:pt>
                <c:pt idx="44">
                  <c:v>0.1714</c:v>
                </c:pt>
                <c:pt idx="45">
                  <c:v>0.33289999999999997</c:v>
                </c:pt>
                <c:pt idx="46">
                  <c:v>0.2437</c:v>
                </c:pt>
                <c:pt idx="47">
                  <c:v>0.2424</c:v>
                </c:pt>
                <c:pt idx="48">
                  <c:v>0.16339999999999999</c:v>
                </c:pt>
                <c:pt idx="49">
                  <c:v>-2.35E-2</c:v>
                </c:pt>
                <c:pt idx="50">
                  <c:v>9.6000000000000002E-2</c:v>
                </c:pt>
                <c:pt idx="51">
                  <c:v>0.1172</c:v>
                </c:pt>
                <c:pt idx="52">
                  <c:v>0.17810000000000001</c:v>
                </c:pt>
                <c:pt idx="53">
                  <c:v>0.15010000000000001</c:v>
                </c:pt>
                <c:pt idx="54">
                  <c:v>0.11020000000000001</c:v>
                </c:pt>
                <c:pt idx="55">
                  <c:v>7.0199999999999999E-2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FD-47F0-A03E-A0B978FE5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748032"/>
        <c:axId val="374029472"/>
      </c:lineChart>
      <c:dateAx>
        <c:axId val="2287480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029472"/>
        <c:crosses val="autoZero"/>
        <c:auto val="1"/>
        <c:lblOffset val="100"/>
        <c:baseTimeUnit val="months"/>
      </c:dateAx>
      <c:valAx>
        <c:axId val="37402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74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EBITDA margin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Sheet3!$V$2</c:f>
              <c:strCache>
                <c:ptCount val="1"/>
                <c:pt idx="0">
                  <c:v>EBITDA marign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Sheet3!$U$3:$U$58</c:f>
              <c:numCache>
                <c:formatCode>m/d/yyyy</c:formatCode>
                <c:ptCount val="56"/>
                <c:pt idx="0">
                  <c:v>45138</c:v>
                </c:pt>
                <c:pt idx="1">
                  <c:v>45046</c:v>
                </c:pt>
                <c:pt idx="2">
                  <c:v>44957</c:v>
                </c:pt>
                <c:pt idx="3">
                  <c:v>44865</c:v>
                </c:pt>
                <c:pt idx="4">
                  <c:v>44773</c:v>
                </c:pt>
                <c:pt idx="5">
                  <c:v>44681</c:v>
                </c:pt>
                <c:pt idx="6">
                  <c:v>44592</c:v>
                </c:pt>
                <c:pt idx="7">
                  <c:v>44500</c:v>
                </c:pt>
                <c:pt idx="8">
                  <c:v>44408</c:v>
                </c:pt>
                <c:pt idx="9">
                  <c:v>44316</c:v>
                </c:pt>
                <c:pt idx="10">
                  <c:v>44227</c:v>
                </c:pt>
                <c:pt idx="11">
                  <c:v>44135</c:v>
                </c:pt>
                <c:pt idx="12">
                  <c:v>44043</c:v>
                </c:pt>
                <c:pt idx="13">
                  <c:v>43951</c:v>
                </c:pt>
                <c:pt idx="14">
                  <c:v>43861</c:v>
                </c:pt>
                <c:pt idx="15">
                  <c:v>43769</c:v>
                </c:pt>
                <c:pt idx="16">
                  <c:v>43677</c:v>
                </c:pt>
                <c:pt idx="17">
                  <c:v>43585</c:v>
                </c:pt>
                <c:pt idx="18">
                  <c:v>43496</c:v>
                </c:pt>
                <c:pt idx="19">
                  <c:v>43404</c:v>
                </c:pt>
                <c:pt idx="20">
                  <c:v>43312</c:v>
                </c:pt>
                <c:pt idx="21">
                  <c:v>43220</c:v>
                </c:pt>
                <c:pt idx="22">
                  <c:v>43131</c:v>
                </c:pt>
                <c:pt idx="23">
                  <c:v>43039</c:v>
                </c:pt>
                <c:pt idx="24">
                  <c:v>42947</c:v>
                </c:pt>
                <c:pt idx="25">
                  <c:v>42855</c:v>
                </c:pt>
                <c:pt idx="26">
                  <c:v>42766</c:v>
                </c:pt>
                <c:pt idx="27">
                  <c:v>42674</c:v>
                </c:pt>
                <c:pt idx="28">
                  <c:v>42582</c:v>
                </c:pt>
                <c:pt idx="29">
                  <c:v>42490</c:v>
                </c:pt>
                <c:pt idx="30">
                  <c:v>42400</c:v>
                </c:pt>
                <c:pt idx="31">
                  <c:v>42308</c:v>
                </c:pt>
                <c:pt idx="32">
                  <c:v>42216</c:v>
                </c:pt>
                <c:pt idx="33">
                  <c:v>42124</c:v>
                </c:pt>
                <c:pt idx="34">
                  <c:v>42035</c:v>
                </c:pt>
                <c:pt idx="35">
                  <c:v>41943</c:v>
                </c:pt>
                <c:pt idx="36">
                  <c:v>41851</c:v>
                </c:pt>
                <c:pt idx="37">
                  <c:v>41759</c:v>
                </c:pt>
                <c:pt idx="38">
                  <c:v>41670</c:v>
                </c:pt>
                <c:pt idx="39">
                  <c:v>41578</c:v>
                </c:pt>
                <c:pt idx="40">
                  <c:v>41486</c:v>
                </c:pt>
                <c:pt idx="41">
                  <c:v>41394</c:v>
                </c:pt>
                <c:pt idx="42">
                  <c:v>41305</c:v>
                </c:pt>
                <c:pt idx="43">
                  <c:v>41213</c:v>
                </c:pt>
                <c:pt idx="44">
                  <c:v>41121</c:v>
                </c:pt>
                <c:pt idx="45">
                  <c:v>41029</c:v>
                </c:pt>
                <c:pt idx="46">
                  <c:v>40939</c:v>
                </c:pt>
                <c:pt idx="47">
                  <c:v>40847</c:v>
                </c:pt>
                <c:pt idx="48">
                  <c:v>40755</c:v>
                </c:pt>
                <c:pt idx="49">
                  <c:v>40663</c:v>
                </c:pt>
                <c:pt idx="50">
                  <c:v>40574</c:v>
                </c:pt>
                <c:pt idx="51">
                  <c:v>40482</c:v>
                </c:pt>
                <c:pt idx="52">
                  <c:v>40390</c:v>
                </c:pt>
                <c:pt idx="53">
                  <c:v>40298</c:v>
                </c:pt>
                <c:pt idx="54">
                  <c:v>40209</c:v>
                </c:pt>
                <c:pt idx="55">
                  <c:v>40117</c:v>
                </c:pt>
              </c:numCache>
            </c:numRef>
          </c:cat>
          <c:val>
            <c:numRef>
              <c:f>Sheet3!$V$3:$V$58</c:f>
              <c:numCache>
                <c:formatCode>0.00%</c:formatCode>
                <c:ptCount val="56"/>
                <c:pt idx="0">
                  <c:v>6.8699999999999997E-2</c:v>
                </c:pt>
                <c:pt idx="1">
                  <c:v>7.1300000000000002E-2</c:v>
                </c:pt>
                <c:pt idx="2">
                  <c:v>8.1100000000000005E-2</c:v>
                </c:pt>
                <c:pt idx="3">
                  <c:v>8.6099999999999996E-2</c:v>
                </c:pt>
                <c:pt idx="4">
                  <c:v>9.7699999999999995E-2</c:v>
                </c:pt>
                <c:pt idx="5">
                  <c:v>9.6299999999999997E-2</c:v>
                </c:pt>
                <c:pt idx="6">
                  <c:v>8.8499999999999995E-2</c:v>
                </c:pt>
                <c:pt idx="7">
                  <c:v>6.5699999999999995E-2</c:v>
                </c:pt>
                <c:pt idx="8">
                  <c:v>1.29E-2</c:v>
                </c:pt>
                <c:pt idx="9">
                  <c:v>-6.5199999999999994E-2</c:v>
                </c:pt>
                <c:pt idx="10">
                  <c:v>-0.2233</c:v>
                </c:pt>
                <c:pt idx="11">
                  <c:v>-0.1812</c:v>
                </c:pt>
                <c:pt idx="12">
                  <c:v>-0.1206</c:v>
                </c:pt>
                <c:pt idx="13">
                  <c:v>-4.9299999999999997E-2</c:v>
                </c:pt>
                <c:pt idx="14">
                  <c:v>6.0999999999999999E-2</c:v>
                </c:pt>
                <c:pt idx="15">
                  <c:v>4.8300000000000003E-2</c:v>
                </c:pt>
                <c:pt idx="16">
                  <c:v>4.7899999999999998E-2</c:v>
                </c:pt>
                <c:pt idx="17">
                  <c:v>4.3700000000000003E-2</c:v>
                </c:pt>
                <c:pt idx="18">
                  <c:v>4.3099999999999999E-2</c:v>
                </c:pt>
                <c:pt idx="19">
                  <c:v>7.3899999999999993E-2</c:v>
                </c:pt>
                <c:pt idx="20">
                  <c:v>6.0199999999999997E-2</c:v>
                </c:pt>
                <c:pt idx="21">
                  <c:v>7.0800000000000002E-2</c:v>
                </c:pt>
                <c:pt idx="22">
                  <c:v>7.3400000000000007E-2</c:v>
                </c:pt>
                <c:pt idx="23">
                  <c:v>8.0600000000000005E-2</c:v>
                </c:pt>
                <c:pt idx="24">
                  <c:v>0.1032</c:v>
                </c:pt>
                <c:pt idx="25">
                  <c:v>0.1011</c:v>
                </c:pt>
                <c:pt idx="26">
                  <c:v>0.1041</c:v>
                </c:pt>
                <c:pt idx="27">
                  <c:v>9.2299999999999993E-2</c:v>
                </c:pt>
                <c:pt idx="28">
                  <c:v>9.2999999999999999E-2</c:v>
                </c:pt>
                <c:pt idx="29">
                  <c:v>0.1017</c:v>
                </c:pt>
                <c:pt idx="30">
                  <c:v>0.1118</c:v>
                </c:pt>
                <c:pt idx="31">
                  <c:v>0.12520000000000001</c:v>
                </c:pt>
                <c:pt idx="32">
                  <c:v>0.13120000000000001</c:v>
                </c:pt>
                <c:pt idx="33">
                  <c:v>0.1305</c:v>
                </c:pt>
                <c:pt idx="34">
                  <c:v>0.12820000000000001</c:v>
                </c:pt>
                <c:pt idx="35">
                  <c:v>0.12970000000000001</c:v>
                </c:pt>
                <c:pt idx="36">
                  <c:v>0.1351</c:v>
                </c:pt>
                <c:pt idx="37">
                  <c:v>0.13689999999999999</c:v>
                </c:pt>
                <c:pt idx="38">
                  <c:v>0.13389999999999999</c:v>
                </c:pt>
                <c:pt idx="39">
                  <c:v>0.1326</c:v>
                </c:pt>
                <c:pt idx="40">
                  <c:v>0.1298</c:v>
                </c:pt>
                <c:pt idx="41">
                  <c:v>0.1278</c:v>
                </c:pt>
                <c:pt idx="42">
                  <c:v>0.1333</c:v>
                </c:pt>
                <c:pt idx="43">
                  <c:v>0.13589999999999999</c:v>
                </c:pt>
                <c:pt idx="44">
                  <c:v>0.1399</c:v>
                </c:pt>
                <c:pt idx="45">
                  <c:v>0.13220000000000001</c:v>
                </c:pt>
                <c:pt idx="46">
                  <c:v>0.1057</c:v>
                </c:pt>
                <c:pt idx="47">
                  <c:v>0.1026</c:v>
                </c:pt>
                <c:pt idx="48">
                  <c:v>7.1199999999999999E-2</c:v>
                </c:pt>
                <c:pt idx="49">
                  <c:v>8.8499999999999995E-2</c:v>
                </c:pt>
                <c:pt idx="50">
                  <c:v>0.1142</c:v>
                </c:pt>
                <c:pt idx="51">
                  <c:v>0.115</c:v>
                </c:pt>
                <c:pt idx="52">
                  <c:v>0.1331</c:v>
                </c:pt>
                <c:pt idx="53">
                  <c:v>0.1086</c:v>
                </c:pt>
                <c:pt idx="54">
                  <c:v>8.9200000000000002E-2</c:v>
                </c:pt>
                <c:pt idx="55">
                  <c:v>6.59E-2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DD-4DB5-8D29-65FAA2ECF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09199"/>
        <c:axId val="757167695"/>
      </c:lineChart>
      <c:dateAx>
        <c:axId val="5510919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167695"/>
        <c:crosses val="autoZero"/>
        <c:auto val="1"/>
        <c:lblOffset val="100"/>
        <c:baseTimeUnit val="months"/>
      </c:dateAx>
      <c:valAx>
        <c:axId val="757167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09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Net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Sheet3!$B$41:$B$55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Sheet3!$C$41:$C$55</c:f>
              <c:numCache>
                <c:formatCode>"$"#,##0_);[Red]\("$"#,##0\)</c:formatCode>
                <c:ptCount val="15"/>
                <c:pt idx="0">
                  <c:v>27</c:v>
                </c:pt>
                <c:pt idx="1">
                  <c:v>-26</c:v>
                </c:pt>
                <c:pt idx="2">
                  <c:v>18</c:v>
                </c:pt>
                <c:pt idx="3">
                  <c:v>175</c:v>
                </c:pt>
                <c:pt idx="4">
                  <c:v>146</c:v>
                </c:pt>
                <c:pt idx="5">
                  <c:v>151</c:v>
                </c:pt>
                <c:pt idx="6">
                  <c:v>153</c:v>
                </c:pt>
                <c:pt idx="7">
                  <c:v>136</c:v>
                </c:pt>
                <c:pt idx="8">
                  <c:v>124</c:v>
                </c:pt>
                <c:pt idx="9">
                  <c:v>67</c:v>
                </c:pt>
                <c:pt idx="10">
                  <c:v>-20</c:v>
                </c:pt>
                <c:pt idx="11">
                  <c:v>94</c:v>
                </c:pt>
                <c:pt idx="12">
                  <c:v>-489</c:v>
                </c:pt>
                <c:pt idx="13">
                  <c:v>154</c:v>
                </c:pt>
                <c:pt idx="14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22-4105-80EF-7317497D1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690719"/>
        <c:axId val="746709103"/>
      </c:lineChart>
      <c:catAx>
        <c:axId val="163690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709103"/>
        <c:crosses val="autoZero"/>
        <c:auto val="1"/>
        <c:lblAlgn val="ctr"/>
        <c:lblOffset val="100"/>
        <c:noMultiLvlLbl val="0"/>
      </c:catAx>
      <c:valAx>
        <c:axId val="746709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90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Annual EPS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Sheet3!$E$2</c:f>
              <c:strCache>
                <c:ptCount val="1"/>
                <c:pt idx="0">
                  <c:v>Annual EPS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Sheet3!$D$3:$D$17</c:f>
              <c:numCache>
                <c:formatCode>General</c:formatCode>
                <c:ptCount val="15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</c:v>
                </c:pt>
                <c:pt idx="11">
                  <c:v>2012</c:v>
                </c:pt>
                <c:pt idx="12">
                  <c:v>2011</c:v>
                </c:pt>
                <c:pt idx="13">
                  <c:v>2010</c:v>
                </c:pt>
                <c:pt idx="14">
                  <c:v>2009</c:v>
                </c:pt>
              </c:numCache>
            </c:numRef>
          </c:xVal>
          <c:yVal>
            <c:numRef>
              <c:f>Sheet3!$E$3:$E$17</c:f>
              <c:numCache>
                <c:formatCode>"$"#,##0.00_);[Red]\("$"#,##0.00\)</c:formatCode>
                <c:ptCount val="15"/>
                <c:pt idx="0">
                  <c:v>2.2599999999999998</c:v>
                </c:pt>
                <c:pt idx="1">
                  <c:v>2</c:v>
                </c:pt>
                <c:pt idx="2">
                  <c:v>-6.77</c:v>
                </c:pt>
                <c:pt idx="3">
                  <c:v>1.27</c:v>
                </c:pt>
                <c:pt idx="4">
                  <c:v>-0.26</c:v>
                </c:pt>
                <c:pt idx="5">
                  <c:v>0.84</c:v>
                </c:pt>
                <c:pt idx="6">
                  <c:v>1.51</c:v>
                </c:pt>
                <c:pt idx="7">
                  <c:v>1.54</c:v>
                </c:pt>
                <c:pt idx="8">
                  <c:v>1.69</c:v>
                </c:pt>
                <c:pt idx="9">
                  <c:v>1.65</c:v>
                </c:pt>
                <c:pt idx="10">
                  <c:v>1.62</c:v>
                </c:pt>
                <c:pt idx="11">
                  <c:v>2.27</c:v>
                </c:pt>
                <c:pt idx="12">
                  <c:v>0.41</c:v>
                </c:pt>
                <c:pt idx="13">
                  <c:v>-0.62</c:v>
                </c:pt>
                <c:pt idx="14">
                  <c:v>0.31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53-4698-BF84-AB2BB0CC6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1572543"/>
        <c:axId val="1253905711"/>
      </c:scatterChart>
      <c:valAx>
        <c:axId val="21015725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905711"/>
        <c:crosses val="autoZero"/>
        <c:crossBetween val="midCat"/>
      </c:valAx>
      <c:valAx>
        <c:axId val="1253905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5725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Dividend Payout History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Sheet4!$D$12:$D$22</c:f>
              <c:numCache>
                <c:formatCode>m/d/yyyy</c:formatCode>
                <c:ptCount val="11"/>
                <c:pt idx="0">
                  <c:v>43634</c:v>
                </c:pt>
                <c:pt idx="1">
                  <c:v>43727</c:v>
                </c:pt>
                <c:pt idx="2">
                  <c:v>43818</c:v>
                </c:pt>
                <c:pt idx="3">
                  <c:v>43917</c:v>
                </c:pt>
                <c:pt idx="4">
                  <c:v>44672</c:v>
                </c:pt>
                <c:pt idx="5">
                  <c:v>44733</c:v>
                </c:pt>
                <c:pt idx="6">
                  <c:v>44825</c:v>
                </c:pt>
                <c:pt idx="7">
                  <c:v>44907</c:v>
                </c:pt>
                <c:pt idx="8">
                  <c:v>45015</c:v>
                </c:pt>
                <c:pt idx="9">
                  <c:v>45103</c:v>
                </c:pt>
                <c:pt idx="10">
                  <c:v>45201</c:v>
                </c:pt>
              </c:numCache>
            </c:numRef>
          </c:cat>
          <c:val>
            <c:numRef>
              <c:f>Sheet4!$E$12:$E$22</c:f>
              <c:numCache>
                <c:formatCode>General</c:formatCode>
                <c:ptCount val="11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0.1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DD-417E-809E-EBEC01185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1655375"/>
        <c:axId val="115566159"/>
      </c:lineChart>
      <c:dateAx>
        <c:axId val="75165537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66159"/>
        <c:crosses val="autoZero"/>
        <c:auto val="1"/>
        <c:lblOffset val="100"/>
        <c:baseTimeUnit val="months"/>
      </c:dateAx>
      <c:valAx>
        <c:axId val="11556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65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23F3B-97A9-4BD1-AC43-C451853B85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9E70091-52BA-4647-B983-8CAA81B664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Investment Thesis</a:t>
          </a:r>
        </a:p>
      </dgm:t>
    </dgm:pt>
    <dgm:pt modelId="{E852B05C-5E63-4759-BC97-FD86F2D53243}" type="parTrans" cxnId="{2282A5C6-DBF6-496E-A5BB-BED0FC0C0A9B}">
      <dgm:prSet/>
      <dgm:spPr/>
      <dgm:t>
        <a:bodyPr/>
        <a:lstStyle/>
        <a:p>
          <a:endParaRPr lang="en-US"/>
        </a:p>
      </dgm:t>
    </dgm:pt>
    <dgm:pt modelId="{58AABFED-4487-4407-B24F-0B444B997F38}" type="sibTrans" cxnId="{2282A5C6-DBF6-496E-A5BB-BED0FC0C0A9B}">
      <dgm:prSet/>
      <dgm:spPr/>
      <dgm:t>
        <a:bodyPr/>
        <a:lstStyle/>
        <a:p>
          <a:endParaRPr lang="en-US"/>
        </a:p>
      </dgm:t>
    </dgm:pt>
    <dgm:pt modelId="{FAA19DA3-123F-4B38-84B1-FB243D23BF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Business Description</a:t>
          </a:r>
        </a:p>
      </dgm:t>
    </dgm:pt>
    <dgm:pt modelId="{17C70E82-F415-4C29-9717-86B5AF853A83}" type="parTrans" cxnId="{0C6936F0-121E-480A-9A25-6F5D8CBB3467}">
      <dgm:prSet/>
      <dgm:spPr/>
      <dgm:t>
        <a:bodyPr/>
        <a:lstStyle/>
        <a:p>
          <a:endParaRPr lang="en-US"/>
        </a:p>
      </dgm:t>
    </dgm:pt>
    <dgm:pt modelId="{0B95BB17-A569-4F35-9C3F-24D1E68C14BA}" type="sibTrans" cxnId="{0C6936F0-121E-480A-9A25-6F5D8CBB3467}">
      <dgm:prSet/>
      <dgm:spPr/>
      <dgm:t>
        <a:bodyPr/>
        <a:lstStyle/>
        <a:p>
          <a:endParaRPr lang="en-US"/>
        </a:p>
      </dgm:t>
    </dgm:pt>
    <dgm:pt modelId="{E67BB45F-7BEF-42C4-9BC2-C44D5031F2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Industry Analysis</a:t>
          </a:r>
        </a:p>
      </dgm:t>
    </dgm:pt>
    <dgm:pt modelId="{C7FA8F67-3E9B-4A53-9499-B53446D033BB}" type="parTrans" cxnId="{44D07BDE-0E71-4041-BB1C-5EE8809E6D22}">
      <dgm:prSet/>
      <dgm:spPr/>
      <dgm:t>
        <a:bodyPr/>
        <a:lstStyle/>
        <a:p>
          <a:endParaRPr lang="en-US"/>
        </a:p>
      </dgm:t>
    </dgm:pt>
    <dgm:pt modelId="{9761DF2A-BCBF-4699-A162-43FDFCA0EB3F}" type="sibTrans" cxnId="{44D07BDE-0E71-4041-BB1C-5EE8809E6D22}">
      <dgm:prSet/>
      <dgm:spPr/>
      <dgm:t>
        <a:bodyPr/>
        <a:lstStyle/>
        <a:p>
          <a:endParaRPr lang="en-US"/>
        </a:p>
      </dgm:t>
    </dgm:pt>
    <dgm:pt modelId="{B2023F47-933B-4570-87F5-99959BBAD9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Financial Analysis</a:t>
          </a:r>
        </a:p>
      </dgm:t>
    </dgm:pt>
    <dgm:pt modelId="{DEF365AB-0665-40F6-977C-878BE63A6D13}" type="parTrans" cxnId="{67496578-F92C-4505-9D59-0E3BD8903842}">
      <dgm:prSet/>
      <dgm:spPr/>
      <dgm:t>
        <a:bodyPr/>
        <a:lstStyle/>
        <a:p>
          <a:endParaRPr lang="en-US"/>
        </a:p>
      </dgm:t>
    </dgm:pt>
    <dgm:pt modelId="{774AAF83-C63E-4B51-A062-8A787D913425}" type="sibTrans" cxnId="{67496578-F92C-4505-9D59-0E3BD8903842}">
      <dgm:prSet/>
      <dgm:spPr/>
      <dgm:t>
        <a:bodyPr/>
        <a:lstStyle/>
        <a:p>
          <a:endParaRPr lang="en-US"/>
        </a:p>
      </dgm:t>
    </dgm:pt>
    <dgm:pt modelId="{95619EB3-16A2-4CB3-BF93-977D229C87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Valuation</a:t>
          </a:r>
        </a:p>
      </dgm:t>
    </dgm:pt>
    <dgm:pt modelId="{F5A7CA1D-779E-41BE-8D79-812988098458}" type="parTrans" cxnId="{1E1D7654-CA81-49A7-9738-FC6C30C3C1C7}">
      <dgm:prSet/>
      <dgm:spPr/>
      <dgm:t>
        <a:bodyPr/>
        <a:lstStyle/>
        <a:p>
          <a:endParaRPr lang="en-US"/>
        </a:p>
      </dgm:t>
    </dgm:pt>
    <dgm:pt modelId="{F29EED12-A245-47F3-BD4B-0C532859DF41}" type="sibTrans" cxnId="{1E1D7654-CA81-49A7-9738-FC6C30C3C1C7}">
      <dgm:prSet/>
      <dgm:spPr/>
      <dgm:t>
        <a:bodyPr/>
        <a:lstStyle/>
        <a:p>
          <a:endParaRPr lang="en-US"/>
        </a:p>
      </dgm:t>
    </dgm:pt>
    <dgm:pt modelId="{E1AF7B86-F719-47E7-B4B0-ED1AF01598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Investment</a:t>
          </a:r>
          <a:r>
            <a:rPr lang="en-US" dirty="0"/>
            <a:t> </a:t>
          </a:r>
          <a:r>
            <a:rPr lang="en-US" dirty="0">
              <a:solidFill>
                <a:schemeClr val="bg1"/>
              </a:solidFill>
            </a:rPr>
            <a:t>Risks</a:t>
          </a:r>
        </a:p>
      </dgm:t>
    </dgm:pt>
    <dgm:pt modelId="{AF4C8ED0-7651-4E5B-BA49-94C402B079A5}" type="parTrans" cxnId="{30953A6D-45F1-4569-989D-660788DFBED4}">
      <dgm:prSet/>
      <dgm:spPr/>
      <dgm:t>
        <a:bodyPr/>
        <a:lstStyle/>
        <a:p>
          <a:endParaRPr lang="en-US"/>
        </a:p>
      </dgm:t>
    </dgm:pt>
    <dgm:pt modelId="{08B6469E-9FC8-47CA-9604-E8FCBE83670E}" type="sibTrans" cxnId="{30953A6D-45F1-4569-989D-660788DFBED4}">
      <dgm:prSet/>
      <dgm:spPr/>
      <dgm:t>
        <a:bodyPr/>
        <a:lstStyle/>
        <a:p>
          <a:endParaRPr lang="en-US"/>
        </a:p>
      </dgm:t>
    </dgm:pt>
    <dgm:pt modelId="{6B2C23DE-9B0E-450F-98A8-1749825750ED}" type="pres">
      <dgm:prSet presAssocID="{3E323F3B-97A9-4BD1-AC43-C451853B8588}" presName="root" presStyleCnt="0">
        <dgm:presLayoutVars>
          <dgm:dir/>
          <dgm:resizeHandles val="exact"/>
        </dgm:presLayoutVars>
      </dgm:prSet>
      <dgm:spPr/>
    </dgm:pt>
    <dgm:pt modelId="{EF88A7C6-5447-40B8-B4BD-3A1402858045}" type="pres">
      <dgm:prSet presAssocID="{39E70091-52BA-4647-B983-8CAA81B66406}" presName="compNode" presStyleCnt="0"/>
      <dgm:spPr/>
    </dgm:pt>
    <dgm:pt modelId="{EFA99A97-F53E-4672-98F7-8653E6E85B24}" type="pres">
      <dgm:prSet presAssocID="{39E70091-52BA-4647-B983-8CAA81B66406}" presName="bgRect" presStyleLbl="bgShp" presStyleIdx="0" presStyleCnt="6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3EE7DEA0-4625-446C-95AC-FB9E078E40F4}" type="pres">
      <dgm:prSet presAssocID="{39E70091-52BA-4647-B983-8CAA81B6640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F409F9A-693D-491E-98B3-751035160881}" type="pres">
      <dgm:prSet presAssocID="{39E70091-52BA-4647-B983-8CAA81B66406}" presName="spaceRect" presStyleCnt="0"/>
      <dgm:spPr/>
    </dgm:pt>
    <dgm:pt modelId="{692F16D5-FFBC-4EAC-A78B-17DF0EDA3EF7}" type="pres">
      <dgm:prSet presAssocID="{39E70091-52BA-4647-B983-8CAA81B66406}" presName="parTx" presStyleLbl="revTx" presStyleIdx="0" presStyleCnt="6">
        <dgm:presLayoutVars>
          <dgm:chMax val="0"/>
          <dgm:chPref val="0"/>
        </dgm:presLayoutVars>
      </dgm:prSet>
      <dgm:spPr/>
    </dgm:pt>
    <dgm:pt modelId="{7739F215-1DAE-4707-AA21-E120D49DAA26}" type="pres">
      <dgm:prSet presAssocID="{58AABFED-4487-4407-B24F-0B444B997F38}" presName="sibTrans" presStyleCnt="0"/>
      <dgm:spPr/>
    </dgm:pt>
    <dgm:pt modelId="{52E6ECB5-B4D6-48F1-AD50-3E5824CBB6A8}" type="pres">
      <dgm:prSet presAssocID="{FAA19DA3-123F-4B38-84B1-FB243D23BF70}" presName="compNode" presStyleCnt="0"/>
      <dgm:spPr/>
    </dgm:pt>
    <dgm:pt modelId="{86390D6B-7D0A-4E75-AF2F-1204889B89C3}" type="pres">
      <dgm:prSet presAssocID="{FAA19DA3-123F-4B38-84B1-FB243D23BF70}" presName="bgRect" presStyleLbl="bgShp" presStyleIdx="1" presStyleCnt="6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A796D3C3-C268-42D9-B968-1A14CF024286}" type="pres">
      <dgm:prSet presAssocID="{FAA19DA3-123F-4B38-84B1-FB243D23BF7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C6B8D5C-7F7C-4B8F-92BD-5176DE008B55}" type="pres">
      <dgm:prSet presAssocID="{FAA19DA3-123F-4B38-84B1-FB243D23BF70}" presName="spaceRect" presStyleCnt="0"/>
      <dgm:spPr/>
    </dgm:pt>
    <dgm:pt modelId="{4328FA50-54C3-4A03-B677-5ECFAB7D6014}" type="pres">
      <dgm:prSet presAssocID="{FAA19DA3-123F-4B38-84B1-FB243D23BF70}" presName="parTx" presStyleLbl="revTx" presStyleIdx="1" presStyleCnt="6">
        <dgm:presLayoutVars>
          <dgm:chMax val="0"/>
          <dgm:chPref val="0"/>
        </dgm:presLayoutVars>
      </dgm:prSet>
      <dgm:spPr/>
    </dgm:pt>
    <dgm:pt modelId="{F9C09F6F-1450-4D15-840A-92FA6DE3DC38}" type="pres">
      <dgm:prSet presAssocID="{0B95BB17-A569-4F35-9C3F-24D1E68C14BA}" presName="sibTrans" presStyleCnt="0"/>
      <dgm:spPr/>
    </dgm:pt>
    <dgm:pt modelId="{0C10C206-8C3E-4542-8069-07274169CDD1}" type="pres">
      <dgm:prSet presAssocID="{E67BB45F-7BEF-42C4-9BC2-C44D5031F2E1}" presName="compNode" presStyleCnt="0"/>
      <dgm:spPr/>
    </dgm:pt>
    <dgm:pt modelId="{30EB9B53-8CE3-409A-BD37-2E98F0142503}" type="pres">
      <dgm:prSet presAssocID="{E67BB45F-7BEF-42C4-9BC2-C44D5031F2E1}" presName="bgRect" presStyleLbl="bgShp" presStyleIdx="2" presStyleCnt="6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FA7D36C7-2DB0-4AFC-A541-466D5E5401C3}" type="pres">
      <dgm:prSet presAssocID="{E67BB45F-7BEF-42C4-9BC2-C44D5031F2E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E0CE45D2-E4E0-4D56-A10D-8B6E611368AC}" type="pres">
      <dgm:prSet presAssocID="{E67BB45F-7BEF-42C4-9BC2-C44D5031F2E1}" presName="spaceRect" presStyleCnt="0"/>
      <dgm:spPr/>
    </dgm:pt>
    <dgm:pt modelId="{2C0B963B-6BED-4141-AA92-CF3372660C58}" type="pres">
      <dgm:prSet presAssocID="{E67BB45F-7BEF-42C4-9BC2-C44D5031F2E1}" presName="parTx" presStyleLbl="revTx" presStyleIdx="2" presStyleCnt="6">
        <dgm:presLayoutVars>
          <dgm:chMax val="0"/>
          <dgm:chPref val="0"/>
        </dgm:presLayoutVars>
      </dgm:prSet>
      <dgm:spPr/>
    </dgm:pt>
    <dgm:pt modelId="{78966D85-EE2F-4E26-A4DF-8FE7DB53C3FA}" type="pres">
      <dgm:prSet presAssocID="{9761DF2A-BCBF-4699-A162-43FDFCA0EB3F}" presName="sibTrans" presStyleCnt="0"/>
      <dgm:spPr/>
    </dgm:pt>
    <dgm:pt modelId="{458CC26D-4403-4962-829E-FEE097938E32}" type="pres">
      <dgm:prSet presAssocID="{B2023F47-933B-4570-87F5-99959BBAD942}" presName="compNode" presStyleCnt="0"/>
      <dgm:spPr/>
    </dgm:pt>
    <dgm:pt modelId="{DE3EC11E-98AA-43ED-BA7F-E2DF0CC9D3E7}" type="pres">
      <dgm:prSet presAssocID="{B2023F47-933B-4570-87F5-99959BBAD942}" presName="bgRect" presStyleLbl="bgShp" presStyleIdx="3" presStyleCnt="6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25ED2AA5-726F-48FD-81DB-DA6D52958B44}" type="pres">
      <dgm:prSet presAssocID="{B2023F47-933B-4570-87F5-99959BBAD94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708E7DE-5496-4DB4-8946-E46815DD986B}" type="pres">
      <dgm:prSet presAssocID="{B2023F47-933B-4570-87F5-99959BBAD942}" presName="spaceRect" presStyleCnt="0"/>
      <dgm:spPr/>
    </dgm:pt>
    <dgm:pt modelId="{DC2FA396-6E91-4B5D-BC3B-F9D7847A2199}" type="pres">
      <dgm:prSet presAssocID="{B2023F47-933B-4570-87F5-99959BBAD942}" presName="parTx" presStyleLbl="revTx" presStyleIdx="3" presStyleCnt="6">
        <dgm:presLayoutVars>
          <dgm:chMax val="0"/>
          <dgm:chPref val="0"/>
        </dgm:presLayoutVars>
      </dgm:prSet>
      <dgm:spPr/>
    </dgm:pt>
    <dgm:pt modelId="{1E203624-685A-4684-8E11-6780EF6C9B6B}" type="pres">
      <dgm:prSet presAssocID="{774AAF83-C63E-4B51-A062-8A787D913425}" presName="sibTrans" presStyleCnt="0"/>
      <dgm:spPr/>
    </dgm:pt>
    <dgm:pt modelId="{1E39DA2C-039D-4841-939B-59420AFA962C}" type="pres">
      <dgm:prSet presAssocID="{95619EB3-16A2-4CB3-BF93-977D229C87CE}" presName="compNode" presStyleCnt="0"/>
      <dgm:spPr/>
    </dgm:pt>
    <dgm:pt modelId="{7F7F250F-099F-4740-B12E-721F95DE95F4}" type="pres">
      <dgm:prSet presAssocID="{95619EB3-16A2-4CB3-BF93-977D229C87CE}" presName="bgRect" presStyleLbl="bgShp" presStyleIdx="4" presStyleCnt="6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0267040C-D076-44AD-BD48-EC670BC34D36}" type="pres">
      <dgm:prSet presAssocID="{95619EB3-16A2-4CB3-BF93-977D229C87C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22F6A18-724A-4939-B3B6-8828BD3F9C29}" type="pres">
      <dgm:prSet presAssocID="{95619EB3-16A2-4CB3-BF93-977D229C87CE}" presName="spaceRect" presStyleCnt="0"/>
      <dgm:spPr/>
    </dgm:pt>
    <dgm:pt modelId="{CBB935BD-7B9C-445E-BC9C-5AF5746316A5}" type="pres">
      <dgm:prSet presAssocID="{95619EB3-16A2-4CB3-BF93-977D229C87CE}" presName="parTx" presStyleLbl="revTx" presStyleIdx="4" presStyleCnt="6">
        <dgm:presLayoutVars>
          <dgm:chMax val="0"/>
          <dgm:chPref val="0"/>
        </dgm:presLayoutVars>
      </dgm:prSet>
      <dgm:spPr/>
    </dgm:pt>
    <dgm:pt modelId="{D2358FBB-71EB-43F4-903C-AC55268709BF}" type="pres">
      <dgm:prSet presAssocID="{F29EED12-A245-47F3-BD4B-0C532859DF41}" presName="sibTrans" presStyleCnt="0"/>
      <dgm:spPr/>
    </dgm:pt>
    <dgm:pt modelId="{31BC5DB8-5507-4C9B-BDDB-A16F2CCAC8C8}" type="pres">
      <dgm:prSet presAssocID="{E1AF7B86-F719-47E7-B4B0-ED1AF01598E3}" presName="compNode" presStyleCnt="0"/>
      <dgm:spPr/>
    </dgm:pt>
    <dgm:pt modelId="{7686A3DA-B99E-40CB-ACB8-14E629D855D0}" type="pres">
      <dgm:prSet presAssocID="{E1AF7B86-F719-47E7-B4B0-ED1AF01598E3}" presName="bgRect" presStyleLbl="bgShp" presStyleIdx="5" presStyleCnt="6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D228490E-AD27-45CC-A3BF-913D696E98FF}" type="pres">
      <dgm:prSet presAssocID="{E1AF7B86-F719-47E7-B4B0-ED1AF01598E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A15E10C-6030-4B49-AE37-8D1759B09D49}" type="pres">
      <dgm:prSet presAssocID="{E1AF7B86-F719-47E7-B4B0-ED1AF01598E3}" presName="spaceRect" presStyleCnt="0"/>
      <dgm:spPr/>
    </dgm:pt>
    <dgm:pt modelId="{794B9FAB-0ADB-4DFB-9F6E-5C6E258C0ECF}" type="pres">
      <dgm:prSet presAssocID="{E1AF7B86-F719-47E7-B4B0-ED1AF01598E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D16CB17-8122-4944-BADF-D7996B94A9A9}" type="presOf" srcId="{FAA19DA3-123F-4B38-84B1-FB243D23BF70}" destId="{4328FA50-54C3-4A03-B677-5ECFAB7D6014}" srcOrd="0" destOrd="0" presId="urn:microsoft.com/office/officeart/2018/2/layout/IconVerticalSolidList"/>
    <dgm:cxn modelId="{0EDE3520-7997-4D85-871B-A8EEB44D0307}" type="presOf" srcId="{3E323F3B-97A9-4BD1-AC43-C451853B8588}" destId="{6B2C23DE-9B0E-450F-98A8-1749825750ED}" srcOrd="0" destOrd="0" presId="urn:microsoft.com/office/officeart/2018/2/layout/IconVerticalSolidList"/>
    <dgm:cxn modelId="{30953A6D-45F1-4569-989D-660788DFBED4}" srcId="{3E323F3B-97A9-4BD1-AC43-C451853B8588}" destId="{E1AF7B86-F719-47E7-B4B0-ED1AF01598E3}" srcOrd="5" destOrd="0" parTransId="{AF4C8ED0-7651-4E5B-BA49-94C402B079A5}" sibTransId="{08B6469E-9FC8-47CA-9604-E8FCBE83670E}"/>
    <dgm:cxn modelId="{53659A50-1206-4F79-8691-A5F32032E1B9}" type="presOf" srcId="{E1AF7B86-F719-47E7-B4B0-ED1AF01598E3}" destId="{794B9FAB-0ADB-4DFB-9F6E-5C6E258C0ECF}" srcOrd="0" destOrd="0" presId="urn:microsoft.com/office/officeart/2018/2/layout/IconVerticalSolidList"/>
    <dgm:cxn modelId="{3A9A5673-8E87-49C2-99A4-E11A9BA661A4}" type="presOf" srcId="{B2023F47-933B-4570-87F5-99959BBAD942}" destId="{DC2FA396-6E91-4B5D-BC3B-F9D7847A2199}" srcOrd="0" destOrd="0" presId="urn:microsoft.com/office/officeart/2018/2/layout/IconVerticalSolidList"/>
    <dgm:cxn modelId="{1E1D7654-CA81-49A7-9738-FC6C30C3C1C7}" srcId="{3E323F3B-97A9-4BD1-AC43-C451853B8588}" destId="{95619EB3-16A2-4CB3-BF93-977D229C87CE}" srcOrd="4" destOrd="0" parTransId="{F5A7CA1D-779E-41BE-8D79-812988098458}" sibTransId="{F29EED12-A245-47F3-BD4B-0C532859DF41}"/>
    <dgm:cxn modelId="{9DA6F276-F6CE-4441-A147-237204F991C3}" type="presOf" srcId="{95619EB3-16A2-4CB3-BF93-977D229C87CE}" destId="{CBB935BD-7B9C-445E-BC9C-5AF5746316A5}" srcOrd="0" destOrd="0" presId="urn:microsoft.com/office/officeart/2018/2/layout/IconVerticalSolidList"/>
    <dgm:cxn modelId="{67496578-F92C-4505-9D59-0E3BD8903842}" srcId="{3E323F3B-97A9-4BD1-AC43-C451853B8588}" destId="{B2023F47-933B-4570-87F5-99959BBAD942}" srcOrd="3" destOrd="0" parTransId="{DEF365AB-0665-40F6-977C-878BE63A6D13}" sibTransId="{774AAF83-C63E-4B51-A062-8A787D913425}"/>
    <dgm:cxn modelId="{4263AC91-B063-467A-BA85-B22B3454E924}" type="presOf" srcId="{39E70091-52BA-4647-B983-8CAA81B66406}" destId="{692F16D5-FFBC-4EAC-A78B-17DF0EDA3EF7}" srcOrd="0" destOrd="0" presId="urn:microsoft.com/office/officeart/2018/2/layout/IconVerticalSolidList"/>
    <dgm:cxn modelId="{DDB9C4B7-803B-48A5-A53A-47F70952919C}" type="presOf" srcId="{E67BB45F-7BEF-42C4-9BC2-C44D5031F2E1}" destId="{2C0B963B-6BED-4141-AA92-CF3372660C58}" srcOrd="0" destOrd="0" presId="urn:microsoft.com/office/officeart/2018/2/layout/IconVerticalSolidList"/>
    <dgm:cxn modelId="{2282A5C6-DBF6-496E-A5BB-BED0FC0C0A9B}" srcId="{3E323F3B-97A9-4BD1-AC43-C451853B8588}" destId="{39E70091-52BA-4647-B983-8CAA81B66406}" srcOrd="0" destOrd="0" parTransId="{E852B05C-5E63-4759-BC97-FD86F2D53243}" sibTransId="{58AABFED-4487-4407-B24F-0B444B997F38}"/>
    <dgm:cxn modelId="{44D07BDE-0E71-4041-BB1C-5EE8809E6D22}" srcId="{3E323F3B-97A9-4BD1-AC43-C451853B8588}" destId="{E67BB45F-7BEF-42C4-9BC2-C44D5031F2E1}" srcOrd="2" destOrd="0" parTransId="{C7FA8F67-3E9B-4A53-9499-B53446D033BB}" sibTransId="{9761DF2A-BCBF-4699-A162-43FDFCA0EB3F}"/>
    <dgm:cxn modelId="{0C6936F0-121E-480A-9A25-6F5D8CBB3467}" srcId="{3E323F3B-97A9-4BD1-AC43-C451853B8588}" destId="{FAA19DA3-123F-4B38-84B1-FB243D23BF70}" srcOrd="1" destOrd="0" parTransId="{17C70E82-F415-4C29-9717-86B5AF853A83}" sibTransId="{0B95BB17-A569-4F35-9C3F-24D1E68C14BA}"/>
    <dgm:cxn modelId="{06E83354-DA76-4B1B-84E7-DDB6F8CB742D}" type="presParOf" srcId="{6B2C23DE-9B0E-450F-98A8-1749825750ED}" destId="{EF88A7C6-5447-40B8-B4BD-3A1402858045}" srcOrd="0" destOrd="0" presId="urn:microsoft.com/office/officeart/2018/2/layout/IconVerticalSolidList"/>
    <dgm:cxn modelId="{0041B4F7-5940-40CD-A918-0CEF5BBD1F67}" type="presParOf" srcId="{EF88A7C6-5447-40B8-B4BD-3A1402858045}" destId="{EFA99A97-F53E-4672-98F7-8653E6E85B24}" srcOrd="0" destOrd="0" presId="urn:microsoft.com/office/officeart/2018/2/layout/IconVerticalSolidList"/>
    <dgm:cxn modelId="{0D8C083A-BDF2-4B06-BAE2-47B7AAF801B9}" type="presParOf" srcId="{EF88A7C6-5447-40B8-B4BD-3A1402858045}" destId="{3EE7DEA0-4625-446C-95AC-FB9E078E40F4}" srcOrd="1" destOrd="0" presId="urn:microsoft.com/office/officeart/2018/2/layout/IconVerticalSolidList"/>
    <dgm:cxn modelId="{45555ACF-52B3-4D04-AE65-ECEF62C0973A}" type="presParOf" srcId="{EF88A7C6-5447-40B8-B4BD-3A1402858045}" destId="{EF409F9A-693D-491E-98B3-751035160881}" srcOrd="2" destOrd="0" presId="urn:microsoft.com/office/officeart/2018/2/layout/IconVerticalSolidList"/>
    <dgm:cxn modelId="{19580561-8384-400E-88A2-5AB956810877}" type="presParOf" srcId="{EF88A7C6-5447-40B8-B4BD-3A1402858045}" destId="{692F16D5-FFBC-4EAC-A78B-17DF0EDA3EF7}" srcOrd="3" destOrd="0" presId="urn:microsoft.com/office/officeart/2018/2/layout/IconVerticalSolidList"/>
    <dgm:cxn modelId="{7015F5C0-DEE8-4F6A-93B5-357A5754D3FA}" type="presParOf" srcId="{6B2C23DE-9B0E-450F-98A8-1749825750ED}" destId="{7739F215-1DAE-4707-AA21-E120D49DAA26}" srcOrd="1" destOrd="0" presId="urn:microsoft.com/office/officeart/2018/2/layout/IconVerticalSolidList"/>
    <dgm:cxn modelId="{63AC77BA-6707-4BDA-A357-D0632B6258F5}" type="presParOf" srcId="{6B2C23DE-9B0E-450F-98A8-1749825750ED}" destId="{52E6ECB5-B4D6-48F1-AD50-3E5824CBB6A8}" srcOrd="2" destOrd="0" presId="urn:microsoft.com/office/officeart/2018/2/layout/IconVerticalSolidList"/>
    <dgm:cxn modelId="{4AEFE58E-9C3F-4684-8EB0-B72A0AF966D9}" type="presParOf" srcId="{52E6ECB5-B4D6-48F1-AD50-3E5824CBB6A8}" destId="{86390D6B-7D0A-4E75-AF2F-1204889B89C3}" srcOrd="0" destOrd="0" presId="urn:microsoft.com/office/officeart/2018/2/layout/IconVerticalSolidList"/>
    <dgm:cxn modelId="{3C721A21-2706-4295-A844-1E3CFA85F6F7}" type="presParOf" srcId="{52E6ECB5-B4D6-48F1-AD50-3E5824CBB6A8}" destId="{A796D3C3-C268-42D9-B968-1A14CF024286}" srcOrd="1" destOrd="0" presId="urn:microsoft.com/office/officeart/2018/2/layout/IconVerticalSolidList"/>
    <dgm:cxn modelId="{F7B50587-90FC-455D-B06D-1BC91CFB14CD}" type="presParOf" srcId="{52E6ECB5-B4D6-48F1-AD50-3E5824CBB6A8}" destId="{AC6B8D5C-7F7C-4B8F-92BD-5176DE008B55}" srcOrd="2" destOrd="0" presId="urn:microsoft.com/office/officeart/2018/2/layout/IconVerticalSolidList"/>
    <dgm:cxn modelId="{3325798C-C208-4700-9758-2B0DAE5D08BC}" type="presParOf" srcId="{52E6ECB5-B4D6-48F1-AD50-3E5824CBB6A8}" destId="{4328FA50-54C3-4A03-B677-5ECFAB7D6014}" srcOrd="3" destOrd="0" presId="urn:microsoft.com/office/officeart/2018/2/layout/IconVerticalSolidList"/>
    <dgm:cxn modelId="{375B9513-B7A4-4B7A-BE38-E2A0E111D6F1}" type="presParOf" srcId="{6B2C23DE-9B0E-450F-98A8-1749825750ED}" destId="{F9C09F6F-1450-4D15-840A-92FA6DE3DC38}" srcOrd="3" destOrd="0" presId="urn:microsoft.com/office/officeart/2018/2/layout/IconVerticalSolidList"/>
    <dgm:cxn modelId="{12A502D2-A69E-4D8A-8BFC-BAF2655C4D81}" type="presParOf" srcId="{6B2C23DE-9B0E-450F-98A8-1749825750ED}" destId="{0C10C206-8C3E-4542-8069-07274169CDD1}" srcOrd="4" destOrd="0" presId="urn:microsoft.com/office/officeart/2018/2/layout/IconVerticalSolidList"/>
    <dgm:cxn modelId="{0E6694FD-FA7F-4932-A999-E7EBB784AA1C}" type="presParOf" srcId="{0C10C206-8C3E-4542-8069-07274169CDD1}" destId="{30EB9B53-8CE3-409A-BD37-2E98F0142503}" srcOrd="0" destOrd="0" presId="urn:microsoft.com/office/officeart/2018/2/layout/IconVerticalSolidList"/>
    <dgm:cxn modelId="{D121A65C-2C8B-43CB-B7DA-96CDAB1A349D}" type="presParOf" srcId="{0C10C206-8C3E-4542-8069-07274169CDD1}" destId="{FA7D36C7-2DB0-4AFC-A541-466D5E5401C3}" srcOrd="1" destOrd="0" presId="urn:microsoft.com/office/officeart/2018/2/layout/IconVerticalSolidList"/>
    <dgm:cxn modelId="{A7656804-F8D5-4C36-A5B2-9AF975418C6E}" type="presParOf" srcId="{0C10C206-8C3E-4542-8069-07274169CDD1}" destId="{E0CE45D2-E4E0-4D56-A10D-8B6E611368AC}" srcOrd="2" destOrd="0" presId="urn:microsoft.com/office/officeart/2018/2/layout/IconVerticalSolidList"/>
    <dgm:cxn modelId="{D8D72365-9363-4C82-817A-3BEE90EC3EA9}" type="presParOf" srcId="{0C10C206-8C3E-4542-8069-07274169CDD1}" destId="{2C0B963B-6BED-4141-AA92-CF3372660C58}" srcOrd="3" destOrd="0" presId="urn:microsoft.com/office/officeart/2018/2/layout/IconVerticalSolidList"/>
    <dgm:cxn modelId="{FE18001D-3DBE-40ED-B816-FDBCA0C3ADF0}" type="presParOf" srcId="{6B2C23DE-9B0E-450F-98A8-1749825750ED}" destId="{78966D85-EE2F-4E26-A4DF-8FE7DB53C3FA}" srcOrd="5" destOrd="0" presId="urn:microsoft.com/office/officeart/2018/2/layout/IconVerticalSolidList"/>
    <dgm:cxn modelId="{493BC394-E9E0-4BDA-BEEA-3CA716894647}" type="presParOf" srcId="{6B2C23DE-9B0E-450F-98A8-1749825750ED}" destId="{458CC26D-4403-4962-829E-FEE097938E32}" srcOrd="6" destOrd="0" presId="urn:microsoft.com/office/officeart/2018/2/layout/IconVerticalSolidList"/>
    <dgm:cxn modelId="{45DEE5AB-E750-4555-94E4-CDB7C4853814}" type="presParOf" srcId="{458CC26D-4403-4962-829E-FEE097938E32}" destId="{DE3EC11E-98AA-43ED-BA7F-E2DF0CC9D3E7}" srcOrd="0" destOrd="0" presId="urn:microsoft.com/office/officeart/2018/2/layout/IconVerticalSolidList"/>
    <dgm:cxn modelId="{C25779A3-6A15-4A7F-98D8-49FAC3FE6ED6}" type="presParOf" srcId="{458CC26D-4403-4962-829E-FEE097938E32}" destId="{25ED2AA5-726F-48FD-81DB-DA6D52958B44}" srcOrd="1" destOrd="0" presId="urn:microsoft.com/office/officeart/2018/2/layout/IconVerticalSolidList"/>
    <dgm:cxn modelId="{53531DFA-4E0C-47A9-A68A-4841CACC37C4}" type="presParOf" srcId="{458CC26D-4403-4962-829E-FEE097938E32}" destId="{6708E7DE-5496-4DB4-8946-E46815DD986B}" srcOrd="2" destOrd="0" presId="urn:microsoft.com/office/officeart/2018/2/layout/IconVerticalSolidList"/>
    <dgm:cxn modelId="{E8401606-3DFB-4CEB-9006-B35C0B3E935F}" type="presParOf" srcId="{458CC26D-4403-4962-829E-FEE097938E32}" destId="{DC2FA396-6E91-4B5D-BC3B-F9D7847A2199}" srcOrd="3" destOrd="0" presId="urn:microsoft.com/office/officeart/2018/2/layout/IconVerticalSolidList"/>
    <dgm:cxn modelId="{F6D9043D-51AE-4060-B786-97FB58D11461}" type="presParOf" srcId="{6B2C23DE-9B0E-450F-98A8-1749825750ED}" destId="{1E203624-685A-4684-8E11-6780EF6C9B6B}" srcOrd="7" destOrd="0" presId="urn:microsoft.com/office/officeart/2018/2/layout/IconVerticalSolidList"/>
    <dgm:cxn modelId="{65227180-63D6-4F63-96A8-9F4B598433BA}" type="presParOf" srcId="{6B2C23DE-9B0E-450F-98A8-1749825750ED}" destId="{1E39DA2C-039D-4841-939B-59420AFA962C}" srcOrd="8" destOrd="0" presId="urn:microsoft.com/office/officeart/2018/2/layout/IconVerticalSolidList"/>
    <dgm:cxn modelId="{E384FED1-69C5-44E8-B542-83DBB52E4CFF}" type="presParOf" srcId="{1E39DA2C-039D-4841-939B-59420AFA962C}" destId="{7F7F250F-099F-4740-B12E-721F95DE95F4}" srcOrd="0" destOrd="0" presId="urn:microsoft.com/office/officeart/2018/2/layout/IconVerticalSolidList"/>
    <dgm:cxn modelId="{E78E0A24-AC2A-4D69-BB43-2BE1165D0593}" type="presParOf" srcId="{1E39DA2C-039D-4841-939B-59420AFA962C}" destId="{0267040C-D076-44AD-BD48-EC670BC34D36}" srcOrd="1" destOrd="0" presId="urn:microsoft.com/office/officeart/2018/2/layout/IconVerticalSolidList"/>
    <dgm:cxn modelId="{4B97B393-B8A8-4822-AE3C-202880B1351C}" type="presParOf" srcId="{1E39DA2C-039D-4841-939B-59420AFA962C}" destId="{122F6A18-724A-4939-B3B6-8828BD3F9C29}" srcOrd="2" destOrd="0" presId="urn:microsoft.com/office/officeart/2018/2/layout/IconVerticalSolidList"/>
    <dgm:cxn modelId="{7B9B2F94-373E-4838-86A8-CAB5C78E7CF2}" type="presParOf" srcId="{1E39DA2C-039D-4841-939B-59420AFA962C}" destId="{CBB935BD-7B9C-445E-BC9C-5AF5746316A5}" srcOrd="3" destOrd="0" presId="urn:microsoft.com/office/officeart/2018/2/layout/IconVerticalSolidList"/>
    <dgm:cxn modelId="{30BCC2CF-652E-4D19-9D00-5F659AB07471}" type="presParOf" srcId="{6B2C23DE-9B0E-450F-98A8-1749825750ED}" destId="{D2358FBB-71EB-43F4-903C-AC55268709BF}" srcOrd="9" destOrd="0" presId="urn:microsoft.com/office/officeart/2018/2/layout/IconVerticalSolidList"/>
    <dgm:cxn modelId="{EC12BEF2-74F9-47F1-98EF-A88CA4AC1368}" type="presParOf" srcId="{6B2C23DE-9B0E-450F-98A8-1749825750ED}" destId="{31BC5DB8-5507-4C9B-BDDB-A16F2CCAC8C8}" srcOrd="10" destOrd="0" presId="urn:microsoft.com/office/officeart/2018/2/layout/IconVerticalSolidList"/>
    <dgm:cxn modelId="{7D2C6EE1-E548-4630-AF6A-756AD64B0BF9}" type="presParOf" srcId="{31BC5DB8-5507-4C9B-BDDB-A16F2CCAC8C8}" destId="{7686A3DA-B99E-40CB-ACB8-14E629D855D0}" srcOrd="0" destOrd="0" presId="urn:microsoft.com/office/officeart/2018/2/layout/IconVerticalSolidList"/>
    <dgm:cxn modelId="{C01FCF15-ACD8-4579-9D84-B5E8D49A7C41}" type="presParOf" srcId="{31BC5DB8-5507-4C9B-BDDB-A16F2CCAC8C8}" destId="{D228490E-AD27-45CC-A3BF-913D696E98FF}" srcOrd="1" destOrd="0" presId="urn:microsoft.com/office/officeart/2018/2/layout/IconVerticalSolidList"/>
    <dgm:cxn modelId="{1C66D705-75DE-4DED-9D74-362D90389C03}" type="presParOf" srcId="{31BC5DB8-5507-4C9B-BDDB-A16F2CCAC8C8}" destId="{8A15E10C-6030-4B49-AE37-8D1759B09D49}" srcOrd="2" destOrd="0" presId="urn:microsoft.com/office/officeart/2018/2/layout/IconVerticalSolidList"/>
    <dgm:cxn modelId="{79FF3BF1-8CD5-4383-A7C0-076C391944C9}" type="presParOf" srcId="{31BC5DB8-5507-4C9B-BDDB-A16F2CCAC8C8}" destId="{794B9FAB-0ADB-4DFB-9F6E-5C6E258C0E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64D47-4C77-4E87-80B6-C7FBCC86694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E6A4A6D-BF4C-46E5-ABA7-4E05B845F7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Sector: Consumer Cyclical</a:t>
          </a:r>
        </a:p>
      </dgm:t>
    </dgm:pt>
    <dgm:pt modelId="{E2CAFCE0-E64C-494C-A7A6-B706EE13C1C8}" type="parTrans" cxnId="{BBBF5FD5-685C-4B0B-86AA-6CD77D0A6373}">
      <dgm:prSet/>
      <dgm:spPr/>
      <dgm:t>
        <a:bodyPr/>
        <a:lstStyle/>
        <a:p>
          <a:endParaRPr lang="en-US"/>
        </a:p>
      </dgm:t>
    </dgm:pt>
    <dgm:pt modelId="{12CF072E-1246-427E-A22C-4AA48B4D5DDB}" type="sibTrans" cxnId="{BBBF5FD5-685C-4B0B-86AA-6CD77D0A6373}">
      <dgm:prSet/>
      <dgm:spPr/>
      <dgm:t>
        <a:bodyPr/>
        <a:lstStyle/>
        <a:p>
          <a:endParaRPr lang="en-US"/>
        </a:p>
      </dgm:t>
    </dgm:pt>
    <dgm:pt modelId="{ED585FC5-768C-4D47-856E-AA06813C8A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Employees: 14,000</a:t>
          </a:r>
        </a:p>
      </dgm:t>
    </dgm:pt>
    <dgm:pt modelId="{0F265E37-7FE7-470D-8A49-B7CA62BD74EA}" type="parTrans" cxnId="{D3359C1D-8B8A-4885-A534-290C4BEF2D5B}">
      <dgm:prSet/>
      <dgm:spPr/>
      <dgm:t>
        <a:bodyPr/>
        <a:lstStyle/>
        <a:p>
          <a:endParaRPr lang="en-US"/>
        </a:p>
      </dgm:t>
    </dgm:pt>
    <dgm:pt modelId="{DD5490B0-FCEC-4620-B198-648987D61A0C}" type="sibTrans" cxnId="{D3359C1D-8B8A-4885-A534-290C4BEF2D5B}">
      <dgm:prSet/>
      <dgm:spPr/>
      <dgm:t>
        <a:bodyPr/>
        <a:lstStyle/>
        <a:p>
          <a:endParaRPr lang="en-US"/>
        </a:p>
      </dgm:t>
    </dgm:pt>
    <dgm:pt modelId="{13A6D975-B5E8-4047-AF3E-2FAA1B3CD4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HQ: Columbus, OH</a:t>
          </a:r>
        </a:p>
      </dgm:t>
    </dgm:pt>
    <dgm:pt modelId="{EE97C431-DDFD-4CED-A7D6-89BB304A9268}" type="parTrans" cxnId="{28B93DA0-EE6A-4371-BEF7-1CCF242C81C7}">
      <dgm:prSet/>
      <dgm:spPr/>
      <dgm:t>
        <a:bodyPr/>
        <a:lstStyle/>
        <a:p>
          <a:endParaRPr lang="en-US"/>
        </a:p>
      </dgm:t>
    </dgm:pt>
    <dgm:pt modelId="{C1A70FFA-BCCF-4408-A90D-844E56BBFB52}" type="sibTrans" cxnId="{28B93DA0-EE6A-4371-BEF7-1CCF242C81C7}">
      <dgm:prSet/>
      <dgm:spPr/>
      <dgm:t>
        <a:bodyPr/>
        <a:lstStyle/>
        <a:p>
          <a:endParaRPr lang="en-US"/>
        </a:p>
      </dgm:t>
    </dgm:pt>
    <dgm:pt modelId="{FEA22782-5C08-41AD-899D-2DB4D596A5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Industry: Footwear and Accessories</a:t>
          </a:r>
        </a:p>
      </dgm:t>
    </dgm:pt>
    <dgm:pt modelId="{E67C6790-AE64-4891-B30B-B0F075B363CB}" type="parTrans" cxnId="{52221078-9669-4250-B1A6-338903C1454A}">
      <dgm:prSet/>
      <dgm:spPr/>
      <dgm:t>
        <a:bodyPr/>
        <a:lstStyle/>
        <a:p>
          <a:endParaRPr lang="en-US"/>
        </a:p>
      </dgm:t>
    </dgm:pt>
    <dgm:pt modelId="{9462927E-8DF8-45FA-9B18-4E82EFDC48B4}" type="sibTrans" cxnId="{52221078-9669-4250-B1A6-338903C1454A}">
      <dgm:prSet/>
      <dgm:spPr/>
      <dgm:t>
        <a:bodyPr/>
        <a:lstStyle/>
        <a:p>
          <a:endParaRPr lang="en-US"/>
        </a:p>
      </dgm:t>
    </dgm:pt>
    <dgm:pt modelId="{B980F54A-0B08-4A47-A143-425071436BFD}" type="pres">
      <dgm:prSet presAssocID="{0D564D47-4C77-4E87-80B6-C7FBCC866943}" presName="root" presStyleCnt="0">
        <dgm:presLayoutVars>
          <dgm:dir/>
          <dgm:resizeHandles val="exact"/>
        </dgm:presLayoutVars>
      </dgm:prSet>
      <dgm:spPr/>
    </dgm:pt>
    <dgm:pt modelId="{36B53424-2E17-44C8-AEFF-C9350D7026B7}" type="pres">
      <dgm:prSet presAssocID="{7E6A4A6D-BF4C-46E5-ABA7-4E05B845F717}" presName="compNode" presStyleCnt="0"/>
      <dgm:spPr/>
    </dgm:pt>
    <dgm:pt modelId="{9BAAA31F-F261-42CE-920C-1B67363914F7}" type="pres">
      <dgm:prSet presAssocID="{7E6A4A6D-BF4C-46E5-ABA7-4E05B845F71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heels"/>
        </a:ext>
      </dgm:extLst>
    </dgm:pt>
    <dgm:pt modelId="{AEAC78EB-C1E8-4B5E-9E6E-1D9DC0D54C09}" type="pres">
      <dgm:prSet presAssocID="{7E6A4A6D-BF4C-46E5-ABA7-4E05B845F717}" presName="spaceRect" presStyleCnt="0"/>
      <dgm:spPr/>
    </dgm:pt>
    <dgm:pt modelId="{9B8B9CDD-239C-46D4-940B-2355E407AAEA}" type="pres">
      <dgm:prSet presAssocID="{7E6A4A6D-BF4C-46E5-ABA7-4E05B845F717}" presName="textRect" presStyleLbl="revTx" presStyleIdx="0" presStyleCnt="4">
        <dgm:presLayoutVars>
          <dgm:chMax val="1"/>
          <dgm:chPref val="1"/>
        </dgm:presLayoutVars>
      </dgm:prSet>
      <dgm:spPr/>
    </dgm:pt>
    <dgm:pt modelId="{5CB162CB-53A6-4475-BC01-16EB2E78FB14}" type="pres">
      <dgm:prSet presAssocID="{12CF072E-1246-427E-A22C-4AA48B4D5DDB}" presName="sibTrans" presStyleCnt="0"/>
      <dgm:spPr/>
    </dgm:pt>
    <dgm:pt modelId="{D7BA9DE4-B18E-4465-93A4-D58BF7C82B18}" type="pres">
      <dgm:prSet presAssocID="{ED585FC5-768C-4D47-856E-AA06813C8A67}" presName="compNode" presStyleCnt="0"/>
      <dgm:spPr/>
    </dgm:pt>
    <dgm:pt modelId="{6D38DE4F-F177-45CB-9A64-5B167F5ABB09}" type="pres">
      <dgm:prSet presAssocID="{ED585FC5-768C-4D47-856E-AA06813C8A6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EF111D62-9E9F-4200-8A68-233E48426675}" type="pres">
      <dgm:prSet presAssocID="{ED585FC5-768C-4D47-856E-AA06813C8A67}" presName="spaceRect" presStyleCnt="0"/>
      <dgm:spPr/>
    </dgm:pt>
    <dgm:pt modelId="{41F0F4DE-88BA-4CCF-82FD-C60A05EB6095}" type="pres">
      <dgm:prSet presAssocID="{ED585FC5-768C-4D47-856E-AA06813C8A67}" presName="textRect" presStyleLbl="revTx" presStyleIdx="1" presStyleCnt="4">
        <dgm:presLayoutVars>
          <dgm:chMax val="1"/>
          <dgm:chPref val="1"/>
        </dgm:presLayoutVars>
      </dgm:prSet>
      <dgm:spPr/>
    </dgm:pt>
    <dgm:pt modelId="{2A7DB513-CE72-40C9-92F9-DD79288180D0}" type="pres">
      <dgm:prSet presAssocID="{DD5490B0-FCEC-4620-B198-648987D61A0C}" presName="sibTrans" presStyleCnt="0"/>
      <dgm:spPr/>
    </dgm:pt>
    <dgm:pt modelId="{1AAE4CC0-0136-44B3-B9BB-99D4191DB613}" type="pres">
      <dgm:prSet presAssocID="{13A6D975-B5E8-4047-AF3E-2FAA1B3CD4F0}" presName="compNode" presStyleCnt="0"/>
      <dgm:spPr/>
    </dgm:pt>
    <dgm:pt modelId="{939553D3-AD7B-4204-AF7F-BEFE44C7745D}" type="pres">
      <dgm:prSet presAssocID="{13A6D975-B5E8-4047-AF3E-2FAA1B3CD4F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50279C8B-C641-442D-8351-5FD1C3F82B5F}" type="pres">
      <dgm:prSet presAssocID="{13A6D975-B5E8-4047-AF3E-2FAA1B3CD4F0}" presName="spaceRect" presStyleCnt="0"/>
      <dgm:spPr/>
    </dgm:pt>
    <dgm:pt modelId="{F9BF9D00-2F88-436D-8A72-A1EBFF495B31}" type="pres">
      <dgm:prSet presAssocID="{13A6D975-B5E8-4047-AF3E-2FAA1B3CD4F0}" presName="textRect" presStyleLbl="revTx" presStyleIdx="2" presStyleCnt="4">
        <dgm:presLayoutVars>
          <dgm:chMax val="1"/>
          <dgm:chPref val="1"/>
        </dgm:presLayoutVars>
      </dgm:prSet>
      <dgm:spPr/>
    </dgm:pt>
    <dgm:pt modelId="{ACDBDEB6-BAD5-4CBA-88C6-120F4194C9C3}" type="pres">
      <dgm:prSet presAssocID="{C1A70FFA-BCCF-4408-A90D-844E56BBFB52}" presName="sibTrans" presStyleCnt="0"/>
      <dgm:spPr/>
    </dgm:pt>
    <dgm:pt modelId="{CC545EF8-514F-4F6A-9F67-4BB82707D299}" type="pres">
      <dgm:prSet presAssocID="{FEA22782-5C08-41AD-899D-2DB4D596A571}" presName="compNode" presStyleCnt="0"/>
      <dgm:spPr/>
    </dgm:pt>
    <dgm:pt modelId="{C2234B80-9193-4303-805F-BF0C94F02676}" type="pres">
      <dgm:prSet presAssocID="{FEA22782-5C08-41AD-899D-2DB4D596A5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94D80208-588B-401B-9613-1813BA415D0D}" type="pres">
      <dgm:prSet presAssocID="{FEA22782-5C08-41AD-899D-2DB4D596A571}" presName="spaceRect" presStyleCnt="0"/>
      <dgm:spPr/>
    </dgm:pt>
    <dgm:pt modelId="{2FDEC619-2E7E-4D65-BC01-5F4107A60F10}" type="pres">
      <dgm:prSet presAssocID="{FEA22782-5C08-41AD-899D-2DB4D596A571}" presName="textRect" presStyleLbl="revTx" presStyleIdx="3" presStyleCnt="4" custScaleX="174715">
        <dgm:presLayoutVars>
          <dgm:chMax val="1"/>
          <dgm:chPref val="1"/>
        </dgm:presLayoutVars>
      </dgm:prSet>
      <dgm:spPr/>
    </dgm:pt>
  </dgm:ptLst>
  <dgm:cxnLst>
    <dgm:cxn modelId="{D3359C1D-8B8A-4885-A534-290C4BEF2D5B}" srcId="{0D564D47-4C77-4E87-80B6-C7FBCC866943}" destId="{ED585FC5-768C-4D47-856E-AA06813C8A67}" srcOrd="1" destOrd="0" parTransId="{0F265E37-7FE7-470D-8A49-B7CA62BD74EA}" sibTransId="{DD5490B0-FCEC-4620-B198-648987D61A0C}"/>
    <dgm:cxn modelId="{F8889D2A-F0A0-4CFD-890E-D7EEAE69FEF1}" type="presOf" srcId="{FEA22782-5C08-41AD-899D-2DB4D596A571}" destId="{2FDEC619-2E7E-4D65-BC01-5F4107A60F10}" srcOrd="0" destOrd="0" presId="urn:microsoft.com/office/officeart/2018/2/layout/IconLabelList"/>
    <dgm:cxn modelId="{52221078-9669-4250-B1A6-338903C1454A}" srcId="{0D564D47-4C77-4E87-80B6-C7FBCC866943}" destId="{FEA22782-5C08-41AD-899D-2DB4D596A571}" srcOrd="3" destOrd="0" parTransId="{E67C6790-AE64-4891-B30B-B0F075B363CB}" sibTransId="{9462927E-8DF8-45FA-9B18-4E82EFDC48B4}"/>
    <dgm:cxn modelId="{D3D8BF78-B1F8-4104-B256-332D4372FBA2}" type="presOf" srcId="{0D564D47-4C77-4E87-80B6-C7FBCC866943}" destId="{B980F54A-0B08-4A47-A143-425071436BFD}" srcOrd="0" destOrd="0" presId="urn:microsoft.com/office/officeart/2018/2/layout/IconLabelList"/>
    <dgm:cxn modelId="{FCB57C93-07AF-4BA7-B6AD-AEB9C784B3AD}" type="presOf" srcId="{7E6A4A6D-BF4C-46E5-ABA7-4E05B845F717}" destId="{9B8B9CDD-239C-46D4-940B-2355E407AAEA}" srcOrd="0" destOrd="0" presId="urn:microsoft.com/office/officeart/2018/2/layout/IconLabelList"/>
    <dgm:cxn modelId="{28B93DA0-EE6A-4371-BEF7-1CCF242C81C7}" srcId="{0D564D47-4C77-4E87-80B6-C7FBCC866943}" destId="{13A6D975-B5E8-4047-AF3E-2FAA1B3CD4F0}" srcOrd="2" destOrd="0" parTransId="{EE97C431-DDFD-4CED-A7D6-89BB304A9268}" sibTransId="{C1A70FFA-BCCF-4408-A90D-844E56BBFB52}"/>
    <dgm:cxn modelId="{02D7BEB0-56F2-4B1C-904F-10DD922A43F0}" type="presOf" srcId="{13A6D975-B5E8-4047-AF3E-2FAA1B3CD4F0}" destId="{F9BF9D00-2F88-436D-8A72-A1EBFF495B31}" srcOrd="0" destOrd="0" presId="urn:microsoft.com/office/officeart/2018/2/layout/IconLabelList"/>
    <dgm:cxn modelId="{BBBF5FD5-685C-4B0B-86AA-6CD77D0A6373}" srcId="{0D564D47-4C77-4E87-80B6-C7FBCC866943}" destId="{7E6A4A6D-BF4C-46E5-ABA7-4E05B845F717}" srcOrd="0" destOrd="0" parTransId="{E2CAFCE0-E64C-494C-A7A6-B706EE13C1C8}" sibTransId="{12CF072E-1246-427E-A22C-4AA48B4D5DDB}"/>
    <dgm:cxn modelId="{957AB4FB-0683-43D2-A4E8-67418475A7A9}" type="presOf" srcId="{ED585FC5-768C-4D47-856E-AA06813C8A67}" destId="{41F0F4DE-88BA-4CCF-82FD-C60A05EB6095}" srcOrd="0" destOrd="0" presId="urn:microsoft.com/office/officeart/2018/2/layout/IconLabelList"/>
    <dgm:cxn modelId="{9B1C0EDC-4FB2-4F95-8087-22114E2403ED}" type="presParOf" srcId="{B980F54A-0B08-4A47-A143-425071436BFD}" destId="{36B53424-2E17-44C8-AEFF-C9350D7026B7}" srcOrd="0" destOrd="0" presId="urn:microsoft.com/office/officeart/2018/2/layout/IconLabelList"/>
    <dgm:cxn modelId="{11F5FA87-74E8-4C1B-B614-CF4942DDCEE8}" type="presParOf" srcId="{36B53424-2E17-44C8-AEFF-C9350D7026B7}" destId="{9BAAA31F-F261-42CE-920C-1B67363914F7}" srcOrd="0" destOrd="0" presId="urn:microsoft.com/office/officeart/2018/2/layout/IconLabelList"/>
    <dgm:cxn modelId="{EE4CD6E6-6550-4121-9381-841A7FE5B112}" type="presParOf" srcId="{36B53424-2E17-44C8-AEFF-C9350D7026B7}" destId="{AEAC78EB-C1E8-4B5E-9E6E-1D9DC0D54C09}" srcOrd="1" destOrd="0" presId="urn:microsoft.com/office/officeart/2018/2/layout/IconLabelList"/>
    <dgm:cxn modelId="{597B0C21-C953-4B24-A982-5C1C6A58A975}" type="presParOf" srcId="{36B53424-2E17-44C8-AEFF-C9350D7026B7}" destId="{9B8B9CDD-239C-46D4-940B-2355E407AAEA}" srcOrd="2" destOrd="0" presId="urn:microsoft.com/office/officeart/2018/2/layout/IconLabelList"/>
    <dgm:cxn modelId="{237B9CFC-662E-4366-8A69-C3924CB77A14}" type="presParOf" srcId="{B980F54A-0B08-4A47-A143-425071436BFD}" destId="{5CB162CB-53A6-4475-BC01-16EB2E78FB14}" srcOrd="1" destOrd="0" presId="urn:microsoft.com/office/officeart/2018/2/layout/IconLabelList"/>
    <dgm:cxn modelId="{52B55BFB-3902-4A8F-8665-D53C1D5870FA}" type="presParOf" srcId="{B980F54A-0B08-4A47-A143-425071436BFD}" destId="{D7BA9DE4-B18E-4465-93A4-D58BF7C82B18}" srcOrd="2" destOrd="0" presId="urn:microsoft.com/office/officeart/2018/2/layout/IconLabelList"/>
    <dgm:cxn modelId="{8814378C-29C7-4B68-BDCE-8095483C927F}" type="presParOf" srcId="{D7BA9DE4-B18E-4465-93A4-D58BF7C82B18}" destId="{6D38DE4F-F177-45CB-9A64-5B167F5ABB09}" srcOrd="0" destOrd="0" presId="urn:microsoft.com/office/officeart/2018/2/layout/IconLabelList"/>
    <dgm:cxn modelId="{F13D0DDE-45F8-4B3D-BD4E-11F8B3E06F2F}" type="presParOf" srcId="{D7BA9DE4-B18E-4465-93A4-D58BF7C82B18}" destId="{EF111D62-9E9F-4200-8A68-233E48426675}" srcOrd="1" destOrd="0" presId="urn:microsoft.com/office/officeart/2018/2/layout/IconLabelList"/>
    <dgm:cxn modelId="{74EB40EA-D20D-4562-9DB2-6105AB2EB1D1}" type="presParOf" srcId="{D7BA9DE4-B18E-4465-93A4-D58BF7C82B18}" destId="{41F0F4DE-88BA-4CCF-82FD-C60A05EB6095}" srcOrd="2" destOrd="0" presId="urn:microsoft.com/office/officeart/2018/2/layout/IconLabelList"/>
    <dgm:cxn modelId="{4B129C79-D061-4817-98B9-3202FB552DDE}" type="presParOf" srcId="{B980F54A-0B08-4A47-A143-425071436BFD}" destId="{2A7DB513-CE72-40C9-92F9-DD79288180D0}" srcOrd="3" destOrd="0" presId="urn:microsoft.com/office/officeart/2018/2/layout/IconLabelList"/>
    <dgm:cxn modelId="{44C1917E-F2B9-4F7F-9398-ED0FD53398A4}" type="presParOf" srcId="{B980F54A-0B08-4A47-A143-425071436BFD}" destId="{1AAE4CC0-0136-44B3-B9BB-99D4191DB613}" srcOrd="4" destOrd="0" presId="urn:microsoft.com/office/officeart/2018/2/layout/IconLabelList"/>
    <dgm:cxn modelId="{B569B461-386E-4D35-A0E9-3CB432812752}" type="presParOf" srcId="{1AAE4CC0-0136-44B3-B9BB-99D4191DB613}" destId="{939553D3-AD7B-4204-AF7F-BEFE44C7745D}" srcOrd="0" destOrd="0" presId="urn:microsoft.com/office/officeart/2018/2/layout/IconLabelList"/>
    <dgm:cxn modelId="{03C868A5-2470-4EAC-AD82-199A83559F3F}" type="presParOf" srcId="{1AAE4CC0-0136-44B3-B9BB-99D4191DB613}" destId="{50279C8B-C641-442D-8351-5FD1C3F82B5F}" srcOrd="1" destOrd="0" presId="urn:microsoft.com/office/officeart/2018/2/layout/IconLabelList"/>
    <dgm:cxn modelId="{23813AE2-06CE-40E2-8FBC-27DB41C2ED4F}" type="presParOf" srcId="{1AAE4CC0-0136-44B3-B9BB-99D4191DB613}" destId="{F9BF9D00-2F88-436D-8A72-A1EBFF495B31}" srcOrd="2" destOrd="0" presId="urn:microsoft.com/office/officeart/2018/2/layout/IconLabelList"/>
    <dgm:cxn modelId="{B58CB164-C569-4E3C-A545-D0EFBA92576A}" type="presParOf" srcId="{B980F54A-0B08-4A47-A143-425071436BFD}" destId="{ACDBDEB6-BAD5-4CBA-88C6-120F4194C9C3}" srcOrd="5" destOrd="0" presId="urn:microsoft.com/office/officeart/2018/2/layout/IconLabelList"/>
    <dgm:cxn modelId="{45D15651-38F2-40CF-B685-893A29F84E0B}" type="presParOf" srcId="{B980F54A-0B08-4A47-A143-425071436BFD}" destId="{CC545EF8-514F-4F6A-9F67-4BB82707D299}" srcOrd="6" destOrd="0" presId="urn:microsoft.com/office/officeart/2018/2/layout/IconLabelList"/>
    <dgm:cxn modelId="{202C8241-66E1-4CFF-8C5C-C793C05B8847}" type="presParOf" srcId="{CC545EF8-514F-4F6A-9F67-4BB82707D299}" destId="{C2234B80-9193-4303-805F-BF0C94F02676}" srcOrd="0" destOrd="0" presId="urn:microsoft.com/office/officeart/2018/2/layout/IconLabelList"/>
    <dgm:cxn modelId="{6CEEF685-59C2-4B25-8A06-763B3C14D6D4}" type="presParOf" srcId="{CC545EF8-514F-4F6A-9F67-4BB82707D299}" destId="{94D80208-588B-401B-9613-1813BA415D0D}" srcOrd="1" destOrd="0" presId="urn:microsoft.com/office/officeart/2018/2/layout/IconLabelList"/>
    <dgm:cxn modelId="{E6A4BE5A-0F17-440A-BF2B-392E7BED8EAB}" type="presParOf" srcId="{CC545EF8-514F-4F6A-9F67-4BB82707D299}" destId="{2FDEC619-2E7E-4D65-BC01-5F4107A60F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B72C3-0606-4CE5-A8E5-D859D3F820D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D34FBC-387E-46A8-A9F3-56CB71D84E0B}" type="pres">
      <dgm:prSet presAssocID="{DD0B72C3-0606-4CE5-A8E5-D859D3F820D1}" presName="Name0" presStyleCnt="0">
        <dgm:presLayoutVars>
          <dgm:chMax val="7"/>
          <dgm:chPref val="7"/>
          <dgm:dir/>
        </dgm:presLayoutVars>
      </dgm:prSet>
      <dgm:spPr/>
    </dgm:pt>
    <dgm:pt modelId="{17F81CB7-7AFE-49FD-80D8-6C3025B54E04}" type="pres">
      <dgm:prSet presAssocID="{DD0B72C3-0606-4CE5-A8E5-D859D3F820D1}" presName="Name1" presStyleCnt="0"/>
      <dgm:spPr/>
    </dgm:pt>
  </dgm:ptLst>
  <dgm:cxnLst>
    <dgm:cxn modelId="{77021F9A-4EB4-45D9-9CA1-7FCF4F401CB4}" type="presOf" srcId="{DD0B72C3-0606-4CE5-A8E5-D859D3F820D1}" destId="{43D34FBC-387E-46A8-A9F3-56CB71D84E0B}" srcOrd="0" destOrd="0" presId="urn:microsoft.com/office/officeart/2008/layout/CircularPictureCallout"/>
    <dgm:cxn modelId="{30BD2DC8-AF44-41F9-A33C-BF3E06C9E1CB}" type="presParOf" srcId="{43D34FBC-387E-46A8-A9F3-56CB71D84E0B}" destId="{17F81CB7-7AFE-49FD-80D8-6C3025B54E0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070009-D8C9-4328-8826-76061B977372}" type="doc">
      <dgm:prSet loTypeId="urn:microsoft.com/office/officeart/2005/8/layout/process2" loCatId="process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9D9E74D-14B8-4492-B75E-DD44D507BDE2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Retail Stores</a:t>
          </a:r>
        </a:p>
      </dgm:t>
    </dgm:pt>
    <dgm:pt modelId="{91FD2455-2534-4A6E-A3A8-88BF9468357A}" type="parTrans" cxnId="{1738316F-B617-4AAD-9342-8ADCF78171E8}">
      <dgm:prSet/>
      <dgm:spPr/>
      <dgm:t>
        <a:bodyPr/>
        <a:lstStyle/>
        <a:p>
          <a:endParaRPr lang="en-US"/>
        </a:p>
      </dgm:t>
    </dgm:pt>
    <dgm:pt modelId="{A74D89DA-33A4-44E8-A345-D907E5D948F1}" type="sibTrans" cxnId="{1738316F-B617-4AAD-9342-8ADCF78171E8}">
      <dgm:prSet/>
      <dgm:spPr/>
      <dgm:t>
        <a:bodyPr/>
        <a:lstStyle/>
        <a:p>
          <a:endParaRPr lang="en-US"/>
        </a:p>
      </dgm:t>
    </dgm:pt>
    <dgm:pt modelId="{77A56D6B-3E95-49AE-9556-F9EE498303C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E-commerce</a:t>
          </a:r>
        </a:p>
      </dgm:t>
    </dgm:pt>
    <dgm:pt modelId="{BE1DBAAB-A4F6-4845-BB59-84A9454EA5C4}" type="parTrans" cxnId="{1BBC1200-516A-4C25-BF0E-089C0FF962B2}">
      <dgm:prSet/>
      <dgm:spPr/>
      <dgm:t>
        <a:bodyPr/>
        <a:lstStyle/>
        <a:p>
          <a:endParaRPr lang="en-US"/>
        </a:p>
      </dgm:t>
    </dgm:pt>
    <dgm:pt modelId="{D938F7A0-5254-4157-8E22-7A6A889A7175}" type="sibTrans" cxnId="{1BBC1200-516A-4C25-BF0E-089C0FF962B2}">
      <dgm:prSet/>
      <dgm:spPr/>
      <dgm:t>
        <a:bodyPr/>
        <a:lstStyle/>
        <a:p>
          <a:endParaRPr lang="en-US"/>
        </a:p>
      </dgm:t>
    </dgm:pt>
    <dgm:pt modelId="{CFCEF201-19BD-486E-876A-8FF8042E18FE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/>
            <a:t>Brands and Private Label</a:t>
          </a:r>
        </a:p>
      </dgm:t>
    </dgm:pt>
    <dgm:pt modelId="{97904931-DE93-4AF9-9E66-6FD937BFFACC}" type="parTrans" cxnId="{8C8793A6-A4AC-4442-9A95-19148AD0EFA3}">
      <dgm:prSet/>
      <dgm:spPr/>
      <dgm:t>
        <a:bodyPr/>
        <a:lstStyle/>
        <a:p>
          <a:endParaRPr lang="en-US"/>
        </a:p>
      </dgm:t>
    </dgm:pt>
    <dgm:pt modelId="{9F4E7B56-8379-4E13-9B6D-8EE6949C0CD8}" type="sibTrans" cxnId="{8C8793A6-A4AC-4442-9A95-19148AD0EFA3}">
      <dgm:prSet/>
      <dgm:spPr/>
      <dgm:t>
        <a:bodyPr/>
        <a:lstStyle/>
        <a:p>
          <a:endParaRPr lang="en-US"/>
        </a:p>
      </dgm:t>
    </dgm:pt>
    <dgm:pt modelId="{B1E34276-0AC8-4BDB-85BE-FB72E34604C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Merchandising</a:t>
          </a:r>
        </a:p>
      </dgm:t>
    </dgm:pt>
    <dgm:pt modelId="{76AB2791-20A6-4BAE-9B69-DBC2CD8E7857}" type="parTrans" cxnId="{6F0B87E2-8972-4D79-96F6-0DAD212E6521}">
      <dgm:prSet/>
      <dgm:spPr/>
      <dgm:t>
        <a:bodyPr/>
        <a:lstStyle/>
        <a:p>
          <a:endParaRPr lang="en-US"/>
        </a:p>
      </dgm:t>
    </dgm:pt>
    <dgm:pt modelId="{94C27D56-E7DF-46B6-904A-9EC1A271F6F0}" type="sibTrans" cxnId="{6F0B87E2-8972-4D79-96F6-0DAD212E6521}">
      <dgm:prSet/>
      <dgm:spPr/>
      <dgm:t>
        <a:bodyPr/>
        <a:lstStyle/>
        <a:p>
          <a:endParaRPr lang="en-US"/>
        </a:p>
      </dgm:t>
    </dgm:pt>
    <dgm:pt modelId="{CE61E862-4BAE-44AC-A108-CAB86473DC4C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Customer Loyalty Programs</a:t>
          </a:r>
        </a:p>
      </dgm:t>
    </dgm:pt>
    <dgm:pt modelId="{511561F6-A144-4170-960D-45A6073A411A}" type="parTrans" cxnId="{9B78D923-DC54-4845-B4F8-CDEE2F5E245A}">
      <dgm:prSet/>
      <dgm:spPr/>
      <dgm:t>
        <a:bodyPr/>
        <a:lstStyle/>
        <a:p>
          <a:endParaRPr lang="en-US"/>
        </a:p>
      </dgm:t>
    </dgm:pt>
    <dgm:pt modelId="{44C88D47-4AA3-42E0-8195-4D2B682E9392}" type="sibTrans" cxnId="{9B78D923-DC54-4845-B4F8-CDEE2F5E245A}">
      <dgm:prSet/>
      <dgm:spPr/>
      <dgm:t>
        <a:bodyPr/>
        <a:lstStyle/>
        <a:p>
          <a:endParaRPr lang="en-US"/>
        </a:p>
      </dgm:t>
    </dgm:pt>
    <dgm:pt modelId="{2B9DED77-7EA1-4A3A-A6AA-32AFF55F8D60}" type="pres">
      <dgm:prSet presAssocID="{64070009-D8C9-4328-8826-76061B977372}" presName="linearFlow" presStyleCnt="0">
        <dgm:presLayoutVars>
          <dgm:resizeHandles val="exact"/>
        </dgm:presLayoutVars>
      </dgm:prSet>
      <dgm:spPr/>
    </dgm:pt>
    <dgm:pt modelId="{D7186EA1-CCD5-4ECA-8225-F664B886DECE}" type="pres">
      <dgm:prSet presAssocID="{D9D9E74D-14B8-4492-B75E-DD44D507BDE2}" presName="node" presStyleLbl="node1" presStyleIdx="0" presStyleCnt="5">
        <dgm:presLayoutVars>
          <dgm:bulletEnabled val="1"/>
        </dgm:presLayoutVars>
      </dgm:prSet>
      <dgm:spPr/>
    </dgm:pt>
    <dgm:pt modelId="{B17C2C43-0188-4399-A5ED-5CA157C2F24A}" type="pres">
      <dgm:prSet presAssocID="{A74D89DA-33A4-44E8-A345-D907E5D948F1}" presName="sibTrans" presStyleLbl="sibTrans2D1" presStyleIdx="0" presStyleCnt="4"/>
      <dgm:spPr/>
    </dgm:pt>
    <dgm:pt modelId="{85BB4DFE-61C5-4276-A5A0-B99D05307B1D}" type="pres">
      <dgm:prSet presAssocID="{A74D89DA-33A4-44E8-A345-D907E5D948F1}" presName="connectorText" presStyleLbl="sibTrans2D1" presStyleIdx="0" presStyleCnt="4"/>
      <dgm:spPr/>
    </dgm:pt>
    <dgm:pt modelId="{32B53AF3-ED54-4F38-B7B5-4D65AE967215}" type="pres">
      <dgm:prSet presAssocID="{77A56D6B-3E95-49AE-9556-F9EE498303C3}" presName="node" presStyleLbl="node1" presStyleIdx="1" presStyleCnt="5">
        <dgm:presLayoutVars>
          <dgm:bulletEnabled val="1"/>
        </dgm:presLayoutVars>
      </dgm:prSet>
      <dgm:spPr/>
    </dgm:pt>
    <dgm:pt modelId="{1C85EC2E-74F3-47CA-B48F-590EBF202ACD}" type="pres">
      <dgm:prSet presAssocID="{D938F7A0-5254-4157-8E22-7A6A889A7175}" presName="sibTrans" presStyleLbl="sibTrans2D1" presStyleIdx="1" presStyleCnt="4"/>
      <dgm:spPr/>
    </dgm:pt>
    <dgm:pt modelId="{91A88B86-979F-4CD9-9541-8C670CA80AA1}" type="pres">
      <dgm:prSet presAssocID="{D938F7A0-5254-4157-8E22-7A6A889A7175}" presName="connectorText" presStyleLbl="sibTrans2D1" presStyleIdx="1" presStyleCnt="4"/>
      <dgm:spPr/>
    </dgm:pt>
    <dgm:pt modelId="{6E220B1A-814F-4143-8A11-3791CB5CDCAE}" type="pres">
      <dgm:prSet presAssocID="{CFCEF201-19BD-486E-876A-8FF8042E18FE}" presName="node" presStyleLbl="node1" presStyleIdx="2" presStyleCnt="5">
        <dgm:presLayoutVars>
          <dgm:bulletEnabled val="1"/>
        </dgm:presLayoutVars>
      </dgm:prSet>
      <dgm:spPr/>
    </dgm:pt>
    <dgm:pt modelId="{4768163A-503D-43B9-A850-1BCDBEB843FA}" type="pres">
      <dgm:prSet presAssocID="{9F4E7B56-8379-4E13-9B6D-8EE6949C0CD8}" presName="sibTrans" presStyleLbl="sibTrans2D1" presStyleIdx="2" presStyleCnt="4"/>
      <dgm:spPr/>
    </dgm:pt>
    <dgm:pt modelId="{09D03BD5-4607-4C08-B6E4-1B95D84322B3}" type="pres">
      <dgm:prSet presAssocID="{9F4E7B56-8379-4E13-9B6D-8EE6949C0CD8}" presName="connectorText" presStyleLbl="sibTrans2D1" presStyleIdx="2" presStyleCnt="4"/>
      <dgm:spPr/>
    </dgm:pt>
    <dgm:pt modelId="{1079E232-70F8-4C1E-9039-5A167087324B}" type="pres">
      <dgm:prSet presAssocID="{B1E34276-0AC8-4BDB-85BE-FB72E34604C3}" presName="node" presStyleLbl="node1" presStyleIdx="3" presStyleCnt="5">
        <dgm:presLayoutVars>
          <dgm:bulletEnabled val="1"/>
        </dgm:presLayoutVars>
      </dgm:prSet>
      <dgm:spPr/>
    </dgm:pt>
    <dgm:pt modelId="{28191FC4-2F5A-4395-AEE6-DF40DBA3F0FF}" type="pres">
      <dgm:prSet presAssocID="{94C27D56-E7DF-46B6-904A-9EC1A271F6F0}" presName="sibTrans" presStyleLbl="sibTrans2D1" presStyleIdx="3" presStyleCnt="4"/>
      <dgm:spPr/>
    </dgm:pt>
    <dgm:pt modelId="{24DFA4B1-BC4C-4355-9302-22D51D6B1B87}" type="pres">
      <dgm:prSet presAssocID="{94C27D56-E7DF-46B6-904A-9EC1A271F6F0}" presName="connectorText" presStyleLbl="sibTrans2D1" presStyleIdx="3" presStyleCnt="4"/>
      <dgm:spPr/>
    </dgm:pt>
    <dgm:pt modelId="{9529F093-D6CF-471A-89FC-C8DE4C01EC7E}" type="pres">
      <dgm:prSet presAssocID="{CE61E862-4BAE-44AC-A108-CAB86473DC4C}" presName="node" presStyleLbl="node1" presStyleIdx="4" presStyleCnt="5">
        <dgm:presLayoutVars>
          <dgm:bulletEnabled val="1"/>
        </dgm:presLayoutVars>
      </dgm:prSet>
      <dgm:spPr/>
    </dgm:pt>
  </dgm:ptLst>
  <dgm:cxnLst>
    <dgm:cxn modelId="{1BBC1200-516A-4C25-BF0E-089C0FF962B2}" srcId="{64070009-D8C9-4328-8826-76061B977372}" destId="{77A56D6B-3E95-49AE-9556-F9EE498303C3}" srcOrd="1" destOrd="0" parTransId="{BE1DBAAB-A4F6-4845-BB59-84A9454EA5C4}" sibTransId="{D938F7A0-5254-4157-8E22-7A6A889A7175}"/>
    <dgm:cxn modelId="{10001D09-18DF-420D-A24E-7941B19234D4}" type="presOf" srcId="{9F4E7B56-8379-4E13-9B6D-8EE6949C0CD8}" destId="{09D03BD5-4607-4C08-B6E4-1B95D84322B3}" srcOrd="1" destOrd="0" presId="urn:microsoft.com/office/officeart/2005/8/layout/process2"/>
    <dgm:cxn modelId="{7F60430D-B9C9-45E8-9F47-5795474F5C95}" type="presOf" srcId="{94C27D56-E7DF-46B6-904A-9EC1A271F6F0}" destId="{28191FC4-2F5A-4395-AEE6-DF40DBA3F0FF}" srcOrd="0" destOrd="0" presId="urn:microsoft.com/office/officeart/2005/8/layout/process2"/>
    <dgm:cxn modelId="{57CA6416-F5BD-4A9C-ADE5-536B1D6FABB5}" type="presOf" srcId="{CFCEF201-19BD-486E-876A-8FF8042E18FE}" destId="{6E220B1A-814F-4143-8A11-3791CB5CDCAE}" srcOrd="0" destOrd="0" presId="urn:microsoft.com/office/officeart/2005/8/layout/process2"/>
    <dgm:cxn modelId="{80B6A31C-55DA-4F06-AFEE-EF1D83222E56}" type="presOf" srcId="{9F4E7B56-8379-4E13-9B6D-8EE6949C0CD8}" destId="{4768163A-503D-43B9-A850-1BCDBEB843FA}" srcOrd="0" destOrd="0" presId="urn:microsoft.com/office/officeart/2005/8/layout/process2"/>
    <dgm:cxn modelId="{D2BD411D-2345-4947-B581-1B49E8442E3D}" type="presOf" srcId="{64070009-D8C9-4328-8826-76061B977372}" destId="{2B9DED77-7EA1-4A3A-A6AA-32AFF55F8D60}" srcOrd="0" destOrd="0" presId="urn:microsoft.com/office/officeart/2005/8/layout/process2"/>
    <dgm:cxn modelId="{00B01E22-872C-4536-8D1F-1F3F77A702F8}" type="presOf" srcId="{A74D89DA-33A4-44E8-A345-D907E5D948F1}" destId="{B17C2C43-0188-4399-A5ED-5CA157C2F24A}" srcOrd="0" destOrd="0" presId="urn:microsoft.com/office/officeart/2005/8/layout/process2"/>
    <dgm:cxn modelId="{9B78D923-DC54-4845-B4F8-CDEE2F5E245A}" srcId="{64070009-D8C9-4328-8826-76061B977372}" destId="{CE61E862-4BAE-44AC-A108-CAB86473DC4C}" srcOrd="4" destOrd="0" parTransId="{511561F6-A144-4170-960D-45A6073A411A}" sibTransId="{44C88D47-4AA3-42E0-8195-4D2B682E9392}"/>
    <dgm:cxn modelId="{BFF1E12B-5C9B-40FF-874B-1E62DDC91527}" type="presOf" srcId="{B1E34276-0AC8-4BDB-85BE-FB72E34604C3}" destId="{1079E232-70F8-4C1E-9039-5A167087324B}" srcOrd="0" destOrd="0" presId="urn:microsoft.com/office/officeart/2005/8/layout/process2"/>
    <dgm:cxn modelId="{9929B25C-D7B5-4936-A097-8CB600A0BC3D}" type="presOf" srcId="{94C27D56-E7DF-46B6-904A-9EC1A271F6F0}" destId="{24DFA4B1-BC4C-4355-9302-22D51D6B1B87}" srcOrd="1" destOrd="0" presId="urn:microsoft.com/office/officeart/2005/8/layout/process2"/>
    <dgm:cxn modelId="{BA2FB55C-5591-486E-A49F-AC2EB1D3E7D5}" type="presOf" srcId="{D938F7A0-5254-4157-8E22-7A6A889A7175}" destId="{1C85EC2E-74F3-47CA-B48F-590EBF202ACD}" srcOrd="0" destOrd="0" presId="urn:microsoft.com/office/officeart/2005/8/layout/process2"/>
    <dgm:cxn modelId="{DA26385E-E36C-489C-BFA4-557195A7DD67}" type="presOf" srcId="{D9D9E74D-14B8-4492-B75E-DD44D507BDE2}" destId="{D7186EA1-CCD5-4ECA-8225-F664B886DECE}" srcOrd="0" destOrd="0" presId="urn:microsoft.com/office/officeart/2005/8/layout/process2"/>
    <dgm:cxn modelId="{1738316F-B617-4AAD-9342-8ADCF78171E8}" srcId="{64070009-D8C9-4328-8826-76061B977372}" destId="{D9D9E74D-14B8-4492-B75E-DD44D507BDE2}" srcOrd="0" destOrd="0" parTransId="{91FD2455-2534-4A6E-A3A8-88BF9468357A}" sibTransId="{A74D89DA-33A4-44E8-A345-D907E5D948F1}"/>
    <dgm:cxn modelId="{80A2BC53-D938-4913-9D59-22B33CEF8E39}" type="presOf" srcId="{D938F7A0-5254-4157-8E22-7A6A889A7175}" destId="{91A88B86-979F-4CD9-9541-8C670CA80AA1}" srcOrd="1" destOrd="0" presId="urn:microsoft.com/office/officeart/2005/8/layout/process2"/>
    <dgm:cxn modelId="{2F54C98E-FE77-4E61-AA0A-CB73951EC30D}" type="presOf" srcId="{77A56D6B-3E95-49AE-9556-F9EE498303C3}" destId="{32B53AF3-ED54-4F38-B7B5-4D65AE967215}" srcOrd="0" destOrd="0" presId="urn:microsoft.com/office/officeart/2005/8/layout/process2"/>
    <dgm:cxn modelId="{28F5A89F-BCC0-439A-88A7-BA8AE6A0319D}" type="presOf" srcId="{A74D89DA-33A4-44E8-A345-D907E5D948F1}" destId="{85BB4DFE-61C5-4276-A5A0-B99D05307B1D}" srcOrd="1" destOrd="0" presId="urn:microsoft.com/office/officeart/2005/8/layout/process2"/>
    <dgm:cxn modelId="{8C8793A6-A4AC-4442-9A95-19148AD0EFA3}" srcId="{64070009-D8C9-4328-8826-76061B977372}" destId="{CFCEF201-19BD-486E-876A-8FF8042E18FE}" srcOrd="2" destOrd="0" parTransId="{97904931-DE93-4AF9-9E66-6FD937BFFACC}" sibTransId="{9F4E7B56-8379-4E13-9B6D-8EE6949C0CD8}"/>
    <dgm:cxn modelId="{225F09D4-9FE4-4173-A9AF-0E8C49F670B6}" type="presOf" srcId="{CE61E862-4BAE-44AC-A108-CAB86473DC4C}" destId="{9529F093-D6CF-471A-89FC-C8DE4C01EC7E}" srcOrd="0" destOrd="0" presId="urn:microsoft.com/office/officeart/2005/8/layout/process2"/>
    <dgm:cxn modelId="{6F0B87E2-8972-4D79-96F6-0DAD212E6521}" srcId="{64070009-D8C9-4328-8826-76061B977372}" destId="{B1E34276-0AC8-4BDB-85BE-FB72E34604C3}" srcOrd="3" destOrd="0" parTransId="{76AB2791-20A6-4BAE-9B69-DBC2CD8E7857}" sibTransId="{94C27D56-E7DF-46B6-904A-9EC1A271F6F0}"/>
    <dgm:cxn modelId="{6B8371E6-6076-4397-8E00-8A14D05E7A35}" type="presParOf" srcId="{2B9DED77-7EA1-4A3A-A6AA-32AFF55F8D60}" destId="{D7186EA1-CCD5-4ECA-8225-F664B886DECE}" srcOrd="0" destOrd="0" presId="urn:microsoft.com/office/officeart/2005/8/layout/process2"/>
    <dgm:cxn modelId="{8E576660-B121-4430-AFC8-EFA4741F7CFF}" type="presParOf" srcId="{2B9DED77-7EA1-4A3A-A6AA-32AFF55F8D60}" destId="{B17C2C43-0188-4399-A5ED-5CA157C2F24A}" srcOrd="1" destOrd="0" presId="urn:microsoft.com/office/officeart/2005/8/layout/process2"/>
    <dgm:cxn modelId="{0D1205D0-A3B5-4C37-8C87-9BF595F61C9C}" type="presParOf" srcId="{B17C2C43-0188-4399-A5ED-5CA157C2F24A}" destId="{85BB4DFE-61C5-4276-A5A0-B99D05307B1D}" srcOrd="0" destOrd="0" presId="urn:microsoft.com/office/officeart/2005/8/layout/process2"/>
    <dgm:cxn modelId="{DC694547-3521-4823-A5AA-DA706D514EFF}" type="presParOf" srcId="{2B9DED77-7EA1-4A3A-A6AA-32AFF55F8D60}" destId="{32B53AF3-ED54-4F38-B7B5-4D65AE967215}" srcOrd="2" destOrd="0" presId="urn:microsoft.com/office/officeart/2005/8/layout/process2"/>
    <dgm:cxn modelId="{B1CED298-7B9D-4B25-884A-5F56CC21F493}" type="presParOf" srcId="{2B9DED77-7EA1-4A3A-A6AA-32AFF55F8D60}" destId="{1C85EC2E-74F3-47CA-B48F-590EBF202ACD}" srcOrd="3" destOrd="0" presId="urn:microsoft.com/office/officeart/2005/8/layout/process2"/>
    <dgm:cxn modelId="{C23D0836-FD2D-4B88-9704-2BBD9E38BBFC}" type="presParOf" srcId="{1C85EC2E-74F3-47CA-B48F-590EBF202ACD}" destId="{91A88B86-979F-4CD9-9541-8C670CA80AA1}" srcOrd="0" destOrd="0" presId="urn:microsoft.com/office/officeart/2005/8/layout/process2"/>
    <dgm:cxn modelId="{60DAB050-B11F-4A75-9D16-84A421E7977B}" type="presParOf" srcId="{2B9DED77-7EA1-4A3A-A6AA-32AFF55F8D60}" destId="{6E220B1A-814F-4143-8A11-3791CB5CDCAE}" srcOrd="4" destOrd="0" presId="urn:microsoft.com/office/officeart/2005/8/layout/process2"/>
    <dgm:cxn modelId="{4B3CBFCF-BEF4-43BB-B052-D6CF710193BD}" type="presParOf" srcId="{2B9DED77-7EA1-4A3A-A6AA-32AFF55F8D60}" destId="{4768163A-503D-43B9-A850-1BCDBEB843FA}" srcOrd="5" destOrd="0" presId="urn:microsoft.com/office/officeart/2005/8/layout/process2"/>
    <dgm:cxn modelId="{21DE6693-2482-4651-87C9-60F021E5B53D}" type="presParOf" srcId="{4768163A-503D-43B9-A850-1BCDBEB843FA}" destId="{09D03BD5-4607-4C08-B6E4-1B95D84322B3}" srcOrd="0" destOrd="0" presId="urn:microsoft.com/office/officeart/2005/8/layout/process2"/>
    <dgm:cxn modelId="{9F7E3540-B3C2-4D0F-A7C9-D4FCA2B83BE7}" type="presParOf" srcId="{2B9DED77-7EA1-4A3A-A6AA-32AFF55F8D60}" destId="{1079E232-70F8-4C1E-9039-5A167087324B}" srcOrd="6" destOrd="0" presId="urn:microsoft.com/office/officeart/2005/8/layout/process2"/>
    <dgm:cxn modelId="{E4B9736D-4580-4E88-9008-7E97D815CA67}" type="presParOf" srcId="{2B9DED77-7EA1-4A3A-A6AA-32AFF55F8D60}" destId="{28191FC4-2F5A-4395-AEE6-DF40DBA3F0FF}" srcOrd="7" destOrd="0" presId="urn:microsoft.com/office/officeart/2005/8/layout/process2"/>
    <dgm:cxn modelId="{017F5A1F-F744-4348-8C24-B1CA73134477}" type="presParOf" srcId="{28191FC4-2F5A-4395-AEE6-DF40DBA3F0FF}" destId="{24DFA4B1-BC4C-4355-9302-22D51D6B1B87}" srcOrd="0" destOrd="0" presId="urn:microsoft.com/office/officeart/2005/8/layout/process2"/>
    <dgm:cxn modelId="{4C2CE2B8-10D8-42DA-88D8-2FF217487B66}" type="presParOf" srcId="{2B9DED77-7EA1-4A3A-A6AA-32AFF55F8D60}" destId="{9529F093-D6CF-471A-89FC-C8DE4C01EC7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DD76AF-6684-4952-9DFE-F6DAB3A235F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1A2244FB-77BF-4763-B98A-D2445A36220E}">
      <dgm:prSet/>
      <dgm:spPr/>
      <dgm:t>
        <a:bodyPr/>
        <a:lstStyle/>
        <a:p>
          <a:r>
            <a:rPr lang="en-US" b="1" dirty="0"/>
            <a:t>Market Growth</a:t>
          </a:r>
        </a:p>
      </dgm:t>
    </dgm:pt>
    <dgm:pt modelId="{74843EF6-4045-4C33-888D-C819ADBF8E9C}" type="parTrans" cxnId="{2F6FAF81-65D5-47AB-973A-1A904EF5057F}">
      <dgm:prSet/>
      <dgm:spPr/>
      <dgm:t>
        <a:bodyPr/>
        <a:lstStyle/>
        <a:p>
          <a:endParaRPr lang="en-US"/>
        </a:p>
      </dgm:t>
    </dgm:pt>
    <dgm:pt modelId="{6E4B4517-81D1-406F-B2A9-810E592606D6}" type="sibTrans" cxnId="{2F6FAF81-65D5-47AB-973A-1A904EF5057F}">
      <dgm:prSet/>
      <dgm:spPr/>
      <dgm:t>
        <a:bodyPr/>
        <a:lstStyle/>
        <a:p>
          <a:endParaRPr lang="en-US"/>
        </a:p>
      </dgm:t>
    </dgm:pt>
    <dgm:pt modelId="{018ECA68-EE5D-4E4B-926C-B34A8086FC7E}">
      <dgm:prSet/>
      <dgm:spPr/>
      <dgm:t>
        <a:bodyPr/>
        <a:lstStyle/>
        <a:p>
          <a:r>
            <a:rPr lang="en-US" b="1" dirty="0"/>
            <a:t>Competitive Landscape</a:t>
          </a:r>
        </a:p>
      </dgm:t>
    </dgm:pt>
    <dgm:pt modelId="{7A5DEA96-CCF6-4941-BDC4-8CC0FF32B220}" type="parTrans" cxnId="{354D7708-F95A-41AC-BB6C-49A6EE43C615}">
      <dgm:prSet/>
      <dgm:spPr/>
      <dgm:t>
        <a:bodyPr/>
        <a:lstStyle/>
        <a:p>
          <a:endParaRPr lang="en-US"/>
        </a:p>
      </dgm:t>
    </dgm:pt>
    <dgm:pt modelId="{49B5D4DD-B544-4C57-B7AF-D1E280C65E2C}" type="sibTrans" cxnId="{354D7708-F95A-41AC-BB6C-49A6EE43C615}">
      <dgm:prSet/>
      <dgm:spPr/>
      <dgm:t>
        <a:bodyPr/>
        <a:lstStyle/>
        <a:p>
          <a:endParaRPr lang="en-US"/>
        </a:p>
      </dgm:t>
    </dgm:pt>
    <dgm:pt modelId="{095098A7-3C3D-40A8-B606-38C13C37B194}">
      <dgm:prSet/>
      <dgm:spPr/>
      <dgm:t>
        <a:bodyPr/>
        <a:lstStyle/>
        <a:p>
          <a:r>
            <a:rPr lang="en-US" b="1" dirty="0"/>
            <a:t>Consumer</a:t>
          </a:r>
          <a:r>
            <a:rPr lang="en-US" dirty="0"/>
            <a:t> </a:t>
          </a:r>
          <a:r>
            <a:rPr lang="en-US" b="1" dirty="0"/>
            <a:t>trends</a:t>
          </a:r>
        </a:p>
      </dgm:t>
    </dgm:pt>
    <dgm:pt modelId="{F5D2C8DA-A18A-411B-8CC8-4AD5EB2B222D}" type="parTrans" cxnId="{ECF0D37C-E4B1-4C25-A010-2853D0B76D8D}">
      <dgm:prSet/>
      <dgm:spPr/>
      <dgm:t>
        <a:bodyPr/>
        <a:lstStyle/>
        <a:p>
          <a:endParaRPr lang="en-US"/>
        </a:p>
      </dgm:t>
    </dgm:pt>
    <dgm:pt modelId="{F4B9B6C6-FCE1-494F-9A79-CEE561DC3A87}" type="sibTrans" cxnId="{ECF0D37C-E4B1-4C25-A010-2853D0B76D8D}">
      <dgm:prSet/>
      <dgm:spPr/>
      <dgm:t>
        <a:bodyPr/>
        <a:lstStyle/>
        <a:p>
          <a:endParaRPr lang="en-US"/>
        </a:p>
      </dgm:t>
    </dgm:pt>
    <dgm:pt modelId="{D2347139-B7DB-43EC-B29F-C9D739AE223A}">
      <dgm:prSet/>
      <dgm:spPr/>
      <dgm:t>
        <a:bodyPr/>
        <a:lstStyle/>
        <a:p>
          <a:r>
            <a:rPr lang="en-US" b="1" dirty="0"/>
            <a:t>Supply</a:t>
          </a:r>
          <a:r>
            <a:rPr lang="en-US" dirty="0"/>
            <a:t> </a:t>
          </a:r>
          <a:r>
            <a:rPr lang="en-US" b="1" dirty="0"/>
            <a:t>Chain</a:t>
          </a:r>
          <a:r>
            <a:rPr lang="en-US" dirty="0"/>
            <a:t>/</a:t>
          </a:r>
          <a:r>
            <a:rPr lang="en-US" b="1" dirty="0"/>
            <a:t>Sourcing</a:t>
          </a:r>
        </a:p>
      </dgm:t>
    </dgm:pt>
    <dgm:pt modelId="{EF01995E-D3F1-4304-8739-A0B9580D6116}" type="parTrans" cxnId="{C77E3400-138F-4617-95D4-C085E388F4CE}">
      <dgm:prSet/>
      <dgm:spPr/>
      <dgm:t>
        <a:bodyPr/>
        <a:lstStyle/>
        <a:p>
          <a:endParaRPr lang="en-US"/>
        </a:p>
      </dgm:t>
    </dgm:pt>
    <dgm:pt modelId="{F85059A1-6600-4BDC-814F-EA2A38DDF524}" type="sibTrans" cxnId="{C77E3400-138F-4617-95D4-C085E388F4CE}">
      <dgm:prSet/>
      <dgm:spPr/>
      <dgm:t>
        <a:bodyPr/>
        <a:lstStyle/>
        <a:p>
          <a:endParaRPr lang="en-US"/>
        </a:p>
      </dgm:t>
    </dgm:pt>
    <dgm:pt modelId="{FD2DAEDE-7A93-4CBA-8C4C-6506A5D79253}" type="pres">
      <dgm:prSet presAssocID="{30DD76AF-6684-4952-9DFE-F6DAB3A235FA}" presName="linear" presStyleCnt="0">
        <dgm:presLayoutVars>
          <dgm:dir/>
          <dgm:animLvl val="lvl"/>
          <dgm:resizeHandles val="exact"/>
        </dgm:presLayoutVars>
      </dgm:prSet>
      <dgm:spPr/>
    </dgm:pt>
    <dgm:pt modelId="{8421DF75-1CFB-4D5A-BE59-DF989A9AF2E0}" type="pres">
      <dgm:prSet presAssocID="{1A2244FB-77BF-4763-B98A-D2445A36220E}" presName="parentLin" presStyleCnt="0"/>
      <dgm:spPr/>
    </dgm:pt>
    <dgm:pt modelId="{6526CE37-2BB6-4A78-8A5F-1ECDB626F964}" type="pres">
      <dgm:prSet presAssocID="{1A2244FB-77BF-4763-B98A-D2445A36220E}" presName="parentLeftMargin" presStyleLbl="node1" presStyleIdx="0" presStyleCnt="4"/>
      <dgm:spPr/>
    </dgm:pt>
    <dgm:pt modelId="{66D0E0C6-6F68-40D6-BCB8-C89FAA3BA269}" type="pres">
      <dgm:prSet presAssocID="{1A2244FB-77BF-4763-B98A-D2445A3622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DFDCAD-CE82-4620-9529-F6184D5EFF59}" type="pres">
      <dgm:prSet presAssocID="{1A2244FB-77BF-4763-B98A-D2445A36220E}" presName="negativeSpace" presStyleCnt="0"/>
      <dgm:spPr/>
    </dgm:pt>
    <dgm:pt modelId="{02B0D53D-57F5-4893-BF3A-1A5B0B92CF1D}" type="pres">
      <dgm:prSet presAssocID="{1A2244FB-77BF-4763-B98A-D2445A36220E}" presName="childText" presStyleLbl="conFgAcc1" presStyleIdx="0" presStyleCnt="4">
        <dgm:presLayoutVars>
          <dgm:bulletEnabled val="1"/>
        </dgm:presLayoutVars>
      </dgm:prSet>
      <dgm:spPr/>
    </dgm:pt>
    <dgm:pt modelId="{C9D0C7FD-31D4-400C-BAD5-76B007783D13}" type="pres">
      <dgm:prSet presAssocID="{6E4B4517-81D1-406F-B2A9-810E592606D6}" presName="spaceBetweenRectangles" presStyleCnt="0"/>
      <dgm:spPr/>
    </dgm:pt>
    <dgm:pt modelId="{668C0A49-8FCC-4362-87D9-A55B51BEF4DB}" type="pres">
      <dgm:prSet presAssocID="{018ECA68-EE5D-4E4B-926C-B34A8086FC7E}" presName="parentLin" presStyleCnt="0"/>
      <dgm:spPr/>
    </dgm:pt>
    <dgm:pt modelId="{EBF09BFD-5212-4E79-A427-A704EE71E383}" type="pres">
      <dgm:prSet presAssocID="{018ECA68-EE5D-4E4B-926C-B34A8086FC7E}" presName="parentLeftMargin" presStyleLbl="node1" presStyleIdx="0" presStyleCnt="4"/>
      <dgm:spPr/>
    </dgm:pt>
    <dgm:pt modelId="{24CFCCAD-102B-4DD9-9DEB-BDA7A62B9893}" type="pres">
      <dgm:prSet presAssocID="{018ECA68-EE5D-4E4B-926C-B34A8086FC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426B90-652D-419F-9341-CBEF68115A7E}" type="pres">
      <dgm:prSet presAssocID="{018ECA68-EE5D-4E4B-926C-B34A8086FC7E}" presName="negativeSpace" presStyleCnt="0"/>
      <dgm:spPr/>
    </dgm:pt>
    <dgm:pt modelId="{3D4B4D69-2B95-4893-A3DE-216ACDC14088}" type="pres">
      <dgm:prSet presAssocID="{018ECA68-EE5D-4E4B-926C-B34A8086FC7E}" presName="childText" presStyleLbl="conFgAcc1" presStyleIdx="1" presStyleCnt="4">
        <dgm:presLayoutVars>
          <dgm:bulletEnabled val="1"/>
        </dgm:presLayoutVars>
      </dgm:prSet>
      <dgm:spPr/>
    </dgm:pt>
    <dgm:pt modelId="{08FD33FC-C404-41CE-8298-55FAB6A97DC5}" type="pres">
      <dgm:prSet presAssocID="{49B5D4DD-B544-4C57-B7AF-D1E280C65E2C}" presName="spaceBetweenRectangles" presStyleCnt="0"/>
      <dgm:spPr/>
    </dgm:pt>
    <dgm:pt modelId="{7E4AE615-BB5F-4B17-8F5B-4F162E19C468}" type="pres">
      <dgm:prSet presAssocID="{095098A7-3C3D-40A8-B606-38C13C37B194}" presName="parentLin" presStyleCnt="0"/>
      <dgm:spPr/>
    </dgm:pt>
    <dgm:pt modelId="{BD170C1C-CEDC-4B19-9082-B4E452B6A7F6}" type="pres">
      <dgm:prSet presAssocID="{095098A7-3C3D-40A8-B606-38C13C37B194}" presName="parentLeftMargin" presStyleLbl="node1" presStyleIdx="1" presStyleCnt="4"/>
      <dgm:spPr/>
    </dgm:pt>
    <dgm:pt modelId="{622FF0C9-F942-49F9-8C08-774B7B15DF2A}" type="pres">
      <dgm:prSet presAssocID="{095098A7-3C3D-40A8-B606-38C13C37B19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4C7AF36-7C84-45C7-A7AC-BF3DB6FE8F81}" type="pres">
      <dgm:prSet presAssocID="{095098A7-3C3D-40A8-B606-38C13C37B194}" presName="negativeSpace" presStyleCnt="0"/>
      <dgm:spPr/>
    </dgm:pt>
    <dgm:pt modelId="{8671A4A9-42FF-457B-B745-047DD2D599AF}" type="pres">
      <dgm:prSet presAssocID="{095098A7-3C3D-40A8-B606-38C13C37B194}" presName="childText" presStyleLbl="conFgAcc1" presStyleIdx="2" presStyleCnt="4">
        <dgm:presLayoutVars>
          <dgm:bulletEnabled val="1"/>
        </dgm:presLayoutVars>
      </dgm:prSet>
      <dgm:spPr/>
    </dgm:pt>
    <dgm:pt modelId="{4AE0307F-3A4C-44FD-9507-85CB4142873C}" type="pres">
      <dgm:prSet presAssocID="{F4B9B6C6-FCE1-494F-9A79-CEE561DC3A87}" presName="spaceBetweenRectangles" presStyleCnt="0"/>
      <dgm:spPr/>
    </dgm:pt>
    <dgm:pt modelId="{C6AC0A6F-2570-484C-A479-EEC926056DB9}" type="pres">
      <dgm:prSet presAssocID="{D2347139-B7DB-43EC-B29F-C9D739AE223A}" presName="parentLin" presStyleCnt="0"/>
      <dgm:spPr/>
    </dgm:pt>
    <dgm:pt modelId="{214B0295-A4F5-4E6C-8440-7E345CDF3C18}" type="pres">
      <dgm:prSet presAssocID="{D2347139-B7DB-43EC-B29F-C9D739AE223A}" presName="parentLeftMargin" presStyleLbl="node1" presStyleIdx="2" presStyleCnt="4"/>
      <dgm:spPr/>
    </dgm:pt>
    <dgm:pt modelId="{66769D43-3988-43B0-87B7-60071CB8C808}" type="pres">
      <dgm:prSet presAssocID="{D2347139-B7DB-43EC-B29F-C9D739AE223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446BE2F-60A0-48B1-8DFA-C6B72745D358}" type="pres">
      <dgm:prSet presAssocID="{D2347139-B7DB-43EC-B29F-C9D739AE223A}" presName="negativeSpace" presStyleCnt="0"/>
      <dgm:spPr/>
    </dgm:pt>
    <dgm:pt modelId="{894675CE-2144-4ABF-9B71-A4221BE9002A}" type="pres">
      <dgm:prSet presAssocID="{D2347139-B7DB-43EC-B29F-C9D739AE223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77E3400-138F-4617-95D4-C085E388F4CE}" srcId="{30DD76AF-6684-4952-9DFE-F6DAB3A235FA}" destId="{D2347139-B7DB-43EC-B29F-C9D739AE223A}" srcOrd="3" destOrd="0" parTransId="{EF01995E-D3F1-4304-8739-A0B9580D6116}" sibTransId="{F85059A1-6600-4BDC-814F-EA2A38DDF524}"/>
    <dgm:cxn modelId="{3130E007-877A-4E36-8E77-58F30B069FEE}" type="presOf" srcId="{095098A7-3C3D-40A8-B606-38C13C37B194}" destId="{BD170C1C-CEDC-4B19-9082-B4E452B6A7F6}" srcOrd="0" destOrd="0" presId="urn:microsoft.com/office/officeart/2005/8/layout/list1"/>
    <dgm:cxn modelId="{354D7708-F95A-41AC-BB6C-49A6EE43C615}" srcId="{30DD76AF-6684-4952-9DFE-F6DAB3A235FA}" destId="{018ECA68-EE5D-4E4B-926C-B34A8086FC7E}" srcOrd="1" destOrd="0" parTransId="{7A5DEA96-CCF6-4941-BDC4-8CC0FF32B220}" sibTransId="{49B5D4DD-B544-4C57-B7AF-D1E280C65E2C}"/>
    <dgm:cxn modelId="{A5C80B4C-0973-4D2C-9421-6CA6763FB829}" type="presOf" srcId="{018ECA68-EE5D-4E4B-926C-B34A8086FC7E}" destId="{24CFCCAD-102B-4DD9-9DEB-BDA7A62B9893}" srcOrd="1" destOrd="0" presId="urn:microsoft.com/office/officeart/2005/8/layout/list1"/>
    <dgm:cxn modelId="{ECF0D37C-E4B1-4C25-A010-2853D0B76D8D}" srcId="{30DD76AF-6684-4952-9DFE-F6DAB3A235FA}" destId="{095098A7-3C3D-40A8-B606-38C13C37B194}" srcOrd="2" destOrd="0" parTransId="{F5D2C8DA-A18A-411B-8CC8-4AD5EB2B222D}" sibTransId="{F4B9B6C6-FCE1-494F-9A79-CEE561DC3A87}"/>
    <dgm:cxn modelId="{2F6FAF81-65D5-47AB-973A-1A904EF5057F}" srcId="{30DD76AF-6684-4952-9DFE-F6DAB3A235FA}" destId="{1A2244FB-77BF-4763-B98A-D2445A36220E}" srcOrd="0" destOrd="0" parTransId="{74843EF6-4045-4C33-888D-C819ADBF8E9C}" sibTransId="{6E4B4517-81D1-406F-B2A9-810E592606D6}"/>
    <dgm:cxn modelId="{3BC24D8A-5E11-4CC9-9728-B5B8228BB308}" type="presOf" srcId="{D2347139-B7DB-43EC-B29F-C9D739AE223A}" destId="{66769D43-3988-43B0-87B7-60071CB8C808}" srcOrd="1" destOrd="0" presId="urn:microsoft.com/office/officeart/2005/8/layout/list1"/>
    <dgm:cxn modelId="{29D158AA-3880-4D7A-B83A-AEBF06594B3D}" type="presOf" srcId="{1A2244FB-77BF-4763-B98A-D2445A36220E}" destId="{66D0E0C6-6F68-40D6-BCB8-C89FAA3BA269}" srcOrd="1" destOrd="0" presId="urn:microsoft.com/office/officeart/2005/8/layout/list1"/>
    <dgm:cxn modelId="{8CD091B6-5986-48E9-B0D6-D9B5DE3EC33F}" type="presOf" srcId="{095098A7-3C3D-40A8-B606-38C13C37B194}" destId="{622FF0C9-F942-49F9-8C08-774B7B15DF2A}" srcOrd="1" destOrd="0" presId="urn:microsoft.com/office/officeart/2005/8/layout/list1"/>
    <dgm:cxn modelId="{8FE3DDBC-848D-4CD8-BA57-CBA18AEBFA12}" type="presOf" srcId="{1A2244FB-77BF-4763-B98A-D2445A36220E}" destId="{6526CE37-2BB6-4A78-8A5F-1ECDB626F964}" srcOrd="0" destOrd="0" presId="urn:microsoft.com/office/officeart/2005/8/layout/list1"/>
    <dgm:cxn modelId="{989518BE-1126-4B29-91F2-81836FD62A9A}" type="presOf" srcId="{D2347139-B7DB-43EC-B29F-C9D739AE223A}" destId="{214B0295-A4F5-4E6C-8440-7E345CDF3C18}" srcOrd="0" destOrd="0" presId="urn:microsoft.com/office/officeart/2005/8/layout/list1"/>
    <dgm:cxn modelId="{B3D3E6E8-DCEA-4FD0-B36F-5513E249978F}" type="presOf" srcId="{30DD76AF-6684-4952-9DFE-F6DAB3A235FA}" destId="{FD2DAEDE-7A93-4CBA-8C4C-6506A5D79253}" srcOrd="0" destOrd="0" presId="urn:microsoft.com/office/officeart/2005/8/layout/list1"/>
    <dgm:cxn modelId="{703350FB-389B-487C-92D7-1E7B83CADEAF}" type="presOf" srcId="{018ECA68-EE5D-4E4B-926C-B34A8086FC7E}" destId="{EBF09BFD-5212-4E79-A427-A704EE71E383}" srcOrd="0" destOrd="0" presId="urn:microsoft.com/office/officeart/2005/8/layout/list1"/>
    <dgm:cxn modelId="{7E09368B-A007-40C1-8EBB-C41E1C944809}" type="presParOf" srcId="{FD2DAEDE-7A93-4CBA-8C4C-6506A5D79253}" destId="{8421DF75-1CFB-4D5A-BE59-DF989A9AF2E0}" srcOrd="0" destOrd="0" presId="urn:microsoft.com/office/officeart/2005/8/layout/list1"/>
    <dgm:cxn modelId="{156B676B-F761-469F-85CE-AE3067274F0D}" type="presParOf" srcId="{8421DF75-1CFB-4D5A-BE59-DF989A9AF2E0}" destId="{6526CE37-2BB6-4A78-8A5F-1ECDB626F964}" srcOrd="0" destOrd="0" presId="urn:microsoft.com/office/officeart/2005/8/layout/list1"/>
    <dgm:cxn modelId="{F484E5D1-23F9-4825-A8F7-D1C519684196}" type="presParOf" srcId="{8421DF75-1CFB-4D5A-BE59-DF989A9AF2E0}" destId="{66D0E0C6-6F68-40D6-BCB8-C89FAA3BA269}" srcOrd="1" destOrd="0" presId="urn:microsoft.com/office/officeart/2005/8/layout/list1"/>
    <dgm:cxn modelId="{7C3067C8-BF1D-4CA4-B165-C4017BF692AC}" type="presParOf" srcId="{FD2DAEDE-7A93-4CBA-8C4C-6506A5D79253}" destId="{85DFDCAD-CE82-4620-9529-F6184D5EFF59}" srcOrd="1" destOrd="0" presId="urn:microsoft.com/office/officeart/2005/8/layout/list1"/>
    <dgm:cxn modelId="{78A1B672-A783-4C46-BA1D-8B4053A8B133}" type="presParOf" srcId="{FD2DAEDE-7A93-4CBA-8C4C-6506A5D79253}" destId="{02B0D53D-57F5-4893-BF3A-1A5B0B92CF1D}" srcOrd="2" destOrd="0" presId="urn:microsoft.com/office/officeart/2005/8/layout/list1"/>
    <dgm:cxn modelId="{85E548D3-0911-4610-959F-9D8F2BB2F7BE}" type="presParOf" srcId="{FD2DAEDE-7A93-4CBA-8C4C-6506A5D79253}" destId="{C9D0C7FD-31D4-400C-BAD5-76B007783D13}" srcOrd="3" destOrd="0" presId="urn:microsoft.com/office/officeart/2005/8/layout/list1"/>
    <dgm:cxn modelId="{42A105C5-E0BF-45A5-9DD6-11871118ECBB}" type="presParOf" srcId="{FD2DAEDE-7A93-4CBA-8C4C-6506A5D79253}" destId="{668C0A49-8FCC-4362-87D9-A55B51BEF4DB}" srcOrd="4" destOrd="0" presId="urn:microsoft.com/office/officeart/2005/8/layout/list1"/>
    <dgm:cxn modelId="{B7F5798E-5BBD-437F-9464-E0B9AB345FC4}" type="presParOf" srcId="{668C0A49-8FCC-4362-87D9-A55B51BEF4DB}" destId="{EBF09BFD-5212-4E79-A427-A704EE71E383}" srcOrd="0" destOrd="0" presId="urn:microsoft.com/office/officeart/2005/8/layout/list1"/>
    <dgm:cxn modelId="{414D9FBB-442D-4FD4-B210-3D99A620F719}" type="presParOf" srcId="{668C0A49-8FCC-4362-87D9-A55B51BEF4DB}" destId="{24CFCCAD-102B-4DD9-9DEB-BDA7A62B9893}" srcOrd="1" destOrd="0" presId="urn:microsoft.com/office/officeart/2005/8/layout/list1"/>
    <dgm:cxn modelId="{3060832D-4925-4111-9380-3D5BCCDE3BA8}" type="presParOf" srcId="{FD2DAEDE-7A93-4CBA-8C4C-6506A5D79253}" destId="{54426B90-652D-419F-9341-CBEF68115A7E}" srcOrd="5" destOrd="0" presId="urn:microsoft.com/office/officeart/2005/8/layout/list1"/>
    <dgm:cxn modelId="{23CCB4C7-9942-48E8-9150-7AE43EEA4795}" type="presParOf" srcId="{FD2DAEDE-7A93-4CBA-8C4C-6506A5D79253}" destId="{3D4B4D69-2B95-4893-A3DE-216ACDC14088}" srcOrd="6" destOrd="0" presId="urn:microsoft.com/office/officeart/2005/8/layout/list1"/>
    <dgm:cxn modelId="{97BC945E-6C3D-4F74-9353-8FB0A2C184CF}" type="presParOf" srcId="{FD2DAEDE-7A93-4CBA-8C4C-6506A5D79253}" destId="{08FD33FC-C404-41CE-8298-55FAB6A97DC5}" srcOrd="7" destOrd="0" presId="urn:microsoft.com/office/officeart/2005/8/layout/list1"/>
    <dgm:cxn modelId="{B87F86E6-635E-40CA-A416-DB1D36CEFB7E}" type="presParOf" srcId="{FD2DAEDE-7A93-4CBA-8C4C-6506A5D79253}" destId="{7E4AE615-BB5F-4B17-8F5B-4F162E19C468}" srcOrd="8" destOrd="0" presId="urn:microsoft.com/office/officeart/2005/8/layout/list1"/>
    <dgm:cxn modelId="{D7B06D05-627E-4444-9604-823E428852E4}" type="presParOf" srcId="{7E4AE615-BB5F-4B17-8F5B-4F162E19C468}" destId="{BD170C1C-CEDC-4B19-9082-B4E452B6A7F6}" srcOrd="0" destOrd="0" presId="urn:microsoft.com/office/officeart/2005/8/layout/list1"/>
    <dgm:cxn modelId="{C9E4C620-5B44-4C43-9727-BDEAB6BA5A21}" type="presParOf" srcId="{7E4AE615-BB5F-4B17-8F5B-4F162E19C468}" destId="{622FF0C9-F942-49F9-8C08-774B7B15DF2A}" srcOrd="1" destOrd="0" presId="urn:microsoft.com/office/officeart/2005/8/layout/list1"/>
    <dgm:cxn modelId="{F71CD96D-C1B2-4600-A0B5-5448F2E40530}" type="presParOf" srcId="{FD2DAEDE-7A93-4CBA-8C4C-6506A5D79253}" destId="{44C7AF36-7C84-45C7-A7AC-BF3DB6FE8F81}" srcOrd="9" destOrd="0" presId="urn:microsoft.com/office/officeart/2005/8/layout/list1"/>
    <dgm:cxn modelId="{7606559D-5B08-4869-9C10-68C83B88888B}" type="presParOf" srcId="{FD2DAEDE-7A93-4CBA-8C4C-6506A5D79253}" destId="{8671A4A9-42FF-457B-B745-047DD2D599AF}" srcOrd="10" destOrd="0" presId="urn:microsoft.com/office/officeart/2005/8/layout/list1"/>
    <dgm:cxn modelId="{67A7A9E1-07EF-409D-B933-3CD8F247C82C}" type="presParOf" srcId="{FD2DAEDE-7A93-4CBA-8C4C-6506A5D79253}" destId="{4AE0307F-3A4C-44FD-9507-85CB4142873C}" srcOrd="11" destOrd="0" presId="urn:microsoft.com/office/officeart/2005/8/layout/list1"/>
    <dgm:cxn modelId="{623E1650-CC99-443F-BFB3-07E5EA5ECF09}" type="presParOf" srcId="{FD2DAEDE-7A93-4CBA-8C4C-6506A5D79253}" destId="{C6AC0A6F-2570-484C-A479-EEC926056DB9}" srcOrd="12" destOrd="0" presId="urn:microsoft.com/office/officeart/2005/8/layout/list1"/>
    <dgm:cxn modelId="{E2738E90-656E-4BB1-9755-0782962C3A51}" type="presParOf" srcId="{C6AC0A6F-2570-484C-A479-EEC926056DB9}" destId="{214B0295-A4F5-4E6C-8440-7E345CDF3C18}" srcOrd="0" destOrd="0" presId="urn:microsoft.com/office/officeart/2005/8/layout/list1"/>
    <dgm:cxn modelId="{ABEAD263-D136-4259-A2DA-F56D18AE811A}" type="presParOf" srcId="{C6AC0A6F-2570-484C-A479-EEC926056DB9}" destId="{66769D43-3988-43B0-87B7-60071CB8C808}" srcOrd="1" destOrd="0" presId="urn:microsoft.com/office/officeart/2005/8/layout/list1"/>
    <dgm:cxn modelId="{18208C45-F941-4B2D-8782-0AFD49D39C97}" type="presParOf" srcId="{FD2DAEDE-7A93-4CBA-8C4C-6506A5D79253}" destId="{1446BE2F-60A0-48B1-8DFA-C6B72745D358}" srcOrd="13" destOrd="0" presId="urn:microsoft.com/office/officeart/2005/8/layout/list1"/>
    <dgm:cxn modelId="{CF646B98-E34D-47D8-93D5-82DACB7A229B}" type="presParOf" srcId="{FD2DAEDE-7A93-4CBA-8C4C-6506A5D79253}" destId="{894675CE-2144-4ABF-9B71-A4221BE9002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99A97-F53E-4672-98F7-8653E6E85B24}">
      <dsp:nvSpPr>
        <dsp:cNvPr id="0" name=""/>
        <dsp:cNvSpPr/>
      </dsp:nvSpPr>
      <dsp:spPr>
        <a:xfrm>
          <a:off x="0" y="1874"/>
          <a:ext cx="8042582" cy="79870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3EE7DEA0-4625-446C-95AC-FB9E078E40F4}">
      <dsp:nvSpPr>
        <dsp:cNvPr id="0" name=""/>
        <dsp:cNvSpPr/>
      </dsp:nvSpPr>
      <dsp:spPr>
        <a:xfrm>
          <a:off x="241608" y="181583"/>
          <a:ext cx="439288" cy="439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F16D5-FFBC-4EAC-A78B-17DF0EDA3EF7}">
      <dsp:nvSpPr>
        <dsp:cNvPr id="0" name=""/>
        <dsp:cNvSpPr/>
      </dsp:nvSpPr>
      <dsp:spPr>
        <a:xfrm>
          <a:off x="922506" y="1874"/>
          <a:ext cx="7120075" cy="79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30" tIns="84530" rIns="84530" bIns="8453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Investment Thesis</a:t>
          </a:r>
        </a:p>
      </dsp:txBody>
      <dsp:txXfrm>
        <a:off x="922506" y="1874"/>
        <a:ext cx="7120075" cy="798707"/>
      </dsp:txXfrm>
    </dsp:sp>
    <dsp:sp modelId="{86390D6B-7D0A-4E75-AF2F-1204889B89C3}">
      <dsp:nvSpPr>
        <dsp:cNvPr id="0" name=""/>
        <dsp:cNvSpPr/>
      </dsp:nvSpPr>
      <dsp:spPr>
        <a:xfrm>
          <a:off x="0" y="1000258"/>
          <a:ext cx="8042582" cy="79870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A796D3C3-C268-42D9-B968-1A14CF024286}">
      <dsp:nvSpPr>
        <dsp:cNvPr id="0" name=""/>
        <dsp:cNvSpPr/>
      </dsp:nvSpPr>
      <dsp:spPr>
        <a:xfrm>
          <a:off x="241608" y="1179967"/>
          <a:ext cx="439288" cy="439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8FA50-54C3-4A03-B677-5ECFAB7D6014}">
      <dsp:nvSpPr>
        <dsp:cNvPr id="0" name=""/>
        <dsp:cNvSpPr/>
      </dsp:nvSpPr>
      <dsp:spPr>
        <a:xfrm>
          <a:off x="922506" y="1000258"/>
          <a:ext cx="7120075" cy="79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30" tIns="84530" rIns="84530" bIns="8453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Business Description</a:t>
          </a:r>
        </a:p>
      </dsp:txBody>
      <dsp:txXfrm>
        <a:off x="922506" y="1000258"/>
        <a:ext cx="7120075" cy="798707"/>
      </dsp:txXfrm>
    </dsp:sp>
    <dsp:sp modelId="{30EB9B53-8CE3-409A-BD37-2E98F0142503}">
      <dsp:nvSpPr>
        <dsp:cNvPr id="0" name=""/>
        <dsp:cNvSpPr/>
      </dsp:nvSpPr>
      <dsp:spPr>
        <a:xfrm>
          <a:off x="0" y="1998642"/>
          <a:ext cx="8042582" cy="79870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A7D36C7-2DB0-4AFC-A541-466D5E5401C3}">
      <dsp:nvSpPr>
        <dsp:cNvPr id="0" name=""/>
        <dsp:cNvSpPr/>
      </dsp:nvSpPr>
      <dsp:spPr>
        <a:xfrm>
          <a:off x="241608" y="2178351"/>
          <a:ext cx="439288" cy="439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B963B-6BED-4141-AA92-CF3372660C58}">
      <dsp:nvSpPr>
        <dsp:cNvPr id="0" name=""/>
        <dsp:cNvSpPr/>
      </dsp:nvSpPr>
      <dsp:spPr>
        <a:xfrm>
          <a:off x="922506" y="1998642"/>
          <a:ext cx="7120075" cy="79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30" tIns="84530" rIns="84530" bIns="8453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Industry Analysis</a:t>
          </a:r>
        </a:p>
      </dsp:txBody>
      <dsp:txXfrm>
        <a:off x="922506" y="1998642"/>
        <a:ext cx="7120075" cy="798707"/>
      </dsp:txXfrm>
    </dsp:sp>
    <dsp:sp modelId="{DE3EC11E-98AA-43ED-BA7F-E2DF0CC9D3E7}">
      <dsp:nvSpPr>
        <dsp:cNvPr id="0" name=""/>
        <dsp:cNvSpPr/>
      </dsp:nvSpPr>
      <dsp:spPr>
        <a:xfrm>
          <a:off x="0" y="2997025"/>
          <a:ext cx="8042582" cy="79870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5ED2AA5-726F-48FD-81DB-DA6D52958B44}">
      <dsp:nvSpPr>
        <dsp:cNvPr id="0" name=""/>
        <dsp:cNvSpPr/>
      </dsp:nvSpPr>
      <dsp:spPr>
        <a:xfrm>
          <a:off x="241608" y="3176734"/>
          <a:ext cx="439288" cy="439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FA396-6E91-4B5D-BC3B-F9D7847A2199}">
      <dsp:nvSpPr>
        <dsp:cNvPr id="0" name=""/>
        <dsp:cNvSpPr/>
      </dsp:nvSpPr>
      <dsp:spPr>
        <a:xfrm>
          <a:off x="922506" y="2997025"/>
          <a:ext cx="7120075" cy="79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30" tIns="84530" rIns="84530" bIns="8453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Financial Analysis</a:t>
          </a:r>
        </a:p>
      </dsp:txBody>
      <dsp:txXfrm>
        <a:off x="922506" y="2997025"/>
        <a:ext cx="7120075" cy="798707"/>
      </dsp:txXfrm>
    </dsp:sp>
    <dsp:sp modelId="{7F7F250F-099F-4740-B12E-721F95DE95F4}">
      <dsp:nvSpPr>
        <dsp:cNvPr id="0" name=""/>
        <dsp:cNvSpPr/>
      </dsp:nvSpPr>
      <dsp:spPr>
        <a:xfrm>
          <a:off x="0" y="3995409"/>
          <a:ext cx="8042582" cy="79870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0267040C-D076-44AD-BD48-EC670BC34D36}">
      <dsp:nvSpPr>
        <dsp:cNvPr id="0" name=""/>
        <dsp:cNvSpPr/>
      </dsp:nvSpPr>
      <dsp:spPr>
        <a:xfrm>
          <a:off x="241608" y="4175118"/>
          <a:ext cx="439288" cy="4392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935BD-7B9C-445E-BC9C-5AF5746316A5}">
      <dsp:nvSpPr>
        <dsp:cNvPr id="0" name=""/>
        <dsp:cNvSpPr/>
      </dsp:nvSpPr>
      <dsp:spPr>
        <a:xfrm>
          <a:off x="922506" y="3995409"/>
          <a:ext cx="7120075" cy="79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30" tIns="84530" rIns="84530" bIns="8453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Valuation</a:t>
          </a:r>
        </a:p>
      </dsp:txBody>
      <dsp:txXfrm>
        <a:off x="922506" y="3995409"/>
        <a:ext cx="7120075" cy="798707"/>
      </dsp:txXfrm>
    </dsp:sp>
    <dsp:sp modelId="{7686A3DA-B99E-40CB-ACB8-14E629D855D0}">
      <dsp:nvSpPr>
        <dsp:cNvPr id="0" name=""/>
        <dsp:cNvSpPr/>
      </dsp:nvSpPr>
      <dsp:spPr>
        <a:xfrm>
          <a:off x="0" y="4993793"/>
          <a:ext cx="8042582" cy="79870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D228490E-AD27-45CC-A3BF-913D696E98FF}">
      <dsp:nvSpPr>
        <dsp:cNvPr id="0" name=""/>
        <dsp:cNvSpPr/>
      </dsp:nvSpPr>
      <dsp:spPr>
        <a:xfrm>
          <a:off x="241608" y="5173502"/>
          <a:ext cx="439288" cy="43928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B9FAB-0ADB-4DFB-9F6E-5C6E258C0ECF}">
      <dsp:nvSpPr>
        <dsp:cNvPr id="0" name=""/>
        <dsp:cNvSpPr/>
      </dsp:nvSpPr>
      <dsp:spPr>
        <a:xfrm>
          <a:off x="922506" y="4993793"/>
          <a:ext cx="7120075" cy="79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30" tIns="84530" rIns="84530" bIns="8453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Investment</a:t>
          </a:r>
          <a:r>
            <a:rPr lang="en-US" sz="1900" kern="1200" dirty="0"/>
            <a:t> </a:t>
          </a:r>
          <a:r>
            <a:rPr lang="en-US" sz="1900" kern="1200" dirty="0">
              <a:solidFill>
                <a:schemeClr val="bg1"/>
              </a:solidFill>
            </a:rPr>
            <a:t>Risks</a:t>
          </a:r>
        </a:p>
      </dsp:txBody>
      <dsp:txXfrm>
        <a:off x="922506" y="4993793"/>
        <a:ext cx="7120075" cy="798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AA31F-F261-42CE-920C-1B67363914F7}">
      <dsp:nvSpPr>
        <dsp:cNvPr id="0" name=""/>
        <dsp:cNvSpPr/>
      </dsp:nvSpPr>
      <dsp:spPr>
        <a:xfrm>
          <a:off x="525005" y="281570"/>
          <a:ext cx="775986" cy="7759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B9CDD-239C-46D4-940B-2355E407AAEA}">
      <dsp:nvSpPr>
        <dsp:cNvPr id="0" name=""/>
        <dsp:cNvSpPr/>
      </dsp:nvSpPr>
      <dsp:spPr>
        <a:xfrm>
          <a:off x="50791" y="1316250"/>
          <a:ext cx="1724414" cy="68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Sector: Consumer Cyclical</a:t>
          </a:r>
        </a:p>
      </dsp:txBody>
      <dsp:txXfrm>
        <a:off x="50791" y="1316250"/>
        <a:ext cx="1724414" cy="689765"/>
      </dsp:txXfrm>
    </dsp:sp>
    <dsp:sp modelId="{6D38DE4F-F177-45CB-9A64-5B167F5ABB09}">
      <dsp:nvSpPr>
        <dsp:cNvPr id="0" name=""/>
        <dsp:cNvSpPr/>
      </dsp:nvSpPr>
      <dsp:spPr>
        <a:xfrm>
          <a:off x="2551192" y="281570"/>
          <a:ext cx="775986" cy="7759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0F4DE-88BA-4CCF-82FD-C60A05EB6095}">
      <dsp:nvSpPr>
        <dsp:cNvPr id="0" name=""/>
        <dsp:cNvSpPr/>
      </dsp:nvSpPr>
      <dsp:spPr>
        <a:xfrm>
          <a:off x="2076978" y="1316250"/>
          <a:ext cx="1724414" cy="68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Employees: 14,000</a:t>
          </a:r>
        </a:p>
      </dsp:txBody>
      <dsp:txXfrm>
        <a:off x="2076978" y="1316250"/>
        <a:ext cx="1724414" cy="689765"/>
      </dsp:txXfrm>
    </dsp:sp>
    <dsp:sp modelId="{939553D3-AD7B-4204-AF7F-BEFE44C7745D}">
      <dsp:nvSpPr>
        <dsp:cNvPr id="0" name=""/>
        <dsp:cNvSpPr/>
      </dsp:nvSpPr>
      <dsp:spPr>
        <a:xfrm>
          <a:off x="4577378" y="281570"/>
          <a:ext cx="775986" cy="7759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F9D00-2F88-436D-8A72-A1EBFF495B31}">
      <dsp:nvSpPr>
        <dsp:cNvPr id="0" name=""/>
        <dsp:cNvSpPr/>
      </dsp:nvSpPr>
      <dsp:spPr>
        <a:xfrm>
          <a:off x="4103164" y="1316250"/>
          <a:ext cx="1724414" cy="68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HQ: Columbus, OH</a:t>
          </a:r>
        </a:p>
      </dsp:txBody>
      <dsp:txXfrm>
        <a:off x="4103164" y="1316250"/>
        <a:ext cx="1724414" cy="689765"/>
      </dsp:txXfrm>
    </dsp:sp>
    <dsp:sp modelId="{C2234B80-9193-4303-805F-BF0C94F02676}">
      <dsp:nvSpPr>
        <dsp:cNvPr id="0" name=""/>
        <dsp:cNvSpPr/>
      </dsp:nvSpPr>
      <dsp:spPr>
        <a:xfrm>
          <a:off x="7247763" y="281570"/>
          <a:ext cx="775986" cy="7759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EC619-2E7E-4D65-BC01-5F4107A60F10}">
      <dsp:nvSpPr>
        <dsp:cNvPr id="0" name=""/>
        <dsp:cNvSpPr/>
      </dsp:nvSpPr>
      <dsp:spPr>
        <a:xfrm>
          <a:off x="6129351" y="1316250"/>
          <a:ext cx="3012810" cy="68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Industry: Footwear and Accessories</a:t>
          </a:r>
        </a:p>
      </dsp:txBody>
      <dsp:txXfrm>
        <a:off x="6129351" y="1316250"/>
        <a:ext cx="3012810" cy="689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86EA1-CCD5-4ECA-8225-F664B886DECE}">
      <dsp:nvSpPr>
        <dsp:cNvPr id="0" name=""/>
        <dsp:cNvSpPr/>
      </dsp:nvSpPr>
      <dsp:spPr>
        <a:xfrm>
          <a:off x="575373" y="583"/>
          <a:ext cx="1798911" cy="683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Retail Stores</a:t>
          </a:r>
        </a:p>
      </dsp:txBody>
      <dsp:txXfrm>
        <a:off x="595382" y="20592"/>
        <a:ext cx="1758893" cy="643149"/>
      </dsp:txXfrm>
    </dsp:sp>
    <dsp:sp modelId="{B17C2C43-0188-4399-A5ED-5CA157C2F24A}">
      <dsp:nvSpPr>
        <dsp:cNvPr id="0" name=""/>
        <dsp:cNvSpPr/>
      </dsp:nvSpPr>
      <dsp:spPr>
        <a:xfrm rot="5400000">
          <a:off x="1346735" y="700830"/>
          <a:ext cx="256187" cy="307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1382601" y="726449"/>
        <a:ext cx="184455" cy="179331"/>
      </dsp:txXfrm>
    </dsp:sp>
    <dsp:sp modelId="{32B53AF3-ED54-4F38-B7B5-4D65AE967215}">
      <dsp:nvSpPr>
        <dsp:cNvPr id="0" name=""/>
        <dsp:cNvSpPr/>
      </dsp:nvSpPr>
      <dsp:spPr>
        <a:xfrm>
          <a:off x="575373" y="1025335"/>
          <a:ext cx="1798911" cy="683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E-commerce</a:t>
          </a:r>
        </a:p>
      </dsp:txBody>
      <dsp:txXfrm>
        <a:off x="595382" y="1045344"/>
        <a:ext cx="1758893" cy="643149"/>
      </dsp:txXfrm>
    </dsp:sp>
    <dsp:sp modelId="{1C85EC2E-74F3-47CA-B48F-590EBF202ACD}">
      <dsp:nvSpPr>
        <dsp:cNvPr id="0" name=""/>
        <dsp:cNvSpPr/>
      </dsp:nvSpPr>
      <dsp:spPr>
        <a:xfrm rot="5400000">
          <a:off x="1346735" y="1725582"/>
          <a:ext cx="256187" cy="307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1382601" y="1751201"/>
        <a:ext cx="184455" cy="179331"/>
      </dsp:txXfrm>
    </dsp:sp>
    <dsp:sp modelId="{6E220B1A-814F-4143-8A11-3791CB5CDCAE}">
      <dsp:nvSpPr>
        <dsp:cNvPr id="0" name=""/>
        <dsp:cNvSpPr/>
      </dsp:nvSpPr>
      <dsp:spPr>
        <a:xfrm>
          <a:off x="575373" y="2050087"/>
          <a:ext cx="1798911" cy="683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Brands and Private Label</a:t>
          </a:r>
        </a:p>
      </dsp:txBody>
      <dsp:txXfrm>
        <a:off x="595382" y="2070096"/>
        <a:ext cx="1758893" cy="643149"/>
      </dsp:txXfrm>
    </dsp:sp>
    <dsp:sp modelId="{4768163A-503D-43B9-A850-1BCDBEB843FA}">
      <dsp:nvSpPr>
        <dsp:cNvPr id="0" name=""/>
        <dsp:cNvSpPr/>
      </dsp:nvSpPr>
      <dsp:spPr>
        <a:xfrm rot="5400000">
          <a:off x="1346735" y="2750334"/>
          <a:ext cx="256187" cy="307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1382601" y="2775953"/>
        <a:ext cx="184455" cy="179331"/>
      </dsp:txXfrm>
    </dsp:sp>
    <dsp:sp modelId="{1079E232-70F8-4C1E-9039-5A167087324B}">
      <dsp:nvSpPr>
        <dsp:cNvPr id="0" name=""/>
        <dsp:cNvSpPr/>
      </dsp:nvSpPr>
      <dsp:spPr>
        <a:xfrm>
          <a:off x="575373" y="3074839"/>
          <a:ext cx="1798911" cy="683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Merchandising</a:t>
          </a:r>
        </a:p>
      </dsp:txBody>
      <dsp:txXfrm>
        <a:off x="595382" y="3094848"/>
        <a:ext cx="1758893" cy="643149"/>
      </dsp:txXfrm>
    </dsp:sp>
    <dsp:sp modelId="{28191FC4-2F5A-4395-AEE6-DF40DBA3F0FF}">
      <dsp:nvSpPr>
        <dsp:cNvPr id="0" name=""/>
        <dsp:cNvSpPr/>
      </dsp:nvSpPr>
      <dsp:spPr>
        <a:xfrm rot="5400000">
          <a:off x="1346735" y="3775086"/>
          <a:ext cx="256187" cy="3074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1382601" y="3800705"/>
        <a:ext cx="184455" cy="179331"/>
      </dsp:txXfrm>
    </dsp:sp>
    <dsp:sp modelId="{9529F093-D6CF-471A-89FC-C8DE4C01EC7E}">
      <dsp:nvSpPr>
        <dsp:cNvPr id="0" name=""/>
        <dsp:cNvSpPr/>
      </dsp:nvSpPr>
      <dsp:spPr>
        <a:xfrm>
          <a:off x="575373" y="4099591"/>
          <a:ext cx="1798911" cy="683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Customer Loyalty Programs</a:t>
          </a:r>
        </a:p>
      </dsp:txBody>
      <dsp:txXfrm>
        <a:off x="595382" y="4119600"/>
        <a:ext cx="1758893" cy="643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0D53D-57F5-4893-BF3A-1A5B0B92CF1D}">
      <dsp:nvSpPr>
        <dsp:cNvPr id="0" name=""/>
        <dsp:cNvSpPr/>
      </dsp:nvSpPr>
      <dsp:spPr>
        <a:xfrm>
          <a:off x="0" y="478633"/>
          <a:ext cx="6296743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0E0C6-6F68-40D6-BCB8-C89FAA3BA269}">
      <dsp:nvSpPr>
        <dsp:cNvPr id="0" name=""/>
        <dsp:cNvSpPr/>
      </dsp:nvSpPr>
      <dsp:spPr>
        <a:xfrm>
          <a:off x="314837" y="50593"/>
          <a:ext cx="440772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601" tIns="0" rIns="166601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Market Growth</a:t>
          </a:r>
        </a:p>
      </dsp:txBody>
      <dsp:txXfrm>
        <a:off x="356627" y="92383"/>
        <a:ext cx="4324140" cy="772500"/>
      </dsp:txXfrm>
    </dsp:sp>
    <dsp:sp modelId="{3D4B4D69-2B95-4893-A3DE-216ACDC14088}">
      <dsp:nvSpPr>
        <dsp:cNvPr id="0" name=""/>
        <dsp:cNvSpPr/>
      </dsp:nvSpPr>
      <dsp:spPr>
        <a:xfrm>
          <a:off x="0" y="1794073"/>
          <a:ext cx="6296743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FCCAD-102B-4DD9-9DEB-BDA7A62B9893}">
      <dsp:nvSpPr>
        <dsp:cNvPr id="0" name=""/>
        <dsp:cNvSpPr/>
      </dsp:nvSpPr>
      <dsp:spPr>
        <a:xfrm>
          <a:off x="314837" y="1366033"/>
          <a:ext cx="440772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601" tIns="0" rIns="166601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Competitive Landscape</a:t>
          </a:r>
        </a:p>
      </dsp:txBody>
      <dsp:txXfrm>
        <a:off x="356627" y="1407823"/>
        <a:ext cx="4324140" cy="772500"/>
      </dsp:txXfrm>
    </dsp:sp>
    <dsp:sp modelId="{8671A4A9-42FF-457B-B745-047DD2D599AF}">
      <dsp:nvSpPr>
        <dsp:cNvPr id="0" name=""/>
        <dsp:cNvSpPr/>
      </dsp:nvSpPr>
      <dsp:spPr>
        <a:xfrm>
          <a:off x="0" y="3109513"/>
          <a:ext cx="6296743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FF0C9-F942-49F9-8C08-774B7B15DF2A}">
      <dsp:nvSpPr>
        <dsp:cNvPr id="0" name=""/>
        <dsp:cNvSpPr/>
      </dsp:nvSpPr>
      <dsp:spPr>
        <a:xfrm>
          <a:off x="314837" y="2681473"/>
          <a:ext cx="440772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601" tIns="0" rIns="166601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Consumer</a:t>
          </a:r>
          <a:r>
            <a:rPr lang="en-US" sz="2900" kern="1200" dirty="0"/>
            <a:t> </a:t>
          </a:r>
          <a:r>
            <a:rPr lang="en-US" sz="2900" b="1" kern="1200" dirty="0"/>
            <a:t>trends</a:t>
          </a:r>
        </a:p>
      </dsp:txBody>
      <dsp:txXfrm>
        <a:off x="356627" y="2723263"/>
        <a:ext cx="4324140" cy="772500"/>
      </dsp:txXfrm>
    </dsp:sp>
    <dsp:sp modelId="{894675CE-2144-4ABF-9B71-A4221BE9002A}">
      <dsp:nvSpPr>
        <dsp:cNvPr id="0" name=""/>
        <dsp:cNvSpPr/>
      </dsp:nvSpPr>
      <dsp:spPr>
        <a:xfrm>
          <a:off x="0" y="4424952"/>
          <a:ext cx="6296743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69D43-3988-43B0-87B7-60071CB8C808}">
      <dsp:nvSpPr>
        <dsp:cNvPr id="0" name=""/>
        <dsp:cNvSpPr/>
      </dsp:nvSpPr>
      <dsp:spPr>
        <a:xfrm>
          <a:off x="314837" y="3996913"/>
          <a:ext cx="440772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601" tIns="0" rIns="166601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Supply</a:t>
          </a:r>
          <a:r>
            <a:rPr lang="en-US" sz="2900" kern="1200" dirty="0"/>
            <a:t> </a:t>
          </a:r>
          <a:r>
            <a:rPr lang="en-US" sz="2900" b="1" kern="1200" dirty="0"/>
            <a:t>Chain</a:t>
          </a:r>
          <a:r>
            <a:rPr lang="en-US" sz="2900" kern="1200" dirty="0"/>
            <a:t>/</a:t>
          </a:r>
          <a:r>
            <a:rPr lang="en-US" sz="2900" b="1" kern="1200" dirty="0"/>
            <a:t>Sourcing</a:t>
          </a:r>
        </a:p>
      </dsp:txBody>
      <dsp:txXfrm>
        <a:off x="356627" y="4038703"/>
        <a:ext cx="4324140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AC076-AD35-408B-AC9A-4A512E10C0A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BE28-2FB6-4FB1-8282-06481B68D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9602-A715-4C1C-B767-C89F064B021E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7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AD8C-CF13-4EBD-B366-649A527D3300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A02-11EF-4E59-8422-851EF35DC74D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5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4E72-26CF-4C04-AFED-2D1AA715BE2D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8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7D5F-892F-4425-94EC-63375BFB0E4B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4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418-82C7-4786-8141-1FC22915609D}" type="datetime1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2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4B7D-66D3-49A7-ABFF-526DC7F19901}" type="datetime1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7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E349-0E09-4BE8-8388-9D47E10E505F}" type="datetime1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1090-A3FD-48D4-ACE4-328E09BE5EE2}" type="datetime1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5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35C9-32C5-45D1-AEEE-32119A2BA277}" type="datetime1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D41D-8D7E-4ACE-B166-A7192729C074}" type="datetime1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7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3A2B-9F4E-4493-B58A-7DB4C7D6F7B9}" type="datetime1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B82F1-1029-46B3-88BE-4B0A19D4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28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viz.com/quote.ashx?t=DBI&amp;p=d" TargetMode="External"/><Relationship Id="rId2" Type="http://schemas.openxmlformats.org/officeDocument/2006/relationships/hyperlink" Target="https://simplywall.st/stocks/us/retail/nyse-dbi/designer-brand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designerbrands.com/" TargetMode="External"/><Relationship Id="rId4" Type="http://schemas.openxmlformats.org/officeDocument/2006/relationships/hyperlink" Target="https://finance.yahoo.com/quote/DB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7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chart" Target="../charts/chart2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and white logo&#10;&#10;Description automatically generated">
            <a:extLst>
              <a:ext uri="{FF2B5EF4-FFF2-40B4-BE49-F238E27FC236}">
                <a16:creationId xmlns:a16="http://schemas.microsoft.com/office/drawing/2014/main" id="{99006346-BDEA-E32B-9473-6EF6BF399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71"/>
            <a:ext cx="12192000" cy="687197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5206B-8330-B1C3-0A5E-7DCAC97B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2789B-7744-08ED-B4ED-EBBA3729BDC8}"/>
              </a:ext>
            </a:extLst>
          </p:cNvPr>
          <p:cNvSpPr txBox="1"/>
          <p:nvPr/>
        </p:nvSpPr>
        <p:spPr>
          <a:xfrm>
            <a:off x="412526" y="5467236"/>
            <a:ext cx="1136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Lorin Drazenovic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A08880-0231-6F7B-58B9-5131C1A9B03E}"/>
              </a:ext>
            </a:extLst>
          </p:cNvPr>
          <p:cNvSpPr txBox="1"/>
          <p:nvPr/>
        </p:nvSpPr>
        <p:spPr>
          <a:xfrm>
            <a:off x="3259392" y="5313347"/>
            <a:ext cx="56732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Lorin Drazenovic</a:t>
            </a:r>
          </a:p>
        </p:txBody>
      </p:sp>
    </p:spTree>
    <p:extLst>
      <p:ext uri="{BB962C8B-B14F-4D97-AF65-F5344CB8AC3E}">
        <p14:creationId xmlns:p14="http://schemas.microsoft.com/office/powerpoint/2010/main" val="362979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8EBED-3D90-82AA-6316-F5E94DD2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2" name="TextBox 8">
            <a:extLst>
              <a:ext uri="{FF2B5EF4-FFF2-40B4-BE49-F238E27FC236}">
                <a16:creationId xmlns:a16="http://schemas.microsoft.com/office/drawing/2014/main" id="{78EF075D-FBF0-060A-5962-BF3666339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379015"/>
              </p:ext>
            </p:extLst>
          </p:nvPr>
        </p:nvGraphicFramePr>
        <p:xfrm>
          <a:off x="1067617" y="922297"/>
          <a:ext cx="6296743" cy="520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itle 4">
            <a:extLst>
              <a:ext uri="{FF2B5EF4-FFF2-40B4-BE49-F238E27FC236}">
                <a16:creationId xmlns:a16="http://schemas.microsoft.com/office/drawing/2014/main" id="{DD90F07C-5915-D316-97F0-CBBE16FB5C7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552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Industry Analysis</a:t>
            </a:r>
          </a:p>
        </p:txBody>
      </p:sp>
      <p:pic>
        <p:nvPicPr>
          <p:cNvPr id="25" name="Picture 24" descr="A logo of a brand&#10;&#10;Description automatically generated">
            <a:extLst>
              <a:ext uri="{FF2B5EF4-FFF2-40B4-BE49-F238E27FC236}">
                <a16:creationId xmlns:a16="http://schemas.microsoft.com/office/drawing/2014/main" id="{2928D700-77F0-F224-A502-1205E1154E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  <p:pic>
        <p:nvPicPr>
          <p:cNvPr id="1026" name="Picture 2" descr="Designer Brands Bets on Men's for Future Growth, Will Relaunch Nike at DSW  Stores in Coming Weeks">
            <a:extLst>
              <a:ext uri="{FF2B5EF4-FFF2-40B4-BE49-F238E27FC236}">
                <a16:creationId xmlns:a16="http://schemas.microsoft.com/office/drawing/2014/main" id="{8B83FA68-0678-F873-52F6-75720F57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39" y="827271"/>
            <a:ext cx="4011561" cy="27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igner Shoe Warehouse Opens in Marietta, Ga. - Apr 11, 2019">
            <a:extLst>
              <a:ext uri="{FF2B5EF4-FFF2-40B4-BE49-F238E27FC236}">
                <a16:creationId xmlns:a16="http://schemas.microsoft.com/office/drawing/2014/main" id="{91A46111-40D3-2EA3-684D-27FF8B734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13" y="3689949"/>
            <a:ext cx="4080387" cy="25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0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B7CE-32F5-A6A2-442B-D19C6DF6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Financial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8223F-AA1C-190B-47CA-857FCBBF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F2B82F1-1029-46B3-88BE-4B0A19D4507B}" type="slidenum">
              <a:rPr lang="en-US">
                <a:solidFill>
                  <a:schemeClr val="tx1">
                    <a:alpha val="80000"/>
                  </a:schemeClr>
                </a:solidFill>
              </a:rPr>
              <a:pPr defTabSz="457200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3074" name="Picture 2" descr="So Many Types of Sneakers: The GQ Guide to Sneakers | GQ">
            <a:extLst>
              <a:ext uri="{FF2B5EF4-FFF2-40B4-BE49-F238E27FC236}">
                <a16:creationId xmlns:a16="http://schemas.microsoft.com/office/drawing/2014/main" id="{7651217C-D4E5-7830-9AF1-E7B9BB1ED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2" r="1" b="15907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of a brand&#10;&#10;Description automatically generated">
            <a:extLst>
              <a:ext uri="{FF2B5EF4-FFF2-40B4-BE49-F238E27FC236}">
                <a16:creationId xmlns:a16="http://schemas.microsoft.com/office/drawing/2014/main" id="{E087B750-720E-4785-099B-98EC05258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27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62DA1-8639-2480-453F-1EFB7263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78B833C-AA4D-25DE-48D9-8B54C6F7C62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552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Financial Analysis</a:t>
            </a:r>
          </a:p>
        </p:txBody>
      </p:sp>
      <p:pic>
        <p:nvPicPr>
          <p:cNvPr id="9" name="Picture 8" descr="A logo of a brand&#10;&#10;Description automatically generated">
            <a:extLst>
              <a:ext uri="{FF2B5EF4-FFF2-40B4-BE49-F238E27FC236}">
                <a16:creationId xmlns:a16="http://schemas.microsoft.com/office/drawing/2014/main" id="{37619D08-2541-C6D9-1E70-8D2211D2E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BC5D8CA-5514-0EE6-824C-6AC77D83F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883664"/>
              </p:ext>
            </p:extLst>
          </p:nvPr>
        </p:nvGraphicFramePr>
        <p:xfrm>
          <a:off x="6984998" y="793108"/>
          <a:ext cx="5067300" cy="556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A370CEE-4EB3-2942-B838-B13BB3BF7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262991"/>
              </p:ext>
            </p:extLst>
          </p:nvPr>
        </p:nvGraphicFramePr>
        <p:xfrm>
          <a:off x="1" y="793107"/>
          <a:ext cx="6866019" cy="507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978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3EF84-0CB3-30A1-A424-9F51E73B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A66713D-29E3-E1AB-B1AC-1172E8CF9E3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552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Financial Analysis</a:t>
            </a:r>
          </a:p>
        </p:txBody>
      </p:sp>
      <p:pic>
        <p:nvPicPr>
          <p:cNvPr id="7" name="Picture 6" descr="A logo of a brand&#10;&#10;Description automatically generated">
            <a:extLst>
              <a:ext uri="{FF2B5EF4-FFF2-40B4-BE49-F238E27FC236}">
                <a16:creationId xmlns:a16="http://schemas.microsoft.com/office/drawing/2014/main" id="{78B6CE16-F226-FDB0-03FD-7F29A79B9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58E92B0-A1BA-15C7-319B-8E57C6567A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657515"/>
              </p:ext>
            </p:extLst>
          </p:nvPr>
        </p:nvGraphicFramePr>
        <p:xfrm>
          <a:off x="-1" y="876300"/>
          <a:ext cx="6057901" cy="512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7E2BF9F-900D-6FC4-B983-06866DF47A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952422"/>
              </p:ext>
            </p:extLst>
          </p:nvPr>
        </p:nvGraphicFramePr>
        <p:xfrm>
          <a:off x="6134102" y="876300"/>
          <a:ext cx="5943598" cy="512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863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BA49B-49E6-B59B-D191-D8F6BD14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7F5F1D-EAAD-CF55-C930-8F62FA06271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552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Financial Analysis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796EF9F-A937-BDE8-81E6-5E8BDCC8F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33042"/>
              </p:ext>
            </p:extLst>
          </p:nvPr>
        </p:nvGraphicFramePr>
        <p:xfrm>
          <a:off x="6518787" y="977900"/>
          <a:ext cx="5482713" cy="537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0075A64-0E6D-E9EC-F25F-BE10BF280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273862"/>
              </p:ext>
            </p:extLst>
          </p:nvPr>
        </p:nvGraphicFramePr>
        <p:xfrm>
          <a:off x="190499" y="977900"/>
          <a:ext cx="6023487" cy="537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516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B7CE-32F5-A6A2-442B-D19C6DF6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8223F-AA1C-190B-47CA-857FCBBF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F2B82F1-1029-46B3-88BE-4B0A19D4507B}" type="slidenum">
              <a:rPr lang="en-US">
                <a:solidFill>
                  <a:schemeClr val="tx1">
                    <a:alpha val="80000"/>
                  </a:schemeClr>
                </a:solidFill>
              </a:rPr>
              <a:pPr defTabSz="457200"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3074" name="Picture 2" descr="So Many Types of Sneakers: The GQ Guide to Sneakers | GQ">
            <a:extLst>
              <a:ext uri="{FF2B5EF4-FFF2-40B4-BE49-F238E27FC236}">
                <a16:creationId xmlns:a16="http://schemas.microsoft.com/office/drawing/2014/main" id="{7651217C-D4E5-7830-9AF1-E7B9BB1ED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1" r="1" b="15908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of a brand&#10;&#10;Description automatically generated">
            <a:extLst>
              <a:ext uri="{FF2B5EF4-FFF2-40B4-BE49-F238E27FC236}">
                <a16:creationId xmlns:a16="http://schemas.microsoft.com/office/drawing/2014/main" id="{EE6D1ECD-14B8-8B0D-014C-D5BA80561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95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EACAB-BD27-D111-92B8-4197BE48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16</a:t>
            </a:fld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476F6E7-7C8F-E0DD-EF2D-FA49888FF9D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552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Valuation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logo of a brand&#10;&#10;Description automatically generated">
            <a:extLst>
              <a:ext uri="{FF2B5EF4-FFF2-40B4-BE49-F238E27FC236}">
                <a16:creationId xmlns:a16="http://schemas.microsoft.com/office/drawing/2014/main" id="{4E5795AC-F91B-47F1-71D9-41DD6B30D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F315CF-B94A-8028-0D87-725CBE37F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189" y="883233"/>
            <a:ext cx="6934795" cy="26273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33640A-E213-1E56-264B-781FF4E30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26" y="3670481"/>
            <a:ext cx="12060776" cy="23042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C1B97DE-CD73-7F2C-6629-F814CCF18D79}"/>
              </a:ext>
            </a:extLst>
          </p:cNvPr>
          <p:cNvSpPr txBox="1"/>
          <p:nvPr/>
        </p:nvSpPr>
        <p:spPr>
          <a:xfrm>
            <a:off x="6438900" y="2887726"/>
            <a:ext cx="5753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/>
              <a:t>Dividend Discount Model</a:t>
            </a:r>
          </a:p>
        </p:txBody>
      </p:sp>
      <p:pic>
        <p:nvPicPr>
          <p:cNvPr id="15362" name="Picture 2" descr="Designer Brands reports strong performance">
            <a:extLst>
              <a:ext uri="{FF2B5EF4-FFF2-40B4-BE49-F238E27FC236}">
                <a16:creationId xmlns:a16="http://schemas.microsoft.com/office/drawing/2014/main" id="{BFC268EE-7A62-539A-75E5-DFF7C9B10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00" y="833330"/>
            <a:ext cx="3079750" cy="209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5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5F7B2-EFAA-6AD4-A314-E604ECD9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F72CF1-5162-D879-4FB9-96B1E97DAD1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552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Valuation</a:t>
            </a:r>
          </a:p>
        </p:txBody>
      </p:sp>
      <p:pic>
        <p:nvPicPr>
          <p:cNvPr id="6" name="Picture 5" descr="A logo of a brand&#10;&#10;Description automatically generated">
            <a:extLst>
              <a:ext uri="{FF2B5EF4-FFF2-40B4-BE49-F238E27FC236}">
                <a16:creationId xmlns:a16="http://schemas.microsoft.com/office/drawing/2014/main" id="{9C487A97-1790-5DAB-6DF7-3BA1DD0FC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57C8F69-17B4-5BA5-B322-B12139A00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164442"/>
              </p:ext>
            </p:extLst>
          </p:nvPr>
        </p:nvGraphicFramePr>
        <p:xfrm>
          <a:off x="0" y="863600"/>
          <a:ext cx="4495801" cy="3096493"/>
        </p:xfrm>
        <a:graphic>
          <a:graphicData uri="http://schemas.openxmlformats.org/drawingml/2006/table">
            <a:tbl>
              <a:tblPr/>
              <a:tblGrid>
                <a:gridCol w="2844884">
                  <a:extLst>
                    <a:ext uri="{9D8B030D-6E8A-4147-A177-3AD203B41FA5}">
                      <a16:colId xmlns:a16="http://schemas.microsoft.com/office/drawing/2014/main" val="3542035398"/>
                    </a:ext>
                  </a:extLst>
                </a:gridCol>
                <a:gridCol w="1650917">
                  <a:extLst>
                    <a:ext uri="{9D8B030D-6E8A-4147-A177-3AD203B41FA5}">
                      <a16:colId xmlns:a16="http://schemas.microsoft.com/office/drawing/2014/main" val="2715943140"/>
                    </a:ext>
                  </a:extLst>
                </a:gridCol>
              </a:tblGrid>
              <a:tr h="475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Free Cash Flow to Equity Model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689575"/>
                  </a:ext>
                </a:extLst>
              </a:tr>
              <a:tr h="244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Constant Growth Model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712706"/>
                  </a:ext>
                </a:extLst>
              </a:tr>
              <a:tr h="244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8164"/>
                  </a:ext>
                </a:extLst>
              </a:tr>
              <a:tr h="244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Years in Stage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11361"/>
                  </a:ext>
                </a:extLst>
              </a:tr>
              <a:tr h="244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Stage 2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811515"/>
                  </a:ext>
                </a:extLst>
              </a:tr>
              <a:tr h="244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Years in Stage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896683"/>
                  </a:ext>
                </a:extLst>
              </a:tr>
              <a:tr h="244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Stage 3 Growth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481916"/>
                  </a:ext>
                </a:extLst>
              </a:tr>
              <a:tr h="244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Growth Path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62401"/>
                  </a:ext>
                </a:extLst>
              </a:tr>
              <a:tr h="244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Cost of Equity Capital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530667"/>
                  </a:ext>
                </a:extLst>
              </a:tr>
              <a:tr h="475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Free Cash Flow to Equity, LTM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$376.64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55524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57E3AC-5E3A-7F2E-FAB1-34B2C8FC7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359645"/>
              </p:ext>
            </p:extLst>
          </p:nvPr>
        </p:nvGraphicFramePr>
        <p:xfrm>
          <a:off x="939799" y="4068434"/>
          <a:ext cx="10490204" cy="2321559"/>
        </p:xfrm>
        <a:graphic>
          <a:graphicData uri="http://schemas.openxmlformats.org/drawingml/2006/table">
            <a:tbl>
              <a:tblPr/>
              <a:tblGrid>
                <a:gridCol w="1788284">
                  <a:extLst>
                    <a:ext uri="{9D8B030D-6E8A-4147-A177-3AD203B41FA5}">
                      <a16:colId xmlns:a16="http://schemas.microsoft.com/office/drawing/2014/main" val="716376393"/>
                    </a:ext>
                  </a:extLst>
                </a:gridCol>
                <a:gridCol w="2219388">
                  <a:extLst>
                    <a:ext uri="{9D8B030D-6E8A-4147-A177-3AD203B41FA5}">
                      <a16:colId xmlns:a16="http://schemas.microsoft.com/office/drawing/2014/main" val="3103861148"/>
                    </a:ext>
                  </a:extLst>
                </a:gridCol>
                <a:gridCol w="926076">
                  <a:extLst>
                    <a:ext uri="{9D8B030D-6E8A-4147-A177-3AD203B41FA5}">
                      <a16:colId xmlns:a16="http://schemas.microsoft.com/office/drawing/2014/main" val="1335218433"/>
                    </a:ext>
                  </a:extLst>
                </a:gridCol>
                <a:gridCol w="926076">
                  <a:extLst>
                    <a:ext uri="{9D8B030D-6E8A-4147-A177-3AD203B41FA5}">
                      <a16:colId xmlns:a16="http://schemas.microsoft.com/office/drawing/2014/main" val="3283590993"/>
                    </a:ext>
                  </a:extLst>
                </a:gridCol>
                <a:gridCol w="926076">
                  <a:extLst>
                    <a:ext uri="{9D8B030D-6E8A-4147-A177-3AD203B41FA5}">
                      <a16:colId xmlns:a16="http://schemas.microsoft.com/office/drawing/2014/main" val="3204915482"/>
                    </a:ext>
                  </a:extLst>
                </a:gridCol>
                <a:gridCol w="926076">
                  <a:extLst>
                    <a:ext uri="{9D8B030D-6E8A-4147-A177-3AD203B41FA5}">
                      <a16:colId xmlns:a16="http://schemas.microsoft.com/office/drawing/2014/main" val="1288729016"/>
                    </a:ext>
                  </a:extLst>
                </a:gridCol>
                <a:gridCol w="926076">
                  <a:extLst>
                    <a:ext uri="{9D8B030D-6E8A-4147-A177-3AD203B41FA5}">
                      <a16:colId xmlns:a16="http://schemas.microsoft.com/office/drawing/2014/main" val="2034523201"/>
                    </a:ext>
                  </a:extLst>
                </a:gridCol>
                <a:gridCol w="926076">
                  <a:extLst>
                    <a:ext uri="{9D8B030D-6E8A-4147-A177-3AD203B41FA5}">
                      <a16:colId xmlns:a16="http://schemas.microsoft.com/office/drawing/2014/main" val="3331753210"/>
                    </a:ext>
                  </a:extLst>
                </a:gridCol>
                <a:gridCol w="926076">
                  <a:extLst>
                    <a:ext uri="{9D8B030D-6E8A-4147-A177-3AD203B41FA5}">
                      <a16:colId xmlns:a16="http://schemas.microsoft.com/office/drawing/2014/main" val="432462202"/>
                    </a:ext>
                  </a:extLst>
                </a:gridCol>
              </a:tblGrid>
              <a:tr h="25795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 / terminal g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-0.50%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145012"/>
                  </a:ext>
                </a:extLst>
              </a:tr>
              <a:tr h="25795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$52.39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$54.60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$56.98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$59.55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$62.33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$65.35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$68.64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778035"/>
                  </a:ext>
                </a:extLst>
              </a:tr>
              <a:tr h="25795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$50.59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$52.66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$54.88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$57.26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$59.84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$62.64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$65.67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398624"/>
                  </a:ext>
                </a:extLst>
              </a:tr>
              <a:tr h="25795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$48.91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$50.85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$52.92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$55.15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$57.55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$60.14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$62.95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24992"/>
                  </a:ext>
                </a:extLst>
              </a:tr>
              <a:tr h="25795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$47.34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$49.16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$51.10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$53.19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$55.43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$57.84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$60.44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964723"/>
                  </a:ext>
                </a:extLst>
              </a:tr>
              <a:tr h="25795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$45.86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$47.58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$49.41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$51.36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$53.45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$55.70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$58.12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769829"/>
                  </a:ext>
                </a:extLst>
              </a:tr>
              <a:tr h="25795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$44.48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$46.10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$47.82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$49.65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$51.62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$53.72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$55.98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320400"/>
                  </a:ext>
                </a:extLst>
              </a:tr>
              <a:tr h="25795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$43.17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$44.70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$46.33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$48.06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$49.90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$51.87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$53.99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692201"/>
                  </a:ext>
                </a:extLst>
              </a:tr>
              <a:tr h="2579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$53.78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5022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1EDABEE-98C5-2733-CA62-BDC2ADCB5342}"/>
              </a:ext>
            </a:extLst>
          </p:cNvPr>
          <p:cNvSpPr txBox="1"/>
          <p:nvPr/>
        </p:nvSpPr>
        <p:spPr>
          <a:xfrm>
            <a:off x="4495801" y="3181835"/>
            <a:ext cx="7696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/>
              <a:t>Free Cash Flow to Equity</a:t>
            </a:r>
          </a:p>
        </p:txBody>
      </p:sp>
      <p:pic>
        <p:nvPicPr>
          <p:cNvPr id="13314" name="Picture 2" descr="About Us - Designer Brands">
            <a:extLst>
              <a:ext uri="{FF2B5EF4-FFF2-40B4-BE49-F238E27FC236}">
                <a16:creationId xmlns:a16="http://schemas.microsoft.com/office/drawing/2014/main" id="{A0C2D1D9-828F-E57A-B3A3-8CF427329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12" y="799130"/>
            <a:ext cx="6872388" cy="224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9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B7CE-32F5-A6A2-442B-D19C6DF6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Investment Risks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8223F-AA1C-190B-47CA-857FCBBF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F2B82F1-1029-46B3-88BE-4B0A19D4507B}" type="slidenum">
              <a:rPr lang="en-US">
                <a:solidFill>
                  <a:schemeClr val="tx1">
                    <a:alpha val="80000"/>
                  </a:schemeClr>
                </a:solidFill>
              </a:rPr>
              <a:pPr defTabSz="457200"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3074" name="Picture 2" descr="So Many Types of Sneakers: The GQ Guide to Sneakers | GQ">
            <a:extLst>
              <a:ext uri="{FF2B5EF4-FFF2-40B4-BE49-F238E27FC236}">
                <a16:creationId xmlns:a16="http://schemas.microsoft.com/office/drawing/2014/main" id="{7651217C-D4E5-7830-9AF1-E7B9BB1ED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r="1" b="15910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of a brand&#10;&#10;Description automatically generated">
            <a:extLst>
              <a:ext uri="{FF2B5EF4-FFF2-40B4-BE49-F238E27FC236}">
                <a16:creationId xmlns:a16="http://schemas.microsoft.com/office/drawing/2014/main" id="{ED31B7FF-3BA5-8FA0-C041-EF2E5D6A8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7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tock exchange numbers">
            <a:extLst>
              <a:ext uri="{FF2B5EF4-FFF2-40B4-BE49-F238E27FC236}">
                <a16:creationId xmlns:a16="http://schemas.microsoft.com/office/drawing/2014/main" id="{3F60D962-AD88-AC53-D1D5-763D7A124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8" r="21236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436DD-3873-6EF1-0137-E8B295CD6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79" y="912617"/>
            <a:ext cx="5607665" cy="52863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Fashion Trends </a:t>
            </a:r>
          </a:p>
          <a:p>
            <a:r>
              <a:rPr lang="en-US" sz="3200" dirty="0"/>
              <a:t>Global Economic Downturn</a:t>
            </a:r>
          </a:p>
          <a:p>
            <a:r>
              <a:rPr lang="en-US" sz="3200" dirty="0"/>
              <a:t>Vendor relations</a:t>
            </a:r>
          </a:p>
          <a:p>
            <a:r>
              <a:rPr lang="en-US" sz="3200" dirty="0"/>
              <a:t> Supply Chain disruptions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BC58C-0EA5-32F7-2D58-3C7FD5B1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356350"/>
            <a:ext cx="14628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2B82F1-1029-46B3-88BE-4B0A19D4507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logo of a brand&#10;&#10;Description automatically generated">
            <a:extLst>
              <a:ext uri="{FF2B5EF4-FFF2-40B4-BE49-F238E27FC236}">
                <a16:creationId xmlns:a16="http://schemas.microsoft.com/office/drawing/2014/main" id="{067B74C5-ABA6-1315-7821-227236455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206"/>
            <a:ext cx="1228139" cy="1125794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BDB0B7D5-36BB-7244-A67A-02944FA5990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552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Investment Risks</a:t>
            </a:r>
          </a:p>
        </p:txBody>
      </p:sp>
    </p:spTree>
    <p:extLst>
      <p:ext uri="{BB962C8B-B14F-4D97-AF65-F5344CB8AC3E}">
        <p14:creationId xmlns:p14="http://schemas.microsoft.com/office/powerpoint/2010/main" val="409916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EAC1292-591C-7868-804F-E12F7B521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504094"/>
              </p:ext>
            </p:extLst>
          </p:nvPr>
        </p:nvGraphicFramePr>
        <p:xfrm>
          <a:off x="2074709" y="927100"/>
          <a:ext cx="8042582" cy="579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B332D-F00D-9D37-F3F6-15D6799F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2</a:t>
            </a:fld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3ADBF3C-3790-5AA6-2009-38D049E3016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552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Table of Contents</a:t>
            </a:r>
          </a:p>
        </p:txBody>
      </p:sp>
      <p:pic>
        <p:nvPicPr>
          <p:cNvPr id="12" name="Picture 11" descr="A logo of a brand&#10;&#10;Description automatically generated">
            <a:extLst>
              <a:ext uri="{FF2B5EF4-FFF2-40B4-BE49-F238E27FC236}">
                <a16:creationId xmlns:a16="http://schemas.microsoft.com/office/drawing/2014/main" id="{6399F6A2-104E-4A54-C0AB-C4D75CF769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39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E4A8D-8129-CB02-FC6D-76D29E4E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20</a:t>
            </a:fld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6A36714-0F9E-E942-E4B5-5A38E8CB717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552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Investment Thesis</a:t>
            </a:r>
          </a:p>
        </p:txBody>
      </p:sp>
      <p:pic>
        <p:nvPicPr>
          <p:cNvPr id="13" name="Picture 12" descr="A logo of a brand&#10;&#10;Description automatically generated">
            <a:extLst>
              <a:ext uri="{FF2B5EF4-FFF2-40B4-BE49-F238E27FC236}">
                <a16:creationId xmlns:a16="http://schemas.microsoft.com/office/drawing/2014/main" id="{16771D8C-72E2-CC64-3DB8-EBE9F8BC3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1A57B7-8A2B-3158-E1A7-644A82973310}"/>
              </a:ext>
            </a:extLst>
          </p:cNvPr>
          <p:cNvSpPr txBox="1"/>
          <p:nvPr/>
        </p:nvSpPr>
        <p:spPr>
          <a:xfrm>
            <a:off x="26218" y="1267270"/>
            <a:ext cx="474898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Recommendation: Buy DBI Shares</a:t>
            </a:r>
          </a:p>
          <a:p>
            <a:pPr algn="ctr"/>
            <a:endParaRPr lang="en-US" sz="2500" b="1" dirty="0"/>
          </a:p>
          <a:p>
            <a:pPr algn="ctr"/>
            <a:r>
              <a:rPr lang="en-US" sz="2500" b="1" dirty="0"/>
              <a:t>Current Price: $11.94</a:t>
            </a:r>
          </a:p>
          <a:p>
            <a:pPr algn="ctr"/>
            <a:endParaRPr lang="en-US" sz="2500" b="1" dirty="0"/>
          </a:p>
          <a:p>
            <a:pPr algn="ctr"/>
            <a:r>
              <a:rPr lang="en-US" sz="2500" b="1" dirty="0"/>
              <a:t>Target Price: $27.45</a:t>
            </a:r>
          </a:p>
          <a:p>
            <a:pPr algn="ctr"/>
            <a:endParaRPr lang="en-US" sz="2500" b="1" dirty="0"/>
          </a:p>
          <a:p>
            <a:pPr algn="ctr"/>
            <a:r>
              <a:rPr lang="en-US" sz="2500" b="1" dirty="0"/>
              <a:t>Upside: 129.9%</a:t>
            </a:r>
          </a:p>
          <a:p>
            <a:endParaRPr lang="en-US" sz="2500" b="1" dirty="0"/>
          </a:p>
          <a:p>
            <a:endParaRPr lang="en-US" sz="2500" b="1" dirty="0"/>
          </a:p>
          <a:p>
            <a:endParaRPr lang="en-US" sz="2500" b="1" dirty="0"/>
          </a:p>
          <a:p>
            <a:endParaRPr lang="en-US" sz="2500" b="1" dirty="0"/>
          </a:p>
          <a:p>
            <a:endParaRPr lang="en-US" sz="2500" b="1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02900D-2026-F514-2918-D11F4EE89FBA}"/>
              </a:ext>
            </a:extLst>
          </p:cNvPr>
          <p:cNvSpPr txBox="1"/>
          <p:nvPr/>
        </p:nvSpPr>
        <p:spPr>
          <a:xfrm>
            <a:off x="7936680" y="1267270"/>
            <a:ext cx="422910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u="sng" dirty="0"/>
              <a:t>Key Drivers: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500" b="1" dirty="0"/>
              <a:t>Owned Brands</a:t>
            </a:r>
          </a:p>
          <a:p>
            <a:pPr algn="ctr"/>
            <a:endParaRPr lang="en-US" sz="25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500" b="1" dirty="0"/>
              <a:t>Vertical Brand Penetration</a:t>
            </a:r>
          </a:p>
          <a:p>
            <a:pPr algn="ctr"/>
            <a:endParaRPr lang="en-US" sz="25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500" b="1" dirty="0"/>
              <a:t>Target EPS Range</a:t>
            </a:r>
          </a:p>
          <a:p>
            <a:pPr algn="ctr"/>
            <a:endParaRPr lang="en-US" sz="25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500" b="1" dirty="0"/>
              <a:t> Reinstate $0.05 Dividends</a:t>
            </a:r>
          </a:p>
          <a:p>
            <a:pPr algn="ctr"/>
            <a:endParaRPr lang="en-US" sz="25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500" b="1" dirty="0"/>
              <a:t>Sourcing/Supply Chain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b="1" dirty="0"/>
          </a:p>
        </p:txBody>
      </p:sp>
      <p:pic>
        <p:nvPicPr>
          <p:cNvPr id="20482" name="Picture 2" descr="Buy now banner with finger pointing from clenched fist suitable for sales  shopping advertisement. Stock Vector by ©Micicj 82456348">
            <a:extLst>
              <a:ext uri="{FF2B5EF4-FFF2-40B4-BE49-F238E27FC236}">
                <a16:creationId xmlns:a16="http://schemas.microsoft.com/office/drawing/2014/main" id="{C062F8D4-44F1-0BB0-D269-B77C70AA3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05" y="1735495"/>
            <a:ext cx="3579793" cy="49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6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3F5A-AD12-9BCE-A561-4040F2B6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93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50727C-42E7-97A6-98F9-60151189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75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399F-E59E-11F3-88B5-67F9835A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9F30A9-7B2F-2CBF-5DEF-51E64ECA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5A3A7-30A4-10D2-8BCF-118B7F70555B}"/>
              </a:ext>
            </a:extLst>
          </p:cNvPr>
          <p:cNvSpPr txBox="1"/>
          <p:nvPr/>
        </p:nvSpPr>
        <p:spPr>
          <a:xfrm>
            <a:off x="403123" y="1690688"/>
            <a:ext cx="9114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Refinitiv.com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https://simplywall.st/stocks/us/retail/nyse-dbi/designer-brands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https://finviz.com/quote.ashx?t=DBI&amp;p=d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https://finance.yahoo.com/quote/DBI/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https://www.designerbrands.com/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0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41C9-7741-15E6-8559-C9B2D1F0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Investment 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6A658-B4B2-8767-0713-888F089D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F2B82F1-1029-46B3-88BE-4B0A19D4507B}" type="slidenum">
              <a:rPr lang="en-US">
                <a:solidFill>
                  <a:schemeClr val="tx1">
                    <a:alpha val="80000"/>
                  </a:schemeClr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050" name="Picture 2" descr="So Many Types of Sneakers: The GQ Guide to Sneakers | GQ">
            <a:extLst>
              <a:ext uri="{FF2B5EF4-FFF2-40B4-BE49-F238E27FC236}">
                <a16:creationId xmlns:a16="http://schemas.microsoft.com/office/drawing/2014/main" id="{8562BF84-B2C2-FBC6-1CA0-8A1533A6B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3" r="1" b="15906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of a brand&#10;&#10;Description automatically generated">
            <a:extLst>
              <a:ext uri="{FF2B5EF4-FFF2-40B4-BE49-F238E27FC236}">
                <a16:creationId xmlns:a16="http://schemas.microsoft.com/office/drawing/2014/main" id="{4815ADC5-11BB-729F-DFCF-8FBD20B54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97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E4A8D-8129-CB02-FC6D-76D29E4E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4</a:t>
            </a:fld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6A36714-0F9E-E942-E4B5-5A38E8CB717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552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Investment Thesis</a:t>
            </a:r>
          </a:p>
        </p:txBody>
      </p:sp>
      <p:pic>
        <p:nvPicPr>
          <p:cNvPr id="13" name="Picture 12" descr="A logo of a brand&#10;&#10;Description automatically generated">
            <a:extLst>
              <a:ext uri="{FF2B5EF4-FFF2-40B4-BE49-F238E27FC236}">
                <a16:creationId xmlns:a16="http://schemas.microsoft.com/office/drawing/2014/main" id="{16771D8C-72E2-CC64-3DB8-EBE9F8BC3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1A57B7-8A2B-3158-E1A7-644A82973310}"/>
              </a:ext>
            </a:extLst>
          </p:cNvPr>
          <p:cNvSpPr txBox="1"/>
          <p:nvPr/>
        </p:nvSpPr>
        <p:spPr>
          <a:xfrm>
            <a:off x="26218" y="1267270"/>
            <a:ext cx="474898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Recommendation: Buy DBI Shares</a:t>
            </a:r>
          </a:p>
          <a:p>
            <a:pPr algn="ctr"/>
            <a:endParaRPr lang="en-US" sz="2500" b="1" dirty="0"/>
          </a:p>
          <a:p>
            <a:pPr algn="ctr"/>
            <a:r>
              <a:rPr lang="en-US" sz="2500" b="1" dirty="0"/>
              <a:t>Current Price: $11.94</a:t>
            </a:r>
          </a:p>
          <a:p>
            <a:pPr algn="ctr"/>
            <a:endParaRPr lang="en-US" sz="2500" b="1" dirty="0"/>
          </a:p>
          <a:p>
            <a:pPr algn="ctr"/>
            <a:r>
              <a:rPr lang="en-US" sz="2500" b="1" dirty="0"/>
              <a:t>Target Price: $27.45</a:t>
            </a:r>
          </a:p>
          <a:p>
            <a:pPr algn="ctr"/>
            <a:endParaRPr lang="en-US" sz="2500" b="1" dirty="0"/>
          </a:p>
          <a:p>
            <a:pPr algn="ctr"/>
            <a:r>
              <a:rPr lang="en-US" sz="2500" b="1" dirty="0"/>
              <a:t>Upside: 129.9%</a:t>
            </a:r>
          </a:p>
          <a:p>
            <a:endParaRPr lang="en-US" sz="2500" b="1" dirty="0"/>
          </a:p>
          <a:p>
            <a:endParaRPr lang="en-US" sz="2500" b="1" dirty="0"/>
          </a:p>
          <a:p>
            <a:endParaRPr lang="en-US" sz="2500" b="1" dirty="0"/>
          </a:p>
          <a:p>
            <a:endParaRPr lang="en-US" sz="2500" b="1" dirty="0"/>
          </a:p>
          <a:p>
            <a:endParaRPr lang="en-US" sz="2500" b="1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02900D-2026-F514-2918-D11F4EE89FBA}"/>
              </a:ext>
            </a:extLst>
          </p:cNvPr>
          <p:cNvSpPr txBox="1"/>
          <p:nvPr/>
        </p:nvSpPr>
        <p:spPr>
          <a:xfrm>
            <a:off x="7936680" y="1267270"/>
            <a:ext cx="422910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u="sng" dirty="0"/>
              <a:t>Key Drivers: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500" b="1" dirty="0"/>
              <a:t>Owned Brands</a:t>
            </a:r>
          </a:p>
          <a:p>
            <a:pPr algn="ctr"/>
            <a:endParaRPr lang="en-US" sz="25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500" b="1" dirty="0"/>
              <a:t>Vertical Brand Penetration</a:t>
            </a:r>
          </a:p>
          <a:p>
            <a:pPr algn="ctr"/>
            <a:endParaRPr lang="en-US" sz="25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500" b="1" dirty="0"/>
              <a:t>Target EPS Range</a:t>
            </a:r>
          </a:p>
          <a:p>
            <a:pPr algn="ctr"/>
            <a:endParaRPr lang="en-US" sz="25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500" b="1" dirty="0"/>
              <a:t> Reinstate $0.05 Dividends</a:t>
            </a:r>
          </a:p>
          <a:p>
            <a:pPr algn="ctr"/>
            <a:endParaRPr lang="en-US" sz="25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500" b="1" dirty="0"/>
              <a:t>Sourcing/Supply Chain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b="1" dirty="0"/>
          </a:p>
        </p:txBody>
      </p:sp>
      <p:pic>
        <p:nvPicPr>
          <p:cNvPr id="20482" name="Picture 2" descr="Buy now banner with finger pointing from clenched fist suitable for sales  shopping advertisement. Stock Vector by ©Micicj 82456348">
            <a:extLst>
              <a:ext uri="{FF2B5EF4-FFF2-40B4-BE49-F238E27FC236}">
                <a16:creationId xmlns:a16="http://schemas.microsoft.com/office/drawing/2014/main" id="{C062F8D4-44F1-0BB0-D269-B77C70AA3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05" y="1735495"/>
            <a:ext cx="3579793" cy="49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2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BE3E6-E4F3-15B6-AAE5-71E7946B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619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F2B82F1-1029-46B3-88BE-4B0A19D4507B}" type="slidenum">
              <a:rPr lang="en-US">
                <a:solidFill>
                  <a:prstClr val="white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442C7BE4-B129-33C4-4B05-F06B55743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461032"/>
              </p:ext>
            </p:extLst>
          </p:nvPr>
        </p:nvGraphicFramePr>
        <p:xfrm>
          <a:off x="1516011" y="755259"/>
          <a:ext cx="9192953" cy="228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 descr="A logo of a brand&#10;&#10;Description automatically generated">
            <a:extLst>
              <a:ext uri="{FF2B5EF4-FFF2-40B4-BE49-F238E27FC236}">
                <a16:creationId xmlns:a16="http://schemas.microsoft.com/office/drawing/2014/main" id="{2D6D5921-1913-4362-9E06-0029A9A660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  <p:sp>
        <p:nvSpPr>
          <p:cNvPr id="21" name="Title 4">
            <a:extLst>
              <a:ext uri="{FF2B5EF4-FFF2-40B4-BE49-F238E27FC236}">
                <a16:creationId xmlns:a16="http://schemas.microsoft.com/office/drawing/2014/main" id="{891CDD6F-4447-46F4-98E8-D63A1A5FE81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552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Company Overview</a:t>
            </a:r>
          </a:p>
        </p:txBody>
      </p:sp>
      <p:pic>
        <p:nvPicPr>
          <p:cNvPr id="1026" name="Picture 2" descr="Doug Howe - Cosmetic Executive Women">
            <a:extLst>
              <a:ext uri="{FF2B5EF4-FFF2-40B4-BE49-F238E27FC236}">
                <a16:creationId xmlns:a16="http://schemas.microsoft.com/office/drawing/2014/main" id="{91D413C4-D1E3-89A6-C996-C4031102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90" y="2831991"/>
            <a:ext cx="2771019" cy="34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CDAB66-FBD0-1BF9-2501-9301F060DD62}"/>
              </a:ext>
            </a:extLst>
          </p:cNvPr>
          <p:cNvSpPr txBox="1"/>
          <p:nvPr/>
        </p:nvSpPr>
        <p:spPr>
          <a:xfrm>
            <a:off x="4215282" y="6244421"/>
            <a:ext cx="3794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Doug Howe, CEO of DBI</a:t>
            </a:r>
          </a:p>
        </p:txBody>
      </p:sp>
    </p:spTree>
    <p:extLst>
      <p:ext uri="{BB962C8B-B14F-4D97-AF65-F5344CB8AC3E}">
        <p14:creationId xmlns:p14="http://schemas.microsoft.com/office/powerpoint/2010/main" val="354147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B7CE-32F5-A6A2-442B-D19C6DF6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Business Description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8223F-AA1C-190B-47CA-857FCBBF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F2B82F1-1029-46B3-88BE-4B0A19D4507B}" type="slidenum">
              <a:rPr lang="en-US">
                <a:solidFill>
                  <a:schemeClr val="tx1">
                    <a:alpha val="80000"/>
                  </a:schemeClr>
                </a:solidFill>
              </a:rPr>
              <a:pPr defTabSz="457200"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3074" name="Picture 2" descr="So Many Types of Sneakers: The GQ Guide to Sneakers | GQ">
            <a:extLst>
              <a:ext uri="{FF2B5EF4-FFF2-40B4-BE49-F238E27FC236}">
                <a16:creationId xmlns:a16="http://schemas.microsoft.com/office/drawing/2014/main" id="{7651217C-D4E5-7830-9AF1-E7B9BB1ED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4" r="1" b="15905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of a brand&#10;&#10;Description automatically generated">
            <a:extLst>
              <a:ext uri="{FF2B5EF4-FFF2-40B4-BE49-F238E27FC236}">
                <a16:creationId xmlns:a16="http://schemas.microsoft.com/office/drawing/2014/main" id="{73A66B4F-B48E-9E4E-A3A0-A66DFD430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83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1AC23-80C3-E248-F8F8-D343E02F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82F1-1029-46B3-88BE-4B0A19D4507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B6069E3-3C78-EC9D-0FC5-1219D2907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46477"/>
              </p:ext>
            </p:extLst>
          </p:nvPr>
        </p:nvGraphicFramePr>
        <p:xfrm>
          <a:off x="6646606" y="1003300"/>
          <a:ext cx="5476567" cy="4817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3222">
                  <a:extLst>
                    <a:ext uri="{9D8B030D-6E8A-4147-A177-3AD203B41FA5}">
                      <a16:colId xmlns:a16="http://schemas.microsoft.com/office/drawing/2014/main" val="2735987926"/>
                    </a:ext>
                  </a:extLst>
                </a:gridCol>
                <a:gridCol w="2743345">
                  <a:extLst>
                    <a:ext uri="{9D8B030D-6E8A-4147-A177-3AD203B41FA5}">
                      <a16:colId xmlns:a16="http://schemas.microsoft.com/office/drawing/2014/main" val="948766277"/>
                    </a:ext>
                  </a:extLst>
                </a:gridCol>
              </a:tblGrid>
              <a:tr h="60217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Share Price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$11.94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06497"/>
                  </a:ext>
                </a:extLst>
              </a:tr>
              <a:tr h="60217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Market 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$694.10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598789"/>
                  </a:ext>
                </a:extLst>
              </a:tr>
              <a:tr h="60217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Dividend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17682"/>
                  </a:ext>
                </a:extLst>
              </a:tr>
              <a:tr h="60217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003139"/>
                  </a:ext>
                </a:extLst>
              </a:tr>
              <a:tr h="60217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66809"/>
                  </a:ext>
                </a:extLst>
              </a:tr>
              <a:tr h="60217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P/Book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482904"/>
                  </a:ext>
                </a:extLst>
              </a:tr>
              <a:tr h="60217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P/FCF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609424"/>
                  </a:ext>
                </a:extLst>
              </a:tr>
              <a:tr h="60217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33.85%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99129"/>
                  </a:ext>
                </a:extLst>
              </a:tr>
            </a:tbl>
          </a:graphicData>
        </a:graphic>
      </p:graphicFrame>
      <p:sp>
        <p:nvSpPr>
          <p:cNvPr id="19" name="Title 4">
            <a:extLst>
              <a:ext uri="{FF2B5EF4-FFF2-40B4-BE49-F238E27FC236}">
                <a16:creationId xmlns:a16="http://schemas.microsoft.com/office/drawing/2014/main" id="{3543D517-63D6-05BA-6A8D-EDE195B55D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552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Business Description</a:t>
            </a:r>
          </a:p>
        </p:txBody>
      </p:sp>
      <p:pic>
        <p:nvPicPr>
          <p:cNvPr id="20" name="Picture 19" descr="A logo of a brand&#10;&#10;Description automatically generated">
            <a:extLst>
              <a:ext uri="{FF2B5EF4-FFF2-40B4-BE49-F238E27FC236}">
                <a16:creationId xmlns:a16="http://schemas.microsoft.com/office/drawing/2014/main" id="{A4EA65EF-FB30-3ECD-564A-EBD9732F4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AC7A0E-FD82-F1CE-E904-DB3E3EA07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154334"/>
              </p:ext>
            </p:extLst>
          </p:nvPr>
        </p:nvGraphicFramePr>
        <p:xfrm>
          <a:off x="68826" y="1003299"/>
          <a:ext cx="6380099" cy="481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60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6D9012D-5D3B-7E77-B6F6-A4CB0CFF7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72791"/>
              </p:ext>
            </p:extLst>
          </p:nvPr>
        </p:nvGraphicFramePr>
        <p:xfrm>
          <a:off x="20" y="10"/>
          <a:ext cx="12191980" cy="685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8B172-27FF-3AB0-39EB-16002E12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F2B82F1-1029-46B3-88BE-4B0A19D4507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20" name="TextBox 15">
            <a:extLst>
              <a:ext uri="{FF2B5EF4-FFF2-40B4-BE49-F238E27FC236}">
                <a16:creationId xmlns:a16="http://schemas.microsoft.com/office/drawing/2014/main" id="{1C74AB74-2898-B373-0C9A-682D3C0CE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775155"/>
              </p:ext>
            </p:extLst>
          </p:nvPr>
        </p:nvGraphicFramePr>
        <p:xfrm>
          <a:off x="9016213" y="1430887"/>
          <a:ext cx="2949658" cy="4783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EA8BC49-1855-7011-B39B-33B24333B16F}"/>
              </a:ext>
            </a:extLst>
          </p:cNvPr>
          <p:cNvSpPr txBox="1"/>
          <p:nvPr/>
        </p:nvSpPr>
        <p:spPr>
          <a:xfrm>
            <a:off x="9247285" y="897379"/>
            <a:ext cx="2487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Operational Verticals</a:t>
            </a:r>
          </a:p>
        </p:txBody>
      </p:sp>
      <p:pic>
        <p:nvPicPr>
          <p:cNvPr id="4098" name="Picture 2" descr="Canada Flag Canadian Pride National Symbol Background Country - Etsy">
            <a:extLst>
              <a:ext uri="{FF2B5EF4-FFF2-40B4-BE49-F238E27FC236}">
                <a16:creationId xmlns:a16="http://schemas.microsoft.com/office/drawing/2014/main" id="{18AE434F-2722-16C0-542D-ACAE254A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74" y="5521012"/>
            <a:ext cx="1725226" cy="11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ag of the United States of America | History, Meaning &amp; Design |  Britannica">
            <a:extLst>
              <a:ext uri="{FF2B5EF4-FFF2-40B4-BE49-F238E27FC236}">
                <a16:creationId xmlns:a16="http://schemas.microsoft.com/office/drawing/2014/main" id="{2288198F-FFFC-7353-CB3A-8337E69F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15" y="5521012"/>
            <a:ext cx="1725226" cy="11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E334327-4D91-010B-4314-545E8671FB17}"/>
              </a:ext>
            </a:extLst>
          </p:cNvPr>
          <p:cNvSpPr txBox="1"/>
          <p:nvPr/>
        </p:nvSpPr>
        <p:spPr>
          <a:xfrm>
            <a:off x="3861341" y="4728446"/>
            <a:ext cx="23612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Geography</a:t>
            </a:r>
          </a:p>
        </p:txBody>
      </p:sp>
      <p:pic>
        <p:nvPicPr>
          <p:cNvPr id="27" name="Picture 26" descr="A logo of a brand&#10;&#10;Description automatically generated">
            <a:extLst>
              <a:ext uri="{FF2B5EF4-FFF2-40B4-BE49-F238E27FC236}">
                <a16:creationId xmlns:a16="http://schemas.microsoft.com/office/drawing/2014/main" id="{AAD5F406-DF03-4CC3-62F5-0130FC44B6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21176C3-C185-30A1-C614-A01669E779F8}"/>
              </a:ext>
            </a:extLst>
          </p:cNvPr>
          <p:cNvCxnSpPr/>
          <p:nvPr/>
        </p:nvCxnSpPr>
        <p:spPr>
          <a:xfrm flipH="1">
            <a:off x="3403600" y="5116587"/>
            <a:ext cx="543888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B91D950-653C-8913-B437-2754B6654195}"/>
              </a:ext>
            </a:extLst>
          </p:cNvPr>
          <p:cNvCxnSpPr>
            <a:cxnSpLocks/>
          </p:cNvCxnSpPr>
          <p:nvPr/>
        </p:nvCxnSpPr>
        <p:spPr>
          <a:xfrm>
            <a:off x="6109210" y="5120984"/>
            <a:ext cx="571082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itle 4">
            <a:extLst>
              <a:ext uri="{FF2B5EF4-FFF2-40B4-BE49-F238E27FC236}">
                <a16:creationId xmlns:a16="http://schemas.microsoft.com/office/drawing/2014/main" id="{F9DDFC62-70A3-A0C4-D2DA-78DB3189B10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5525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Business Description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A26610D-997C-DDE9-EBAB-5D956DF309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472866"/>
              </p:ext>
            </p:extLst>
          </p:nvPr>
        </p:nvGraphicFramePr>
        <p:xfrm>
          <a:off x="0" y="916883"/>
          <a:ext cx="9170834" cy="372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47151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B7CE-32F5-A6A2-442B-D19C6DF6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Industry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8223F-AA1C-190B-47CA-857FCBBF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F2B82F1-1029-46B3-88BE-4B0A19D4507B}" type="slidenum">
              <a:rPr lang="en-US">
                <a:solidFill>
                  <a:schemeClr val="tx1">
                    <a:alpha val="80000"/>
                  </a:schemeClr>
                </a:solidFill>
              </a:rPr>
              <a:pPr defTabSz="457200"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3074" name="Picture 2" descr="So Many Types of Sneakers: The GQ Guide to Sneakers | GQ">
            <a:extLst>
              <a:ext uri="{FF2B5EF4-FFF2-40B4-BE49-F238E27FC236}">
                <a16:creationId xmlns:a16="http://schemas.microsoft.com/office/drawing/2014/main" id="{7651217C-D4E5-7830-9AF1-E7B9BB1ED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3" r="1" b="15906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of a brand&#10;&#10;Description automatically generated">
            <a:extLst>
              <a:ext uri="{FF2B5EF4-FFF2-40B4-BE49-F238E27FC236}">
                <a16:creationId xmlns:a16="http://schemas.microsoft.com/office/drawing/2014/main" id="{C29BFA8C-6938-970F-828E-875267E58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6518"/>
            <a:ext cx="939799" cy="8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79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12468</TotalTime>
  <Words>513</Words>
  <Application>Microsoft Office PowerPoint</Application>
  <PresentationFormat>Widescreen</PresentationFormat>
  <Paragraphs>230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Investment Thesis</vt:lpstr>
      <vt:lpstr>PowerPoint Presentation</vt:lpstr>
      <vt:lpstr>PowerPoint Presentation</vt:lpstr>
      <vt:lpstr>Business Description</vt:lpstr>
      <vt:lpstr>PowerPoint Presentation</vt:lpstr>
      <vt:lpstr>PowerPoint Presentation</vt:lpstr>
      <vt:lpstr>Industry Analysis</vt:lpstr>
      <vt:lpstr>PowerPoint Presentation</vt:lpstr>
      <vt:lpstr>Financial Analysis</vt:lpstr>
      <vt:lpstr>PowerPoint Presentation</vt:lpstr>
      <vt:lpstr>PowerPoint Presentation</vt:lpstr>
      <vt:lpstr>PowerPoint Presentation</vt:lpstr>
      <vt:lpstr>Valuation</vt:lpstr>
      <vt:lpstr>PowerPoint Presentation</vt:lpstr>
      <vt:lpstr>PowerPoint Presentation</vt:lpstr>
      <vt:lpstr>Investment Risks</vt:lpstr>
      <vt:lpstr>PowerPoint Presentation</vt:lpstr>
      <vt:lpstr>PowerPoint Presentation</vt:lpstr>
      <vt:lpstr>Questions?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Drazenovic, Lorin</dc:creator>
  <cp:lastModifiedBy>Drazenovic, Lorin</cp:lastModifiedBy>
  <cp:revision>70</cp:revision>
  <dcterms:created xsi:type="dcterms:W3CDTF">2023-10-08T19:22:54Z</dcterms:created>
  <dcterms:modified xsi:type="dcterms:W3CDTF">2023-11-08T19:46:54Z</dcterms:modified>
</cp:coreProperties>
</file>