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Lst>
  <p:sldSz cy="5143500" cx="9144000"/>
  <p:notesSz cx="6858000" cy="9144000"/>
  <p:embeddedFontLst>
    <p:embeddedFont>
      <p:font typeface="Book Antiqua"/>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BookAntiqua-bold.fntdata"/><Relationship Id="rId14" Type="http://schemas.openxmlformats.org/officeDocument/2006/relationships/slide" Target="slides/slide9.xml"/><Relationship Id="rId36" Type="http://schemas.openxmlformats.org/officeDocument/2006/relationships/font" Target="fonts/BookAntiqua-regular.fntdata"/><Relationship Id="rId17" Type="http://schemas.openxmlformats.org/officeDocument/2006/relationships/slide" Target="slides/slide12.xml"/><Relationship Id="rId39" Type="http://schemas.openxmlformats.org/officeDocument/2006/relationships/font" Target="fonts/BookAntiqua-boldItalic.fntdata"/><Relationship Id="rId16" Type="http://schemas.openxmlformats.org/officeDocument/2006/relationships/slide" Target="slides/slide11.xml"/><Relationship Id="rId38" Type="http://schemas.openxmlformats.org/officeDocument/2006/relationships/font" Target="fonts/BookAntiqua-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poetryfoundation.org/archive/poet.html?id=6576"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6260517330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26260517330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61a750cefb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261a750cefb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She and WCW co-starred in </a:t>
            </a:r>
            <a:r>
              <a:rPr i="1" lang="en"/>
              <a:t>Lima Beans</a:t>
            </a:r>
            <a:r>
              <a:rPr lang="en"/>
              <a:t>, an experimental play written by Alfred Kreymborg</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6260517330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26260517330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
                <a:solidFill>
                  <a:schemeClr val="dk1"/>
                </a:solidFill>
              </a:rPr>
              <a:t>Alfred Kreymborg remembered in his autobiography, </a:t>
            </a:r>
            <a:r>
              <a:rPr i="1" lang="en">
                <a:solidFill>
                  <a:schemeClr val="dk1"/>
                </a:solidFill>
              </a:rPr>
              <a:t>Troubadour</a:t>
            </a:r>
            <a:r>
              <a:rPr lang="en">
                <a:solidFill>
                  <a:schemeClr val="dk1"/>
                </a:solidFill>
              </a:rPr>
              <a:t> (1925), that for the first issue of </a:t>
            </a:r>
            <a:r>
              <a:rPr i="1" lang="en">
                <a:solidFill>
                  <a:schemeClr val="dk1"/>
                </a:solidFill>
              </a:rPr>
              <a:t>Others</a:t>
            </a:r>
            <a:r>
              <a:rPr lang="en">
                <a:solidFill>
                  <a:schemeClr val="dk1"/>
                </a:solidFill>
              </a:rPr>
              <a:t> (July 1915), a raffish "yellow dog" journal more tolerant of innovation than </a:t>
            </a:r>
            <a:r>
              <a:rPr i="1" lang="en">
                <a:solidFill>
                  <a:schemeClr val="dk1"/>
                </a:solidFill>
              </a:rPr>
              <a:t>Poetry</a:t>
            </a:r>
            <a:r>
              <a:rPr lang="en">
                <a:solidFill>
                  <a:schemeClr val="dk1"/>
                </a:solidFill>
              </a:rPr>
              <a:t>, he and co-editor Walter Arensberg agreed that poems by Loy and </a:t>
            </a:r>
            <a:r>
              <a:rPr lang="en" u="sng">
                <a:solidFill>
                  <a:schemeClr val="dk1"/>
                </a:solidFill>
                <a:hlinkClick r:id="rId2">
                  <a:extLst>
                    <a:ext uri="{A12FA001-AC4F-418D-AE19-62706E023703}">
                      <ahyp:hlinkClr val="tx"/>
                    </a:ext>
                  </a:extLst>
                </a:hlinkClick>
              </a:rPr>
              <a:t>Wallace </a:t>
            </a:r>
            <a:r>
              <a:rPr lang="en">
                <a:solidFill>
                  <a:schemeClr val="dk1"/>
                </a:solidFill>
              </a:rPr>
              <a:t>Stevens were a must. Most such recognition came to Mina Loy in the decade 1914-1925; thereafter she gave less attention to poetry and withdrew from the literary scene except for infrequent little magazine publications. POETRY FOUNDATION</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6260517330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26260517330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6217f2366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6217f2366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Relationship starts nasty, gets nice! </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6260517330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26260517330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6260517330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26260517330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Said “policy” she speaks of is too political, especially with work of Loy</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6260517330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26260517330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61a750cefb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261a750cefb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a01f7fdc4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2a01f7fdc4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261a750cefb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261a750cefb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t/>
            </a:r>
            <a:endParaRPr>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a01f7fdc4d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2a01f7fdc4d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a0882d2ed3_3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2a0882d2ed3_3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Reviews of dome of many colored glass released in 1912 (influenced by keats)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261a750cefb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261a750cefb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9fff3f17a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29fff3f17a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 you guys know, we have until Saturday the 9th to get everything in, including this edition and presentation. We’d love to hear what you guys have to say so we can polish this up a bit before the deadline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192e668a34d4e42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192e668a34d4e42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6318e5ff1b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26318e5ff1b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a0882d2ed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2a0882d2ed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9d669612a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29d669612a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a082e8fd5f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2a082e8fd5f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2635d3b86e4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2635d3b86e4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261a750cefb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261a750cefb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solidFill>
                <a:schemeClr val="dk1"/>
              </a:solidFill>
            </a:endParaRPr>
          </a:p>
          <a:p>
            <a:pPr indent="0" lvl="0" marL="0" rtl="0" algn="l">
              <a:spcBef>
                <a:spcPts val="1200"/>
              </a:spcBef>
              <a:spcAft>
                <a:spcPts val="0"/>
              </a:spcAft>
              <a:buNone/>
            </a:pPr>
            <a:r>
              <a:t/>
            </a:r>
            <a:endParaRPr/>
          </a:p>
          <a:p>
            <a:pPr indent="0" lvl="0" marL="0" rtl="0" algn="l">
              <a:spcBef>
                <a:spcPts val="0"/>
              </a:spcBef>
              <a:spcAft>
                <a:spcPts val="0"/>
              </a:spcAft>
              <a:buNone/>
            </a:pPr>
            <a:r>
              <a:rPr lang="en"/>
              <a:t>Andrew</a:t>
            </a:r>
            <a:endParaRPr/>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635d3b86e4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2635d3b86e4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29ab047846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29ab047846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29d669612ac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29d669612ac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Robert Frost involvement from Churchill article</a:t>
            </a:r>
            <a:endParaRPr/>
          </a:p>
          <a:p>
            <a:pPr indent="0" lvl="0" marL="0" rtl="0" algn="l">
              <a:spcBef>
                <a:spcPts val="0"/>
              </a:spcBef>
              <a:spcAft>
                <a:spcPts val="0"/>
              </a:spcAft>
              <a:buNone/>
            </a:pPr>
            <a:r>
              <a:rPr lang="en"/>
              <a:t>Loy and Man Ray, </a:t>
            </a:r>
            <a:r>
              <a:rPr lang="en"/>
              <a:t>infamous</a:t>
            </a:r>
            <a:r>
              <a:rPr lang="en"/>
              <a:t> experimental photographer compared to socialists/politically involved Sandburg and Ridge, “propogandist”, when discussing Sandburg’s book, Chicago Poems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9d669612ac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29d669612ac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26260517330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26260517330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9d669612ac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29d669612ac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6260517330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26260517330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highlight>
                  <a:srgbClr val="FFFFFF"/>
                </a:highlight>
              </a:rPr>
              <a:t>Magazine, people understand that it's just whatever the editors get, kind of just an update on what writers are up to</a:t>
            </a:r>
            <a:endParaRPr sz="1200">
              <a:solidFill>
                <a:schemeClr val="dk1"/>
              </a:solidFill>
              <a:highlight>
                <a:srgbClr val="FFFFFF"/>
              </a:highlight>
            </a:endParaRPr>
          </a:p>
          <a:p>
            <a:pPr indent="0" lvl="0" marL="0" rtl="0" algn="l">
              <a:spcBef>
                <a:spcPts val="0"/>
              </a:spcBef>
              <a:spcAft>
                <a:spcPts val="0"/>
              </a:spcAft>
              <a:buClr>
                <a:schemeClr val="dk1"/>
              </a:buClr>
              <a:buSzPts val="1100"/>
              <a:buFont typeface="Arial"/>
              <a:buNone/>
            </a:pPr>
            <a:r>
              <a:rPr lang="en" sz="1200">
                <a:solidFill>
                  <a:schemeClr val="dk1"/>
                </a:solidFill>
                <a:highlight>
                  <a:srgbClr val="FFFFFF"/>
                </a:highlight>
              </a:rPr>
              <a:t>An anthology book won’t be replaced in a month, and creates more of an association between the authors</a:t>
            </a:r>
            <a:endParaRPr sz="1200">
              <a:solidFill>
                <a:schemeClr val="dk1"/>
              </a:solidFill>
              <a:highlight>
                <a:srgbClr val="FFFFFF"/>
              </a:highlight>
            </a:endParaRPr>
          </a:p>
          <a:p>
            <a:pPr indent="0" lvl="0" marL="0" rtl="0" algn="l">
              <a:spcBef>
                <a:spcPts val="0"/>
              </a:spcBef>
              <a:spcAft>
                <a:spcPts val="0"/>
              </a:spcAft>
              <a:buClr>
                <a:schemeClr val="dk1"/>
              </a:buClr>
              <a:buSzPts val="1100"/>
              <a:buFont typeface="Arial"/>
              <a:buNone/>
            </a:pPr>
            <a:r>
              <a:t/>
            </a:r>
            <a:endParaRPr sz="1200">
              <a:solidFill>
                <a:schemeClr val="dk1"/>
              </a:solidFill>
              <a:highlight>
                <a:srgbClr val="FFFFFF"/>
              </a:highlight>
            </a:endParaRPr>
          </a:p>
          <a:p>
            <a:pPr indent="0" lvl="0" marL="0" rtl="0" algn="l">
              <a:spcBef>
                <a:spcPts val="0"/>
              </a:spcBef>
              <a:spcAft>
                <a:spcPts val="0"/>
              </a:spcAft>
              <a:buClr>
                <a:schemeClr val="dk1"/>
              </a:buClr>
              <a:buSzPts val="1100"/>
              <a:buFont typeface="Arial"/>
              <a:buNone/>
            </a:pPr>
            <a:r>
              <a:rPr lang="en" sz="1200">
                <a:solidFill>
                  <a:schemeClr val="dk1"/>
                </a:solidFill>
                <a:highlight>
                  <a:srgbClr val="FFFFFF"/>
                </a:highlight>
              </a:rPr>
              <a:t>Lowell’s style was not as compatible with others like Loy, circle back to differences between their poems (not about that specific poem, obvi anachronism, but about that style and that culture)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modjourn.org/issue/bdr523647/" TargetMode="External"/><Relationship Id="rId4" Type="http://schemas.openxmlformats.org/officeDocument/2006/relationships/image" Target="../media/image2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9.png"/><Relationship Id="rId6"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s://modjourn.org/issue/bdr523168/" TargetMode="External"/><Relationship Id="rId4" Type="http://schemas.openxmlformats.org/officeDocument/2006/relationships/image" Target="../media/image11.png"/><Relationship Id="rId5" Type="http://schemas.openxmlformats.org/officeDocument/2006/relationships/hyperlink" Target="https://modernistreviewcouk.wordpress.com/2023/09/06/mapping-mina-loy-studies-in-2023-conference-report/" TargetMode="External"/><Relationship Id="rId6" Type="http://schemas.openxmlformats.org/officeDocument/2006/relationships/image" Target="../media/image17.png"/><Relationship Id="rId7" Type="http://schemas.openxmlformats.org/officeDocument/2006/relationships/hyperlink" Target="https://img.poemhunter.com/i/poem_images/297/patterns.jpg" TargetMode="External"/><Relationship Id="rId8"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https://en.wikisource.org/wiki/Page:American_Poetry_1922.djvu/17" TargetMode="Externa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https://www.abebooks.com/signed-first-edition/LEGENDS-SIGNED-Lowell-Amy-Houghton-Mifflin/13629128739/bd" TargetMode="Externa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2.png"/><Relationship Id="rId4" Type="http://schemas.openxmlformats.org/officeDocument/2006/relationships/image" Target="../media/image16.png"/><Relationship Id="rId5" Type="http://schemas.openxmlformats.org/officeDocument/2006/relationships/hyperlink" Target="https://commons.wikimedia.org/wiki/File:Houghton_MS_Lowell_62_(5)_-_Bachrach.jpg"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hyperlink" Target="https://www.encyclopedia.com/women/encyclopedias-almanacs-transcripts-and-maps/lowell-amy-1874-1925" TargetMode="External"/><Relationship Id="rId4" Type="http://schemas.openxmlformats.org/officeDocument/2006/relationships/hyperlink" Target="https://www.thoughtco.com/amy-lowell-biography-3530884#:~:text=This%20work%20was%20taxing%20on,with%20a%20massive%20cerebral%20hemorrhage"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https://www.abebooks.com/Alfred-Kreymborg-collection-1883-1966/30643330858/bd" TargetMode="External"/><Relationship Id="rId4" Type="http://schemas.openxmlformats.org/officeDocument/2006/relationships/image" Target="../media/image20.png"/><Relationship Id="rId5" Type="http://schemas.openxmlformats.org/officeDocument/2006/relationships/image" Target="../media/image2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s://npg.si.edu/object/npg_NPG.87.210" TargetMode="External"/><Relationship Id="rId4" Type="http://schemas.openxmlformats.org/officeDocument/2006/relationships/image" Target="../media/image4.png"/><Relationship Id="rId5" Type="http://schemas.openxmlformats.org/officeDocument/2006/relationships/image" Target="../media/image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s://harvardartmuseums.org/collections/object/300024?position=1" TargetMode="External"/><Relationship Id="rId4" Type="http://schemas.openxmlformats.org/officeDocument/2006/relationships/image" Target="../media/image19.png"/><Relationship Id="rId5"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s://thecontemporarypalimpsest.wordpress.com/2017/12/05/richard-aldington-a-war-poet-and-imagist/" TargetMode="External"/><Relationship Id="rId4" Type="http://schemas.openxmlformats.org/officeDocument/2006/relationships/image" Target="../media/image6.png"/><Relationship Id="rId5" Type="http://schemas.openxmlformats.org/officeDocument/2006/relationships/image" Target="../media/image21.png"/><Relationship Id="rId6" Type="http://schemas.openxmlformats.org/officeDocument/2006/relationships/hyperlink" Target="https://encyclopediaofarkansas.net/media/john-gould-fletcher-jr-73/" TargetMode="External"/><Relationship Id="rId7"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s://writing.upenn.edu/epc/authors/loy/" TargetMode="External"/><Relationship Id="rId4" Type="http://schemas.openxmlformats.org/officeDocument/2006/relationships/image" Target="../media/image1.png"/><Relationship Id="rId5"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s://www.abebooks.com/servlet/BookDetailsPL?bi=30667923697&amp;searchurl=fe%3Don%26sortby%3D17%26tn%3Dothers%2Ban%2Banthology%2Bof%2Bthe%2Bnew%2Bverse&amp;cm_sp=snippet-_-srp1-_-image9" TargetMode="Externa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idx="1" type="subTitle"/>
          </p:nvPr>
        </p:nvSpPr>
        <p:spPr>
          <a:xfrm>
            <a:off x="311700" y="3269125"/>
            <a:ext cx="8520600" cy="792600"/>
          </a:xfrm>
          <a:prstGeom prst="rect">
            <a:avLst/>
          </a:prstGeom>
        </p:spPr>
        <p:txBody>
          <a:bodyPr anchorCtr="0" anchor="t" bIns="91425" lIns="91425" spcFirstLastPara="1" rIns="91425" wrap="square" tIns="91425">
            <a:normAutofit fontScale="77500" lnSpcReduction="20000"/>
          </a:bodyPr>
          <a:lstStyle/>
          <a:p>
            <a:pPr indent="0" lvl="0" marL="0" rtl="0" algn="ctr">
              <a:spcBef>
                <a:spcPts val="0"/>
              </a:spcBef>
              <a:spcAft>
                <a:spcPts val="0"/>
              </a:spcAft>
              <a:buNone/>
            </a:pPr>
            <a:r>
              <a:rPr i="1" lang="en" sz="3500" u="sng">
                <a:solidFill>
                  <a:schemeClr val="dk1"/>
                </a:solidFill>
                <a:latin typeface="Bookman Old Style"/>
                <a:ea typeface="Bookman Old Style"/>
                <a:cs typeface="Bookman Old Style"/>
                <a:sym typeface="Bookman Old Style"/>
              </a:rPr>
              <a:t>Others: A Magazine of the New Verse</a:t>
            </a:r>
            <a:endParaRPr i="1" sz="3500" u="sng">
              <a:solidFill>
                <a:schemeClr val="dk1"/>
              </a:solidFill>
              <a:latin typeface="Bookman Old Style"/>
              <a:ea typeface="Bookman Old Style"/>
              <a:cs typeface="Bookman Old Style"/>
              <a:sym typeface="Bookman Old Style"/>
            </a:endParaRPr>
          </a:p>
          <a:p>
            <a:pPr indent="0" lvl="0" marL="0" rtl="0" algn="ctr">
              <a:spcBef>
                <a:spcPts val="0"/>
              </a:spcBef>
              <a:spcAft>
                <a:spcPts val="0"/>
              </a:spcAft>
              <a:buNone/>
            </a:pPr>
            <a:r>
              <a:rPr lang="en">
                <a:solidFill>
                  <a:schemeClr val="dk1"/>
                </a:solidFill>
                <a:latin typeface="Bookman Old Style"/>
                <a:ea typeface="Bookman Old Style"/>
                <a:cs typeface="Bookman Old Style"/>
                <a:sym typeface="Bookman Old Style"/>
              </a:rPr>
              <a:t>a</a:t>
            </a:r>
            <a:r>
              <a:rPr lang="en">
                <a:solidFill>
                  <a:schemeClr val="dk1"/>
                </a:solidFill>
                <a:latin typeface="Bookman Old Style"/>
                <a:ea typeface="Bookman Old Style"/>
                <a:cs typeface="Bookman Old Style"/>
                <a:sym typeface="Bookman Old Style"/>
              </a:rPr>
              <a:t>nd the Correspondences with Amy Lowell </a:t>
            </a:r>
            <a:endParaRPr>
              <a:solidFill>
                <a:schemeClr val="dk1"/>
              </a:solidFill>
              <a:latin typeface="Bookman Old Style"/>
              <a:ea typeface="Bookman Old Style"/>
              <a:cs typeface="Bookman Old Style"/>
              <a:sym typeface="Bookman Old Style"/>
            </a:endParaRPr>
          </a:p>
        </p:txBody>
      </p:sp>
      <p:pic>
        <p:nvPicPr>
          <p:cNvPr id="55" name="Google Shape;55;p13">
            <a:hlinkClick r:id="rId3"/>
          </p:cNvPr>
          <p:cNvPicPr preferRelativeResize="0"/>
          <p:nvPr/>
        </p:nvPicPr>
        <p:blipFill rotWithShape="1">
          <a:blip r:embed="rId4">
            <a:alphaModFix amt="46000"/>
          </a:blip>
          <a:srcRect b="30868" l="0" r="0" t="16311"/>
          <a:stretch/>
        </p:blipFill>
        <p:spPr>
          <a:xfrm>
            <a:off x="1231287" y="114475"/>
            <a:ext cx="6681437" cy="4708500"/>
          </a:xfrm>
          <a:prstGeom prst="rect">
            <a:avLst/>
          </a:prstGeom>
          <a:noFill/>
          <a:ln>
            <a:noFill/>
          </a:ln>
        </p:spPr>
      </p:pic>
      <p:sp>
        <p:nvSpPr>
          <p:cNvPr id="56" name="Google Shape;56;p13"/>
          <p:cNvSpPr txBox="1"/>
          <p:nvPr/>
        </p:nvSpPr>
        <p:spPr>
          <a:xfrm>
            <a:off x="1366600" y="4091475"/>
            <a:ext cx="6018600" cy="49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dk1"/>
                </a:solidFill>
                <a:latin typeface="Bookman Old Style"/>
                <a:ea typeface="Bookman Old Style"/>
                <a:cs typeface="Bookman Old Style"/>
                <a:sym typeface="Bookman Old Style"/>
              </a:rPr>
              <a:t>Liam Anderson, Jeanie Huynh, </a:t>
            </a:r>
            <a:r>
              <a:rPr lang="en" sz="1200">
                <a:solidFill>
                  <a:schemeClr val="dk1"/>
                </a:solidFill>
                <a:latin typeface="Bookman Old Style"/>
                <a:ea typeface="Bookman Old Style"/>
                <a:cs typeface="Bookman Old Style"/>
                <a:sym typeface="Bookman Old Style"/>
              </a:rPr>
              <a:t>Adrianna P. Rodriguez Diaz, Andrew Zero</a:t>
            </a:r>
            <a:endParaRPr sz="1200">
              <a:solidFill>
                <a:schemeClr val="dk1"/>
              </a:solidFill>
              <a:latin typeface="Bookman Old Style"/>
              <a:ea typeface="Bookman Old Style"/>
              <a:cs typeface="Bookman Old Style"/>
              <a:sym typeface="Bookman Old Style"/>
            </a:endParaRPr>
          </a:p>
          <a:p>
            <a:pPr indent="0" lvl="0" marL="0" rtl="0" algn="ctr">
              <a:spcBef>
                <a:spcPts val="0"/>
              </a:spcBef>
              <a:spcAft>
                <a:spcPts val="0"/>
              </a:spcAft>
              <a:buNone/>
            </a:pPr>
            <a:r>
              <a:t/>
            </a:r>
            <a:endParaRPr sz="1200">
              <a:solidFill>
                <a:schemeClr val="dk1"/>
              </a:solidFill>
              <a:latin typeface="Bookman Old Style"/>
              <a:ea typeface="Bookman Old Style"/>
              <a:cs typeface="Bookman Old Style"/>
              <a:sym typeface="Bookman Old Style"/>
            </a:endParaRPr>
          </a:p>
          <a:p>
            <a:pPr indent="0" lvl="0" marL="0" rtl="0" algn="ctr">
              <a:spcBef>
                <a:spcPts val="0"/>
              </a:spcBef>
              <a:spcAft>
                <a:spcPts val="0"/>
              </a:spcAft>
              <a:buNone/>
            </a:pPr>
            <a:r>
              <a:rPr lang="en" sz="900">
                <a:solidFill>
                  <a:schemeClr val="dk1"/>
                </a:solidFill>
                <a:latin typeface="Bookman Old Style"/>
                <a:ea typeface="Bookman Old Style"/>
                <a:cs typeface="Bookman Old Style"/>
                <a:sym typeface="Bookman Old Style"/>
              </a:rPr>
              <a:t>Cover art by Marguerite Zorach, used for Vol. 5, No. 2 and No. 3 of </a:t>
            </a:r>
            <a:r>
              <a:rPr i="1" lang="en" sz="900">
                <a:solidFill>
                  <a:schemeClr val="dk1"/>
                </a:solidFill>
                <a:latin typeface="Bookman Old Style"/>
                <a:ea typeface="Bookman Old Style"/>
                <a:cs typeface="Bookman Old Style"/>
                <a:sym typeface="Bookman Old Style"/>
              </a:rPr>
              <a:t>Others </a:t>
            </a:r>
            <a:endParaRPr i="1" sz="900">
              <a:solidFill>
                <a:schemeClr val="dk1"/>
              </a:solidFill>
              <a:latin typeface="Bookman Old Style"/>
              <a:ea typeface="Bookman Old Style"/>
              <a:cs typeface="Bookman Old Style"/>
              <a:sym typeface="Bookman Old Styl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2"/>
          <p:cNvSpPr txBox="1"/>
          <p:nvPr>
            <p:ph type="title"/>
          </p:nvPr>
        </p:nvSpPr>
        <p:spPr>
          <a:xfrm>
            <a:off x="311700" y="30345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Book Antiqua"/>
                <a:ea typeface="Book Antiqua"/>
                <a:cs typeface="Book Antiqua"/>
                <a:sym typeface="Book Antiqua"/>
              </a:rPr>
              <a:t>Cordialness from </a:t>
            </a:r>
            <a:r>
              <a:rPr lang="en">
                <a:latin typeface="Book Antiqua"/>
                <a:ea typeface="Book Antiqua"/>
                <a:cs typeface="Book Antiqua"/>
                <a:sym typeface="Book Antiqua"/>
              </a:rPr>
              <a:t>Kreymborg’s</a:t>
            </a:r>
            <a:r>
              <a:rPr lang="en">
                <a:latin typeface="Book Antiqua"/>
                <a:ea typeface="Book Antiqua"/>
                <a:cs typeface="Book Antiqua"/>
                <a:sym typeface="Book Antiqua"/>
              </a:rPr>
              <a:t> Side </a:t>
            </a:r>
            <a:endParaRPr>
              <a:latin typeface="Book Antiqua"/>
              <a:ea typeface="Book Antiqua"/>
              <a:cs typeface="Book Antiqua"/>
              <a:sym typeface="Book Antiqua"/>
            </a:endParaRPr>
          </a:p>
          <a:p>
            <a:pPr indent="0" lvl="0" marL="0" rtl="0" algn="l">
              <a:spcBef>
                <a:spcPts val="0"/>
              </a:spcBef>
              <a:spcAft>
                <a:spcPts val="0"/>
              </a:spcAft>
              <a:buNone/>
            </a:pPr>
            <a:r>
              <a:t/>
            </a:r>
            <a:endParaRPr/>
          </a:p>
        </p:txBody>
      </p:sp>
      <p:grpSp>
        <p:nvGrpSpPr>
          <p:cNvPr id="132" name="Google Shape;132;p22"/>
          <p:cNvGrpSpPr/>
          <p:nvPr/>
        </p:nvGrpSpPr>
        <p:grpSpPr>
          <a:xfrm>
            <a:off x="49879" y="1147995"/>
            <a:ext cx="9041172" cy="3455155"/>
            <a:chOff x="21995" y="1414312"/>
            <a:chExt cx="9178854" cy="2827922"/>
          </a:xfrm>
        </p:grpSpPr>
        <p:pic>
          <p:nvPicPr>
            <p:cNvPr id="133" name="Google Shape;133;p22"/>
            <p:cNvPicPr preferRelativeResize="0"/>
            <p:nvPr/>
          </p:nvPicPr>
          <p:blipFill>
            <a:blip r:embed="rId3">
              <a:alphaModFix amt="52000"/>
            </a:blip>
            <a:stretch>
              <a:fillRect/>
            </a:stretch>
          </p:blipFill>
          <p:spPr>
            <a:xfrm>
              <a:off x="21995" y="1414312"/>
              <a:ext cx="2307825" cy="2815457"/>
            </a:xfrm>
            <a:prstGeom prst="rect">
              <a:avLst/>
            </a:prstGeom>
            <a:noFill/>
            <a:ln>
              <a:noFill/>
            </a:ln>
          </p:spPr>
        </p:pic>
        <p:pic>
          <p:nvPicPr>
            <p:cNvPr id="134" name="Google Shape;134;p22"/>
            <p:cNvPicPr preferRelativeResize="0"/>
            <p:nvPr/>
          </p:nvPicPr>
          <p:blipFill>
            <a:blip r:embed="rId4">
              <a:alphaModFix amt="52000"/>
            </a:blip>
            <a:stretch>
              <a:fillRect/>
            </a:stretch>
          </p:blipFill>
          <p:spPr>
            <a:xfrm>
              <a:off x="2363464" y="1426797"/>
              <a:ext cx="2344543" cy="2815436"/>
            </a:xfrm>
            <a:prstGeom prst="rect">
              <a:avLst/>
            </a:prstGeom>
            <a:noFill/>
            <a:ln>
              <a:noFill/>
            </a:ln>
          </p:spPr>
        </p:pic>
        <p:pic>
          <p:nvPicPr>
            <p:cNvPr id="135" name="Google Shape;135;p22"/>
            <p:cNvPicPr preferRelativeResize="0"/>
            <p:nvPr/>
          </p:nvPicPr>
          <p:blipFill>
            <a:blip r:embed="rId5">
              <a:alphaModFix amt="52000"/>
            </a:blip>
            <a:stretch>
              <a:fillRect/>
            </a:stretch>
          </p:blipFill>
          <p:spPr>
            <a:xfrm>
              <a:off x="7077702" y="1414316"/>
              <a:ext cx="2123147" cy="2815457"/>
            </a:xfrm>
            <a:prstGeom prst="rect">
              <a:avLst/>
            </a:prstGeom>
            <a:noFill/>
            <a:ln>
              <a:noFill/>
            </a:ln>
          </p:spPr>
        </p:pic>
        <p:pic>
          <p:nvPicPr>
            <p:cNvPr id="136" name="Google Shape;136;p22"/>
            <p:cNvPicPr preferRelativeResize="0"/>
            <p:nvPr/>
          </p:nvPicPr>
          <p:blipFill>
            <a:blip r:embed="rId6">
              <a:alphaModFix amt="52000"/>
            </a:blip>
            <a:stretch>
              <a:fillRect/>
            </a:stretch>
          </p:blipFill>
          <p:spPr>
            <a:xfrm>
              <a:off x="4741662" y="1426797"/>
              <a:ext cx="2302374" cy="2815437"/>
            </a:xfrm>
            <a:prstGeom prst="rect">
              <a:avLst/>
            </a:prstGeom>
            <a:noFill/>
            <a:ln>
              <a:noFill/>
            </a:ln>
          </p:spPr>
        </p:pic>
      </p:grpSp>
      <p:sp>
        <p:nvSpPr>
          <p:cNvPr id="137" name="Google Shape;137;p22"/>
          <p:cNvSpPr txBox="1"/>
          <p:nvPr/>
        </p:nvSpPr>
        <p:spPr>
          <a:xfrm>
            <a:off x="5116875" y="2285400"/>
            <a:ext cx="36054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solidFill>
                  <a:schemeClr val="dk1"/>
                </a:solidFill>
                <a:latin typeface="Bookman Old Style"/>
                <a:ea typeface="Bookman Old Style"/>
                <a:cs typeface="Bookman Old Style"/>
                <a:sym typeface="Bookman Old Style"/>
              </a:rPr>
              <a:t>February 4, 1916</a:t>
            </a:r>
            <a:endParaRPr b="1" sz="1500">
              <a:solidFill>
                <a:schemeClr val="dk1"/>
              </a:solidFill>
              <a:latin typeface="Bookman Old Style"/>
              <a:ea typeface="Bookman Old Style"/>
              <a:cs typeface="Bookman Old Style"/>
              <a:sym typeface="Bookman Old Style"/>
            </a:endParaRPr>
          </a:p>
          <a:p>
            <a:pPr indent="0" lvl="0" marL="0" rtl="0" algn="ctr">
              <a:spcBef>
                <a:spcPts val="0"/>
              </a:spcBef>
              <a:spcAft>
                <a:spcPts val="0"/>
              </a:spcAft>
              <a:buNone/>
            </a:pPr>
            <a:r>
              <a:rPr lang="en" sz="1500">
                <a:solidFill>
                  <a:schemeClr val="dk1"/>
                </a:solidFill>
                <a:latin typeface="Bookman Old Style"/>
                <a:ea typeface="Bookman Old Style"/>
                <a:cs typeface="Bookman Old Style"/>
                <a:sym typeface="Bookman Old Style"/>
              </a:rPr>
              <a:t>“My dear Miss Lowell –”</a:t>
            </a:r>
            <a:endParaRPr sz="1500">
              <a:solidFill>
                <a:schemeClr val="dk1"/>
              </a:solidFill>
              <a:latin typeface="Bookman Old Style"/>
              <a:ea typeface="Bookman Old Style"/>
              <a:cs typeface="Bookman Old Style"/>
              <a:sym typeface="Bookman Old Style"/>
            </a:endParaRPr>
          </a:p>
          <a:p>
            <a:pPr indent="0" lvl="0" marL="0" rtl="0" algn="ctr">
              <a:spcBef>
                <a:spcPts val="0"/>
              </a:spcBef>
              <a:spcAft>
                <a:spcPts val="0"/>
              </a:spcAft>
              <a:buNone/>
            </a:pPr>
            <a:r>
              <a:rPr lang="en" sz="1500">
                <a:solidFill>
                  <a:schemeClr val="dk1"/>
                </a:solidFill>
                <a:latin typeface="Bookman Old Style"/>
                <a:ea typeface="Bookman Old Style"/>
                <a:cs typeface="Bookman Old Style"/>
                <a:sym typeface="Bookman Old Style"/>
              </a:rPr>
              <a:t>“In accordance with your request of February third, I am withdrawing Mr. Aldington’s poem from the “Others” Anthology.”</a:t>
            </a:r>
            <a:endParaRPr sz="1500">
              <a:solidFill>
                <a:schemeClr val="dk1"/>
              </a:solidFill>
              <a:latin typeface="Bookman Old Style"/>
              <a:ea typeface="Bookman Old Style"/>
              <a:cs typeface="Bookman Old Style"/>
              <a:sym typeface="Bookman Old Style"/>
            </a:endParaRPr>
          </a:p>
        </p:txBody>
      </p:sp>
      <p:sp>
        <p:nvSpPr>
          <p:cNvPr id="138" name="Google Shape;138;p22"/>
          <p:cNvSpPr txBox="1"/>
          <p:nvPr/>
        </p:nvSpPr>
        <p:spPr>
          <a:xfrm>
            <a:off x="2488400" y="2473000"/>
            <a:ext cx="21690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solidFill>
                  <a:schemeClr val="dk1"/>
                </a:solidFill>
                <a:latin typeface="Bookman Old Style"/>
                <a:ea typeface="Bookman Old Style"/>
                <a:cs typeface="Bookman Old Style"/>
                <a:sym typeface="Bookman Old Style"/>
              </a:rPr>
              <a:t>January 21, 1916</a:t>
            </a:r>
            <a:endParaRPr b="1" sz="1500">
              <a:solidFill>
                <a:schemeClr val="dk1"/>
              </a:solidFill>
              <a:latin typeface="Bookman Old Style"/>
              <a:ea typeface="Bookman Old Style"/>
              <a:cs typeface="Bookman Old Style"/>
              <a:sym typeface="Bookman Old Style"/>
            </a:endParaRPr>
          </a:p>
          <a:p>
            <a:pPr indent="0" lvl="0" marL="0" rtl="0" algn="ctr">
              <a:spcBef>
                <a:spcPts val="0"/>
              </a:spcBef>
              <a:spcAft>
                <a:spcPts val="0"/>
              </a:spcAft>
              <a:buNone/>
            </a:pPr>
            <a:r>
              <a:rPr lang="en" sz="1500">
                <a:solidFill>
                  <a:schemeClr val="dk1"/>
                </a:solidFill>
                <a:latin typeface="Bookman Old Style"/>
                <a:ea typeface="Bookman Old Style"/>
                <a:cs typeface="Bookman Old Style"/>
                <a:sym typeface="Bookman Old Style"/>
              </a:rPr>
              <a:t>“My dear Miss Lowell – </a:t>
            </a:r>
            <a:endParaRPr sz="1500">
              <a:solidFill>
                <a:schemeClr val="dk1"/>
              </a:solidFill>
              <a:latin typeface="Bookman Old Style"/>
              <a:ea typeface="Bookman Old Style"/>
              <a:cs typeface="Bookman Old Style"/>
              <a:sym typeface="Bookman Old Style"/>
            </a:endParaRPr>
          </a:p>
          <a:p>
            <a:pPr indent="0" lvl="0" marL="0" rtl="0" algn="ctr">
              <a:spcBef>
                <a:spcPts val="0"/>
              </a:spcBef>
              <a:spcAft>
                <a:spcPts val="0"/>
              </a:spcAft>
              <a:buNone/>
            </a:pPr>
            <a:r>
              <a:rPr lang="en" sz="1500">
                <a:solidFill>
                  <a:schemeClr val="dk1"/>
                </a:solidFill>
                <a:latin typeface="Bookman Old Style"/>
                <a:ea typeface="Bookman Old Style"/>
                <a:cs typeface="Bookman Old Style"/>
                <a:sym typeface="Bookman Old Style"/>
              </a:rPr>
              <a:t>I am of course sorry to lose </a:t>
            </a:r>
            <a:r>
              <a:rPr lang="en" sz="1500">
                <a:solidFill>
                  <a:schemeClr val="dk1"/>
                </a:solidFill>
                <a:latin typeface="Bookman Old Style"/>
                <a:ea typeface="Bookman Old Style"/>
                <a:cs typeface="Bookman Old Style"/>
                <a:sym typeface="Bookman Old Style"/>
              </a:rPr>
              <a:t>you</a:t>
            </a:r>
            <a:r>
              <a:rPr lang="en" sz="1500">
                <a:solidFill>
                  <a:schemeClr val="dk1"/>
                </a:solidFill>
                <a:latin typeface="Bookman Old Style"/>
                <a:ea typeface="Bookman Old Style"/>
                <a:cs typeface="Bookman Old Style"/>
                <a:sym typeface="Bookman Old Style"/>
              </a:rPr>
              <a:t> for the anthology”</a:t>
            </a:r>
            <a:endParaRPr sz="1500">
              <a:solidFill>
                <a:schemeClr val="dk1"/>
              </a:solidFill>
              <a:latin typeface="Bookman Old Style"/>
              <a:ea typeface="Bookman Old Style"/>
              <a:cs typeface="Bookman Old Style"/>
              <a:sym typeface="Bookman Old Style"/>
            </a:endParaRPr>
          </a:p>
        </p:txBody>
      </p:sp>
      <p:sp>
        <p:nvSpPr>
          <p:cNvPr id="139" name="Google Shape;139;p22"/>
          <p:cNvSpPr txBox="1"/>
          <p:nvPr/>
        </p:nvSpPr>
        <p:spPr>
          <a:xfrm>
            <a:off x="116375" y="2056000"/>
            <a:ext cx="2169000" cy="140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solidFill>
                  <a:schemeClr val="dk1"/>
                </a:solidFill>
                <a:latin typeface="Bookman Old Style"/>
                <a:ea typeface="Bookman Old Style"/>
                <a:cs typeface="Bookman Old Style"/>
                <a:sym typeface="Bookman Old Style"/>
              </a:rPr>
              <a:t>December 14, 1915</a:t>
            </a:r>
            <a:endParaRPr b="1" sz="1500">
              <a:solidFill>
                <a:schemeClr val="dk1"/>
              </a:solidFill>
              <a:latin typeface="Bookman Old Style"/>
              <a:ea typeface="Bookman Old Style"/>
              <a:cs typeface="Bookman Old Style"/>
              <a:sym typeface="Bookman Old Style"/>
            </a:endParaRPr>
          </a:p>
          <a:p>
            <a:pPr indent="0" lvl="0" marL="0" rtl="0" algn="ctr">
              <a:spcBef>
                <a:spcPts val="0"/>
              </a:spcBef>
              <a:spcAft>
                <a:spcPts val="0"/>
              </a:spcAft>
              <a:buNone/>
            </a:pPr>
            <a:r>
              <a:rPr lang="en" sz="1500">
                <a:solidFill>
                  <a:schemeClr val="dk1"/>
                </a:solidFill>
                <a:latin typeface="Bookman Old Style"/>
                <a:ea typeface="Bookman Old Style"/>
                <a:cs typeface="Bookman Old Style"/>
                <a:sym typeface="Bookman Old Style"/>
              </a:rPr>
              <a:t>“Any objection to </a:t>
            </a:r>
            <a:r>
              <a:rPr lang="en" sz="1500">
                <a:solidFill>
                  <a:schemeClr val="dk1"/>
                </a:solidFill>
                <a:latin typeface="Bookman Old Style"/>
                <a:ea typeface="Bookman Old Style"/>
                <a:cs typeface="Bookman Old Style"/>
                <a:sym typeface="Bookman Old Style"/>
              </a:rPr>
              <a:t>appearing</a:t>
            </a:r>
            <a:r>
              <a:rPr lang="en" sz="1500">
                <a:solidFill>
                  <a:schemeClr val="dk1"/>
                </a:solidFill>
                <a:latin typeface="Bookman Old Style"/>
                <a:ea typeface="Bookman Old Style"/>
                <a:cs typeface="Bookman Old Style"/>
                <a:sym typeface="Bookman Old Style"/>
              </a:rPr>
              <a:t> in Others’ Anthology to come out in Spring … ?</a:t>
            </a:r>
            <a:endParaRPr sz="1500">
              <a:solidFill>
                <a:schemeClr val="dk1"/>
              </a:solidFill>
              <a:latin typeface="Bookman Old Style"/>
              <a:ea typeface="Bookman Old Style"/>
              <a:cs typeface="Bookman Old Style"/>
              <a:sym typeface="Bookman Old Style"/>
            </a:endParaRPr>
          </a:p>
          <a:p>
            <a:pPr indent="0" lvl="0" marL="0" rtl="0" algn="ctr">
              <a:spcBef>
                <a:spcPts val="0"/>
              </a:spcBef>
              <a:spcAft>
                <a:spcPts val="0"/>
              </a:spcAft>
              <a:buNone/>
            </a:pPr>
            <a:r>
              <a:rPr lang="en" sz="1500">
                <a:solidFill>
                  <a:schemeClr val="dk1"/>
                </a:solidFill>
                <a:latin typeface="Bookman Old Style"/>
                <a:ea typeface="Bookman Old Style"/>
                <a:cs typeface="Bookman Old Style"/>
                <a:sym typeface="Bookman Old Style"/>
              </a:rPr>
              <a:t>Christmas greetings + may the new year bring you continued inspiration”</a:t>
            </a:r>
            <a:r>
              <a:rPr lang="en" sz="1500">
                <a:solidFill>
                  <a:schemeClr val="lt2"/>
                </a:solidFill>
                <a:latin typeface="Bookman Old Style"/>
                <a:ea typeface="Bookman Old Style"/>
                <a:cs typeface="Bookman Old Style"/>
                <a:sym typeface="Bookman Old Style"/>
              </a:rPr>
              <a:t>  </a:t>
            </a:r>
            <a:endParaRPr sz="1500">
              <a:solidFill>
                <a:schemeClr val="lt2"/>
              </a:solidFill>
              <a:latin typeface="Bookman Old Style"/>
              <a:ea typeface="Bookman Old Style"/>
              <a:cs typeface="Bookman Old Style"/>
              <a:sym typeface="Bookman Old Style"/>
            </a:endParaRPr>
          </a:p>
        </p:txBody>
      </p:sp>
      <p:sp>
        <p:nvSpPr>
          <p:cNvPr id="140" name="Google Shape;140;p22"/>
          <p:cNvSpPr txBox="1"/>
          <p:nvPr/>
        </p:nvSpPr>
        <p:spPr>
          <a:xfrm>
            <a:off x="238750" y="4570800"/>
            <a:ext cx="86634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chemeClr val="dk1"/>
                </a:solidFill>
                <a:latin typeface="Bookman Old Style"/>
                <a:ea typeface="Bookman Old Style"/>
                <a:cs typeface="Bookman Old Style"/>
                <a:sym typeface="Bookman Old Style"/>
              </a:rPr>
              <a:t>Had previous letters in 1915, enjoying her poetry and asking if he could “count on [her]” to submit work to </a:t>
            </a:r>
            <a:r>
              <a:rPr i="1" lang="en" sz="1500">
                <a:solidFill>
                  <a:schemeClr val="dk1"/>
                </a:solidFill>
                <a:latin typeface="Bookman Old Style"/>
                <a:ea typeface="Bookman Old Style"/>
                <a:cs typeface="Bookman Old Style"/>
                <a:sym typeface="Bookman Old Style"/>
              </a:rPr>
              <a:t>Others</a:t>
            </a:r>
            <a:r>
              <a:rPr lang="en" sz="1500">
                <a:solidFill>
                  <a:schemeClr val="dk1"/>
                </a:solidFill>
                <a:latin typeface="Bookman Old Style"/>
                <a:ea typeface="Bookman Old Style"/>
                <a:cs typeface="Bookman Old Style"/>
                <a:sym typeface="Bookman Old Style"/>
              </a:rPr>
              <a:t>. (May 23, 1915)</a:t>
            </a:r>
            <a:endParaRPr sz="1500">
              <a:solidFill>
                <a:schemeClr val="dk1"/>
              </a:solidFill>
              <a:latin typeface="Bookman Old Style"/>
              <a:ea typeface="Bookman Old Style"/>
              <a:cs typeface="Bookman Old Style"/>
              <a:sym typeface="Bookman Old Style"/>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3"/>
          <p:cNvSpPr txBox="1"/>
          <p:nvPr>
            <p:ph type="title"/>
          </p:nvPr>
        </p:nvSpPr>
        <p:spPr>
          <a:xfrm>
            <a:off x="-120362" y="882250"/>
            <a:ext cx="3849900" cy="888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720">
                <a:latin typeface="Bookman Old Style"/>
                <a:ea typeface="Bookman Old Style"/>
                <a:cs typeface="Bookman Old Style"/>
                <a:sym typeface="Bookman Old Style"/>
              </a:rPr>
              <a:t>The Mina Loy </a:t>
            </a:r>
            <a:endParaRPr sz="2720">
              <a:latin typeface="Bookman Old Style"/>
              <a:ea typeface="Bookman Old Style"/>
              <a:cs typeface="Bookman Old Style"/>
              <a:sym typeface="Bookman Old Style"/>
            </a:endParaRPr>
          </a:p>
          <a:p>
            <a:pPr indent="0" lvl="0" marL="0" rtl="0" algn="ctr">
              <a:spcBef>
                <a:spcPts val="0"/>
              </a:spcBef>
              <a:spcAft>
                <a:spcPts val="0"/>
              </a:spcAft>
              <a:buSzPts val="990"/>
              <a:buNone/>
            </a:pPr>
            <a:r>
              <a:rPr lang="en" sz="2720">
                <a:latin typeface="Bookman Old Style"/>
                <a:ea typeface="Bookman Old Style"/>
                <a:cs typeface="Bookman Old Style"/>
                <a:sym typeface="Bookman Old Style"/>
              </a:rPr>
              <a:t>Incident</a:t>
            </a:r>
            <a:endParaRPr sz="2720">
              <a:latin typeface="Bookman Old Style"/>
              <a:ea typeface="Bookman Old Style"/>
              <a:cs typeface="Bookman Old Style"/>
              <a:sym typeface="Bookman Old Style"/>
            </a:endParaRPr>
          </a:p>
        </p:txBody>
      </p:sp>
      <p:pic>
        <p:nvPicPr>
          <p:cNvPr id="146" name="Google Shape;146;p23">
            <a:hlinkClick r:id="rId3"/>
          </p:cNvPr>
          <p:cNvPicPr preferRelativeResize="0"/>
          <p:nvPr/>
        </p:nvPicPr>
        <p:blipFill rotWithShape="1">
          <a:blip r:embed="rId4">
            <a:alphaModFix/>
          </a:blip>
          <a:srcRect b="12265" l="7536" r="60007" t="17647"/>
          <a:stretch/>
        </p:blipFill>
        <p:spPr>
          <a:xfrm>
            <a:off x="6035600" y="729850"/>
            <a:ext cx="2277627" cy="3608099"/>
          </a:xfrm>
          <a:prstGeom prst="rect">
            <a:avLst/>
          </a:prstGeom>
          <a:noFill/>
          <a:ln cap="flat" cmpd="sng" w="38100">
            <a:solidFill>
              <a:schemeClr val="lt1"/>
            </a:solidFill>
            <a:prstDash val="solid"/>
            <a:round/>
            <a:headEnd len="sm" w="sm" type="none"/>
            <a:tailEnd len="sm" w="sm" type="none"/>
          </a:ln>
        </p:spPr>
      </p:pic>
      <p:pic>
        <p:nvPicPr>
          <p:cNvPr id="147" name="Google Shape;147;p23">
            <a:hlinkClick r:id="rId5"/>
          </p:cNvPr>
          <p:cNvPicPr preferRelativeResize="0"/>
          <p:nvPr/>
        </p:nvPicPr>
        <p:blipFill>
          <a:blip r:embed="rId6">
            <a:alphaModFix/>
          </a:blip>
          <a:stretch>
            <a:fillRect/>
          </a:stretch>
        </p:blipFill>
        <p:spPr>
          <a:xfrm>
            <a:off x="349773" y="2057125"/>
            <a:ext cx="2909650" cy="1842775"/>
          </a:xfrm>
          <a:prstGeom prst="rect">
            <a:avLst/>
          </a:prstGeom>
          <a:noFill/>
          <a:ln>
            <a:noFill/>
          </a:ln>
        </p:spPr>
      </p:pic>
      <p:pic>
        <p:nvPicPr>
          <p:cNvPr id="148" name="Google Shape;148;p23">
            <a:hlinkClick r:id="rId7"/>
          </p:cNvPr>
          <p:cNvPicPr preferRelativeResize="0"/>
          <p:nvPr/>
        </p:nvPicPr>
        <p:blipFill rotWithShape="1">
          <a:blip r:embed="rId8">
            <a:alphaModFix/>
          </a:blip>
          <a:srcRect b="9747" l="0" r="19575" t="0"/>
          <a:stretch/>
        </p:blipFill>
        <p:spPr>
          <a:xfrm>
            <a:off x="3433188" y="729850"/>
            <a:ext cx="2277624" cy="3608100"/>
          </a:xfrm>
          <a:prstGeom prst="rect">
            <a:avLst/>
          </a:prstGeom>
          <a:noFill/>
          <a:ln cap="flat" cmpd="sng" w="38100">
            <a:solidFill>
              <a:schemeClr val="lt1"/>
            </a:solidFill>
            <a:prstDash val="solid"/>
            <a:round/>
            <a:headEnd len="sm" w="sm" type="none"/>
            <a:tailEnd len="sm" w="sm" type="none"/>
          </a:ln>
        </p:spPr>
      </p:pic>
      <p:sp>
        <p:nvSpPr>
          <p:cNvPr id="149" name="Google Shape;149;p23"/>
          <p:cNvSpPr txBox="1"/>
          <p:nvPr/>
        </p:nvSpPr>
        <p:spPr>
          <a:xfrm>
            <a:off x="6058425" y="4337950"/>
            <a:ext cx="2277600" cy="38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Bookman Old Style"/>
                <a:ea typeface="Bookman Old Style"/>
                <a:cs typeface="Bookman Old Style"/>
                <a:sym typeface="Bookman Old Style"/>
              </a:rPr>
              <a:t>Mina Loy, “Love Songs, I-IV”, </a:t>
            </a:r>
            <a:r>
              <a:rPr i="1" lang="en" sz="1300">
                <a:solidFill>
                  <a:schemeClr val="dk1"/>
                </a:solidFill>
                <a:latin typeface="Bookman Old Style"/>
                <a:ea typeface="Bookman Old Style"/>
                <a:cs typeface="Bookman Old Style"/>
                <a:sym typeface="Bookman Old Style"/>
              </a:rPr>
              <a:t>Others </a:t>
            </a:r>
            <a:r>
              <a:rPr lang="en" sz="1300">
                <a:solidFill>
                  <a:schemeClr val="dk1"/>
                </a:solidFill>
                <a:latin typeface="Bookman Old Style"/>
                <a:ea typeface="Bookman Old Style"/>
                <a:cs typeface="Bookman Old Style"/>
                <a:sym typeface="Bookman Old Style"/>
              </a:rPr>
              <a:t>Vol. 1 No. 1 (July 1915)</a:t>
            </a:r>
            <a:endParaRPr sz="1300">
              <a:solidFill>
                <a:schemeClr val="dk1"/>
              </a:solidFill>
              <a:latin typeface="Bookman Old Style"/>
              <a:ea typeface="Bookman Old Style"/>
              <a:cs typeface="Bookman Old Style"/>
              <a:sym typeface="Bookman Old Style"/>
            </a:endParaRPr>
          </a:p>
        </p:txBody>
      </p:sp>
      <p:sp>
        <p:nvSpPr>
          <p:cNvPr id="150" name="Google Shape;150;p23"/>
          <p:cNvSpPr txBox="1"/>
          <p:nvPr/>
        </p:nvSpPr>
        <p:spPr>
          <a:xfrm>
            <a:off x="3433200" y="4337950"/>
            <a:ext cx="2542800" cy="48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Bookman Old Style"/>
                <a:ea typeface="Bookman Old Style"/>
                <a:cs typeface="Bookman Old Style"/>
                <a:sym typeface="Bookman Old Style"/>
              </a:rPr>
              <a:t>Amy Lowell’s “Patterns”</a:t>
            </a:r>
            <a:endParaRPr sz="1500">
              <a:solidFill>
                <a:schemeClr val="dk1"/>
              </a:solidFill>
              <a:latin typeface="Bookman Old Style"/>
              <a:ea typeface="Bookman Old Style"/>
              <a:cs typeface="Bookman Old Style"/>
              <a:sym typeface="Bookman Old Style"/>
            </a:endParaRPr>
          </a:p>
        </p:txBody>
      </p:sp>
      <p:sp>
        <p:nvSpPr>
          <p:cNvPr id="151" name="Google Shape;151;p23"/>
          <p:cNvSpPr txBox="1"/>
          <p:nvPr/>
        </p:nvSpPr>
        <p:spPr>
          <a:xfrm>
            <a:off x="389800" y="3934075"/>
            <a:ext cx="2542800" cy="38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800">
              <a:solidFill>
                <a:schemeClr val="dk1"/>
              </a:solidFill>
              <a:latin typeface="Bookman Old Style"/>
              <a:ea typeface="Bookman Old Style"/>
              <a:cs typeface="Bookman Old Style"/>
              <a:sym typeface="Bookman Old Styl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Bookman Old Style"/>
                <a:ea typeface="Bookman Old Style"/>
                <a:cs typeface="Bookman Old Style"/>
                <a:sym typeface="Bookman Old Style"/>
              </a:rPr>
              <a:t>Controversy</a:t>
            </a:r>
            <a:r>
              <a:rPr lang="en">
                <a:latin typeface="Bookman Old Style"/>
                <a:ea typeface="Bookman Old Style"/>
                <a:cs typeface="Bookman Old Style"/>
                <a:sym typeface="Bookman Old Style"/>
              </a:rPr>
              <a:t> of Mina Loy’s Work</a:t>
            </a:r>
            <a:endParaRPr>
              <a:latin typeface="Bookman Old Style"/>
              <a:ea typeface="Bookman Old Style"/>
              <a:cs typeface="Bookman Old Style"/>
              <a:sym typeface="Bookman Old Style"/>
            </a:endParaRPr>
          </a:p>
        </p:txBody>
      </p:sp>
      <p:sp>
        <p:nvSpPr>
          <p:cNvPr id="157" name="Google Shape;157;p24"/>
          <p:cNvSpPr txBox="1"/>
          <p:nvPr>
            <p:ph idx="1" type="body"/>
          </p:nvPr>
        </p:nvSpPr>
        <p:spPr>
          <a:xfrm>
            <a:off x="311700" y="1152475"/>
            <a:ext cx="8359800" cy="3416400"/>
          </a:xfrm>
          <a:prstGeom prst="rect">
            <a:avLst/>
          </a:prstGeom>
        </p:spPr>
        <p:txBody>
          <a:bodyPr anchorCtr="0" anchor="t" bIns="91425" lIns="91425" spcFirstLastPara="1" rIns="91425" wrap="square" tIns="91425">
            <a:noAutofit/>
          </a:bodyPr>
          <a:lstStyle/>
          <a:p>
            <a:pPr indent="-311150" lvl="0" marL="457200" rtl="0" algn="l">
              <a:lnSpc>
                <a:spcPct val="150000"/>
              </a:lnSpc>
              <a:spcBef>
                <a:spcPts val="0"/>
              </a:spcBef>
              <a:spcAft>
                <a:spcPts val="0"/>
              </a:spcAft>
              <a:buClr>
                <a:schemeClr val="dk1"/>
              </a:buClr>
              <a:buSzPts val="1300"/>
              <a:buFont typeface="Bookman Old Style"/>
              <a:buChar char="●"/>
            </a:pPr>
            <a:r>
              <a:rPr lang="en" sz="1300">
                <a:solidFill>
                  <a:schemeClr val="dk1"/>
                </a:solidFill>
                <a:latin typeface="Bookman Old Style"/>
                <a:ea typeface="Bookman Old Style"/>
                <a:cs typeface="Bookman Old Style"/>
                <a:sym typeface="Bookman Old Style"/>
              </a:rPr>
              <a:t>Imagism is known for its concrete creation of images through words, something Mina Loy did not do.</a:t>
            </a:r>
            <a:endParaRPr sz="1300">
              <a:solidFill>
                <a:schemeClr val="dk1"/>
              </a:solidFill>
              <a:latin typeface="Bookman Old Style"/>
              <a:ea typeface="Bookman Old Style"/>
              <a:cs typeface="Bookman Old Style"/>
              <a:sym typeface="Bookman Old Style"/>
            </a:endParaRPr>
          </a:p>
          <a:p>
            <a:pPr indent="-311150" lvl="1" marL="914400" rtl="0" algn="l">
              <a:lnSpc>
                <a:spcPct val="150000"/>
              </a:lnSpc>
              <a:spcBef>
                <a:spcPts val="0"/>
              </a:spcBef>
              <a:spcAft>
                <a:spcPts val="0"/>
              </a:spcAft>
              <a:buClr>
                <a:schemeClr val="dk1"/>
              </a:buClr>
              <a:buSzPts val="1300"/>
              <a:buFont typeface="Bookman Old Style"/>
              <a:buChar char="○"/>
            </a:pPr>
            <a:r>
              <a:rPr lang="en" sz="1300">
                <a:solidFill>
                  <a:schemeClr val="dk1"/>
                </a:solidFill>
                <a:latin typeface="Bookman Old Style"/>
                <a:ea typeface="Bookman Old Style"/>
                <a:cs typeface="Bookman Old Style"/>
                <a:sym typeface="Bookman Old Style"/>
              </a:rPr>
              <a:t>Too bold, too unclear for Imagism!</a:t>
            </a:r>
            <a:endParaRPr sz="1300">
              <a:solidFill>
                <a:schemeClr val="dk1"/>
              </a:solidFill>
              <a:latin typeface="Bookman Old Style"/>
              <a:ea typeface="Bookman Old Style"/>
              <a:cs typeface="Bookman Old Style"/>
              <a:sym typeface="Bookman Old Style"/>
            </a:endParaRPr>
          </a:p>
          <a:p>
            <a:pPr indent="0" lvl="0" marL="457200" rtl="0" algn="l">
              <a:lnSpc>
                <a:spcPct val="150000"/>
              </a:lnSpc>
              <a:spcBef>
                <a:spcPts val="1200"/>
              </a:spcBef>
              <a:spcAft>
                <a:spcPts val="0"/>
              </a:spcAft>
              <a:buNone/>
            </a:pPr>
            <a:r>
              <a:t/>
            </a:r>
            <a:endParaRPr sz="1300">
              <a:solidFill>
                <a:schemeClr val="dk1"/>
              </a:solidFill>
              <a:latin typeface="Bookman Old Style"/>
              <a:ea typeface="Bookman Old Style"/>
              <a:cs typeface="Bookman Old Style"/>
              <a:sym typeface="Bookman Old Style"/>
            </a:endParaRPr>
          </a:p>
          <a:p>
            <a:pPr indent="-311150" lvl="0" marL="457200" rtl="0" algn="l">
              <a:lnSpc>
                <a:spcPct val="150000"/>
              </a:lnSpc>
              <a:spcBef>
                <a:spcPts val="1200"/>
              </a:spcBef>
              <a:spcAft>
                <a:spcPts val="0"/>
              </a:spcAft>
              <a:buClr>
                <a:schemeClr val="dk1"/>
              </a:buClr>
              <a:buSzPts val="1300"/>
              <a:buFont typeface="Bookman Old Style"/>
              <a:buChar char="●"/>
            </a:pPr>
            <a:r>
              <a:rPr lang="en" sz="1300">
                <a:solidFill>
                  <a:schemeClr val="dk1"/>
                </a:solidFill>
                <a:latin typeface="Bookman Old Style"/>
                <a:ea typeface="Bookman Old Style"/>
                <a:cs typeface="Bookman Old Style"/>
                <a:sym typeface="Bookman Old Style"/>
              </a:rPr>
              <a:t>Societal context: “free verse” style was seen as unworthy of attention, and with topic of abortion being crass, or “too much” adding onto these issues</a:t>
            </a:r>
            <a:endParaRPr sz="1300">
              <a:solidFill>
                <a:schemeClr val="dk1"/>
              </a:solidFill>
              <a:latin typeface="Bookman Old Style"/>
              <a:ea typeface="Bookman Old Style"/>
              <a:cs typeface="Bookman Old Style"/>
              <a:sym typeface="Bookman Old Style"/>
            </a:endParaRPr>
          </a:p>
          <a:p>
            <a:pPr indent="0" lvl="0" marL="0" rtl="0" algn="l">
              <a:lnSpc>
                <a:spcPct val="150000"/>
              </a:lnSpc>
              <a:spcBef>
                <a:spcPts val="1200"/>
              </a:spcBef>
              <a:spcAft>
                <a:spcPts val="0"/>
              </a:spcAft>
              <a:buNone/>
            </a:pPr>
            <a:r>
              <a:t/>
            </a:r>
            <a:endParaRPr sz="1300">
              <a:solidFill>
                <a:schemeClr val="dk1"/>
              </a:solidFill>
              <a:latin typeface="Bookman Old Style"/>
              <a:ea typeface="Bookman Old Style"/>
              <a:cs typeface="Bookman Old Style"/>
              <a:sym typeface="Bookman Old Style"/>
            </a:endParaRPr>
          </a:p>
          <a:p>
            <a:pPr indent="-311150" lvl="0" marL="457200" rtl="0" algn="l">
              <a:lnSpc>
                <a:spcPct val="150000"/>
              </a:lnSpc>
              <a:spcBef>
                <a:spcPts val="1200"/>
              </a:spcBef>
              <a:spcAft>
                <a:spcPts val="0"/>
              </a:spcAft>
              <a:buClr>
                <a:schemeClr val="dk1"/>
              </a:buClr>
              <a:buSzPts val="1300"/>
              <a:buFont typeface="Bookman Old Style"/>
              <a:buChar char="●"/>
            </a:pPr>
            <a:r>
              <a:rPr lang="en" sz="1300">
                <a:solidFill>
                  <a:schemeClr val="dk1"/>
                </a:solidFill>
                <a:latin typeface="Bookman Old Style"/>
                <a:ea typeface="Bookman Old Style"/>
                <a:cs typeface="Bookman Old Style"/>
                <a:sym typeface="Bookman Old Style"/>
              </a:rPr>
              <a:t>Kreymborg</a:t>
            </a:r>
            <a:r>
              <a:rPr lang="en" sz="1300">
                <a:solidFill>
                  <a:schemeClr val="dk1"/>
                </a:solidFill>
                <a:latin typeface="Bookman Old Style"/>
                <a:ea typeface="Bookman Old Style"/>
                <a:cs typeface="Bookman Old Style"/>
                <a:sym typeface="Bookman Old Style"/>
              </a:rPr>
              <a:t> in response to the public reaction to “Love Songs”: </a:t>
            </a:r>
            <a:endParaRPr sz="1300">
              <a:solidFill>
                <a:schemeClr val="dk1"/>
              </a:solidFill>
              <a:latin typeface="Bookman Old Style"/>
              <a:ea typeface="Bookman Old Style"/>
              <a:cs typeface="Bookman Old Style"/>
              <a:sym typeface="Bookman Old Style"/>
            </a:endParaRPr>
          </a:p>
          <a:p>
            <a:pPr indent="-311150" lvl="1" marL="914400" rtl="0" algn="l">
              <a:lnSpc>
                <a:spcPct val="150000"/>
              </a:lnSpc>
              <a:spcBef>
                <a:spcPts val="0"/>
              </a:spcBef>
              <a:spcAft>
                <a:spcPts val="0"/>
              </a:spcAft>
              <a:buClr>
                <a:schemeClr val="dk1"/>
              </a:buClr>
              <a:buSzPts val="1300"/>
              <a:buFont typeface="Bookman Old Style"/>
              <a:buChar char="○"/>
            </a:pPr>
            <a:r>
              <a:rPr lang="en" sz="1300">
                <a:solidFill>
                  <a:schemeClr val="dk1"/>
                </a:solidFill>
                <a:latin typeface="Bookman Old Style"/>
                <a:ea typeface="Bookman Old Style"/>
                <a:cs typeface="Bookman Old Style"/>
                <a:sym typeface="Bookman Old Style"/>
              </a:rPr>
              <a:t>“To reduce eroticism to the sty was an outrage, and to do so without verbs, sentence structure, punctuation, even more offensive” (</a:t>
            </a:r>
            <a:r>
              <a:rPr lang="en" sz="1100">
                <a:solidFill>
                  <a:schemeClr val="dk1"/>
                </a:solidFill>
                <a:latin typeface="Bookman Old Style"/>
                <a:ea typeface="Bookman Old Style"/>
                <a:cs typeface="Bookman Old Style"/>
                <a:sym typeface="Bookman Old Style"/>
              </a:rPr>
              <a:t>Churchill and University of Pennsylvania; UPenn</a:t>
            </a:r>
            <a:r>
              <a:rPr lang="en" sz="1300">
                <a:solidFill>
                  <a:schemeClr val="dk1"/>
                </a:solidFill>
                <a:latin typeface="Bookman Old Style"/>
                <a:ea typeface="Bookman Old Style"/>
                <a:cs typeface="Bookman Old Style"/>
                <a:sym typeface="Bookman Old Style"/>
              </a:rPr>
              <a:t>) </a:t>
            </a:r>
            <a:endParaRPr sz="1300">
              <a:solidFill>
                <a:schemeClr val="dk1"/>
              </a:solidFill>
              <a:latin typeface="Bookman Old Style"/>
              <a:ea typeface="Bookman Old Style"/>
              <a:cs typeface="Bookman Old Style"/>
              <a:sym typeface="Bookman Old Style"/>
            </a:endParaRPr>
          </a:p>
          <a:p>
            <a:pPr indent="0" lvl="0" marL="457200" rtl="0" algn="l">
              <a:spcBef>
                <a:spcPts val="1200"/>
              </a:spcBef>
              <a:spcAft>
                <a:spcPts val="1200"/>
              </a:spcAft>
              <a:buNone/>
            </a:pPr>
            <a:r>
              <a:t/>
            </a:r>
            <a:endParaRPr sz="1300">
              <a:solidFill>
                <a:schemeClr val="dk1"/>
              </a:solidFill>
              <a:highlight>
                <a:srgbClr val="4A86E8"/>
              </a:highlight>
              <a:latin typeface="Bookman Old Style"/>
              <a:ea typeface="Bookman Old Style"/>
              <a:cs typeface="Bookman Old Style"/>
              <a:sym typeface="Bookman Old Styl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Bookman Old Style"/>
                <a:ea typeface="Bookman Old Style"/>
                <a:cs typeface="Bookman Old Style"/>
                <a:sym typeface="Bookman Old Style"/>
              </a:rPr>
              <a:t>Lowell’s Views on Politics and Art</a:t>
            </a:r>
            <a:endParaRPr>
              <a:latin typeface="Bookman Old Style"/>
              <a:ea typeface="Bookman Old Style"/>
              <a:cs typeface="Bookman Old Style"/>
              <a:sym typeface="Bookman Old Style"/>
            </a:endParaRPr>
          </a:p>
        </p:txBody>
      </p:sp>
      <p:sp>
        <p:nvSpPr>
          <p:cNvPr id="163" name="Google Shape;163;p25"/>
          <p:cNvSpPr txBox="1"/>
          <p:nvPr>
            <p:ph idx="1" type="body"/>
          </p:nvPr>
        </p:nvSpPr>
        <p:spPr>
          <a:xfrm>
            <a:off x="311700" y="1017725"/>
            <a:ext cx="8520600" cy="34164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Clr>
                <a:schemeClr val="dk1"/>
              </a:buClr>
              <a:buSzPts val="1500"/>
              <a:buFont typeface="Bookman Old Style"/>
              <a:buChar char="●"/>
            </a:pPr>
            <a:r>
              <a:rPr lang="en" sz="1500">
                <a:solidFill>
                  <a:schemeClr val="dk1"/>
                </a:solidFill>
                <a:latin typeface="Bookman Old Style"/>
                <a:ea typeface="Bookman Old Style"/>
                <a:cs typeface="Bookman Old Style"/>
                <a:sym typeface="Bookman Old Style"/>
              </a:rPr>
              <a:t>What </a:t>
            </a:r>
            <a:r>
              <a:rPr i="1" lang="en" sz="1500">
                <a:solidFill>
                  <a:schemeClr val="dk1"/>
                </a:solidFill>
                <a:latin typeface="Bookman Old Style"/>
                <a:ea typeface="Bookman Old Style"/>
                <a:cs typeface="Bookman Old Style"/>
                <a:sym typeface="Bookman Old Style"/>
              </a:rPr>
              <a:t>could </a:t>
            </a:r>
            <a:r>
              <a:rPr lang="en" sz="1500">
                <a:solidFill>
                  <a:schemeClr val="dk1"/>
                </a:solidFill>
                <a:latin typeface="Bookman Old Style"/>
                <a:ea typeface="Bookman Old Style"/>
                <a:cs typeface="Bookman Old Style"/>
                <a:sym typeface="Bookman Old Style"/>
              </a:rPr>
              <a:t>have caused Lowell issue was Mina Loy </a:t>
            </a:r>
            <a:r>
              <a:rPr lang="en" sz="1500">
                <a:solidFill>
                  <a:schemeClr val="dk1"/>
                </a:solidFill>
                <a:latin typeface="Bookman Old Style"/>
                <a:ea typeface="Bookman Old Style"/>
                <a:cs typeface="Bookman Old Style"/>
                <a:sym typeface="Bookman Old Style"/>
              </a:rPr>
              <a:t>specifically, and features of other politically-focused artists in </a:t>
            </a:r>
            <a:r>
              <a:rPr i="1" lang="en" sz="1500">
                <a:solidFill>
                  <a:schemeClr val="dk1"/>
                </a:solidFill>
                <a:latin typeface="Bookman Old Style"/>
                <a:ea typeface="Bookman Old Style"/>
                <a:cs typeface="Bookman Old Style"/>
                <a:sym typeface="Bookman Old Style"/>
              </a:rPr>
              <a:t>Others </a:t>
            </a:r>
            <a:r>
              <a:rPr lang="en" sz="1500">
                <a:solidFill>
                  <a:schemeClr val="dk1"/>
                </a:solidFill>
                <a:latin typeface="Bookman Old Style"/>
                <a:ea typeface="Bookman Old Style"/>
                <a:cs typeface="Bookman Old Style"/>
                <a:sym typeface="Bookman Old Style"/>
              </a:rPr>
              <a:t>and her work, “Love Songs, I-IV”, later “Songs to Joannes”, and possible insinuated themes of abortion </a:t>
            </a:r>
            <a:r>
              <a:rPr lang="en" sz="1400">
                <a:solidFill>
                  <a:schemeClr val="dk1"/>
                </a:solidFill>
                <a:latin typeface="Bookman Old Style"/>
                <a:ea typeface="Bookman Old Style"/>
                <a:cs typeface="Bookman Old Style"/>
                <a:sym typeface="Bookman Old Style"/>
              </a:rPr>
              <a:t>and/or</a:t>
            </a:r>
            <a:r>
              <a:rPr lang="en" sz="1500">
                <a:solidFill>
                  <a:schemeClr val="dk1"/>
                </a:solidFill>
                <a:latin typeface="Bookman Old Style"/>
                <a:ea typeface="Bookman Old Style"/>
                <a:cs typeface="Bookman Old Style"/>
                <a:sym typeface="Bookman Old Style"/>
              </a:rPr>
              <a:t> miscarriage </a:t>
            </a:r>
            <a:endParaRPr sz="1500">
              <a:solidFill>
                <a:schemeClr val="dk1"/>
              </a:solidFill>
              <a:latin typeface="Bookman Old Style"/>
              <a:ea typeface="Bookman Old Style"/>
              <a:cs typeface="Bookman Old Style"/>
              <a:sym typeface="Bookman Old Style"/>
            </a:endParaRPr>
          </a:p>
          <a:p>
            <a:pPr indent="-320675" lvl="0" marL="457200" rtl="0" algn="l">
              <a:lnSpc>
                <a:spcPct val="100000"/>
              </a:lnSpc>
              <a:spcBef>
                <a:spcPts val="0"/>
              </a:spcBef>
              <a:spcAft>
                <a:spcPts val="0"/>
              </a:spcAft>
              <a:buClr>
                <a:schemeClr val="dk1"/>
              </a:buClr>
              <a:buSzPts val="1450"/>
              <a:buFont typeface="Bookman Old Style"/>
              <a:buChar char="●"/>
            </a:pPr>
            <a:r>
              <a:rPr lang="en" sz="1450">
                <a:solidFill>
                  <a:schemeClr val="dk1"/>
                </a:solidFill>
                <a:highlight>
                  <a:schemeClr val="lt1"/>
                </a:highlight>
                <a:latin typeface="Bookman Old Style"/>
                <a:ea typeface="Bookman Old Style"/>
                <a:cs typeface="Bookman Old Style"/>
                <a:sym typeface="Bookman Old Style"/>
              </a:rPr>
              <a:t>“In fact, the story goes that the poet Amy Lowell was so offended by “Songs to Joannes” that she refused to be published in the same journals as Loy.” (Sundress)</a:t>
            </a:r>
            <a:endParaRPr sz="1500">
              <a:solidFill>
                <a:schemeClr val="dk1"/>
              </a:solidFill>
              <a:latin typeface="Bookman Old Style"/>
              <a:ea typeface="Bookman Old Style"/>
              <a:cs typeface="Bookman Old Style"/>
              <a:sym typeface="Bookman Old Style"/>
            </a:endParaRPr>
          </a:p>
          <a:p>
            <a:pPr indent="-323850" lvl="0" marL="457200" rtl="0" algn="l">
              <a:spcBef>
                <a:spcPts val="0"/>
              </a:spcBef>
              <a:spcAft>
                <a:spcPts val="0"/>
              </a:spcAft>
              <a:buClr>
                <a:schemeClr val="dk1"/>
              </a:buClr>
              <a:buSzPts val="1500"/>
              <a:buFont typeface="Bookman Old Style"/>
              <a:buChar char="●"/>
            </a:pPr>
            <a:r>
              <a:rPr lang="en" sz="1500">
                <a:solidFill>
                  <a:schemeClr val="dk1"/>
                </a:solidFill>
                <a:latin typeface="Bookman Old Style"/>
                <a:ea typeface="Bookman Old Style"/>
                <a:cs typeface="Bookman Old Style"/>
                <a:sym typeface="Bookman Old Style"/>
              </a:rPr>
              <a:t>Lowell when discussing trial of Van Kleek Allison, male birth control advocate arrested for handing out pamphlets (“propaganda” according to Lowell) to Untermeyer: 	</a:t>
            </a:r>
            <a:endParaRPr sz="1500">
              <a:solidFill>
                <a:schemeClr val="dk1"/>
              </a:solidFill>
              <a:latin typeface="Bookman Old Style"/>
              <a:ea typeface="Bookman Old Style"/>
              <a:cs typeface="Bookman Old Style"/>
              <a:sym typeface="Bookman Old Style"/>
            </a:endParaRPr>
          </a:p>
          <a:p>
            <a:pPr indent="-314325" lvl="1" marL="914400" rtl="0" algn="l">
              <a:spcBef>
                <a:spcPts val="0"/>
              </a:spcBef>
              <a:spcAft>
                <a:spcPts val="0"/>
              </a:spcAft>
              <a:buClr>
                <a:schemeClr val="dk1"/>
              </a:buClr>
              <a:buSzPts val="1350"/>
              <a:buFont typeface="Bookman Old Style"/>
              <a:buChar char="○"/>
            </a:pPr>
            <a:r>
              <a:rPr lang="en" sz="1350">
                <a:solidFill>
                  <a:schemeClr val="dk1"/>
                </a:solidFill>
                <a:latin typeface="Bookman Old Style"/>
                <a:ea typeface="Bookman Old Style"/>
                <a:cs typeface="Bookman Old Style"/>
                <a:sym typeface="Bookman Old Style"/>
              </a:rPr>
              <a:t>“</a:t>
            </a:r>
            <a:r>
              <a:rPr b="1" lang="en" sz="1350">
                <a:solidFill>
                  <a:schemeClr val="dk1"/>
                </a:solidFill>
                <a:latin typeface="Bookman Old Style"/>
                <a:ea typeface="Bookman Old Style"/>
                <a:cs typeface="Bookman Old Style"/>
                <a:sym typeface="Bookman Old Style"/>
              </a:rPr>
              <a:t>I believe that an artist should place art above all considerations</a:t>
            </a:r>
            <a:r>
              <a:rPr lang="en" sz="1350">
                <a:solidFill>
                  <a:schemeClr val="dk1"/>
                </a:solidFill>
                <a:latin typeface="Bookman Old Style"/>
                <a:ea typeface="Bookman Old Style"/>
                <a:cs typeface="Bookman Old Style"/>
                <a:sym typeface="Bookman Old Style"/>
              </a:rPr>
              <a:t> … I agree with neither the radicals nor conservatives entirely. If I were heart and soul in sympathy with the methods of these advocates of birth control, it would be simple to come out and say so; but I am not. Their theory, as regards</a:t>
            </a:r>
            <a:r>
              <a:rPr b="1" lang="en" sz="1350">
                <a:solidFill>
                  <a:schemeClr val="dk1"/>
                </a:solidFill>
                <a:latin typeface="Bookman Old Style"/>
                <a:ea typeface="Bookman Old Style"/>
                <a:cs typeface="Bookman Old Style"/>
                <a:sym typeface="Bookman Old Style"/>
              </a:rPr>
              <a:t> the ignorant proletariat</a:t>
            </a:r>
            <a:r>
              <a:rPr lang="en" sz="1350">
                <a:solidFill>
                  <a:schemeClr val="dk1"/>
                </a:solidFill>
                <a:latin typeface="Bookman Old Style"/>
                <a:ea typeface="Bookman Old Style"/>
                <a:cs typeface="Bookman Old Style"/>
                <a:sym typeface="Bookman Old Style"/>
              </a:rPr>
              <a:t>, is open to question; they seem to me to </a:t>
            </a:r>
            <a:r>
              <a:rPr lang="en" sz="1350">
                <a:solidFill>
                  <a:schemeClr val="dk1"/>
                </a:solidFill>
                <a:latin typeface="Bookman Old Style"/>
                <a:ea typeface="Bookman Old Style"/>
                <a:cs typeface="Bookman Old Style"/>
                <a:sym typeface="Bookman Old Style"/>
              </a:rPr>
              <a:t>defeat</a:t>
            </a:r>
            <a:r>
              <a:rPr lang="en" sz="1350">
                <a:solidFill>
                  <a:schemeClr val="dk1"/>
                </a:solidFill>
                <a:latin typeface="Bookman Old Style"/>
                <a:ea typeface="Bookman Old Style"/>
                <a:cs typeface="Bookman Old Style"/>
                <a:sym typeface="Bookman Old Style"/>
              </a:rPr>
              <a:t> their own object by pursuing it in a hectic and tasteless manner. </a:t>
            </a:r>
            <a:r>
              <a:rPr b="1" lang="en" sz="1350">
                <a:solidFill>
                  <a:schemeClr val="dk1"/>
                </a:solidFill>
                <a:latin typeface="Bookman Old Style"/>
                <a:ea typeface="Bookman Old Style"/>
                <a:cs typeface="Bookman Old Style"/>
                <a:sym typeface="Bookman Old Style"/>
              </a:rPr>
              <a:t>If I were asked, I should say that we really need large families more than we need birth control.</a:t>
            </a:r>
            <a:r>
              <a:rPr lang="en" sz="1350">
                <a:solidFill>
                  <a:schemeClr val="dk1"/>
                </a:solidFill>
                <a:latin typeface="Bookman Old Style"/>
                <a:ea typeface="Bookman Old Style"/>
                <a:cs typeface="Bookman Old Style"/>
                <a:sym typeface="Bookman Old Style"/>
              </a:rPr>
              <a:t>” </a:t>
            </a:r>
            <a:r>
              <a:rPr lang="en" sz="1350">
                <a:solidFill>
                  <a:schemeClr val="dk1"/>
                </a:solidFill>
                <a:latin typeface="Bookman Old Style"/>
                <a:ea typeface="Bookman Old Style"/>
                <a:cs typeface="Bookman Old Style"/>
                <a:sym typeface="Bookman Old Style"/>
              </a:rPr>
              <a:t>(S. Foster Damon, Amy Lowell: A Chronicle, p. 367-368)</a:t>
            </a:r>
            <a:endParaRPr sz="135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6"/>
          <p:cNvSpPr txBox="1"/>
          <p:nvPr>
            <p:ph type="title"/>
          </p:nvPr>
        </p:nvSpPr>
        <p:spPr>
          <a:xfrm>
            <a:off x="311700" y="445025"/>
            <a:ext cx="87144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Bookman Old Style"/>
                <a:ea typeface="Bookman Old Style"/>
                <a:cs typeface="Bookman Old Style"/>
                <a:sym typeface="Bookman Old Style"/>
              </a:rPr>
              <a:t>William Carlos Williams’ </a:t>
            </a:r>
            <a:r>
              <a:rPr lang="en">
                <a:latin typeface="Bookman Old Style"/>
                <a:ea typeface="Bookman Old Style"/>
                <a:cs typeface="Bookman Old Style"/>
                <a:sym typeface="Bookman Old Style"/>
              </a:rPr>
              <a:t>Relationship with Amy Lowell</a:t>
            </a:r>
            <a:endParaRPr>
              <a:latin typeface="Bookman Old Style"/>
              <a:ea typeface="Bookman Old Style"/>
              <a:cs typeface="Bookman Old Style"/>
              <a:sym typeface="Bookman Old Style"/>
            </a:endParaRPr>
          </a:p>
        </p:txBody>
      </p:sp>
      <p:sp>
        <p:nvSpPr>
          <p:cNvPr id="169" name="Google Shape;169;p26"/>
          <p:cNvSpPr txBox="1"/>
          <p:nvPr>
            <p:ph idx="1" type="body"/>
          </p:nvPr>
        </p:nvSpPr>
        <p:spPr>
          <a:xfrm>
            <a:off x="0" y="1095100"/>
            <a:ext cx="6156300" cy="3643200"/>
          </a:xfrm>
          <a:prstGeom prst="rect">
            <a:avLst/>
          </a:prstGeom>
        </p:spPr>
        <p:txBody>
          <a:bodyPr anchorCtr="0" anchor="t" bIns="91425" lIns="91425" spcFirstLastPara="1" rIns="91425" wrap="square" tIns="91425">
            <a:normAutofit lnSpcReduction="10000"/>
          </a:bodyPr>
          <a:lstStyle/>
          <a:p>
            <a:pPr indent="-295275" lvl="0" marL="457200" rtl="0" algn="l">
              <a:spcBef>
                <a:spcPts val="0"/>
              </a:spcBef>
              <a:spcAft>
                <a:spcPts val="0"/>
              </a:spcAft>
              <a:buClr>
                <a:schemeClr val="dk1"/>
              </a:buClr>
              <a:buSzPts val="1050"/>
              <a:buFont typeface="Bookman Old Style"/>
              <a:buChar char="●"/>
            </a:pPr>
            <a:r>
              <a:rPr lang="en" sz="1050">
                <a:solidFill>
                  <a:schemeClr val="dk1"/>
                </a:solidFill>
                <a:latin typeface="Bookman Old Style"/>
                <a:ea typeface="Bookman Old Style"/>
                <a:cs typeface="Bookman Old Style"/>
                <a:sym typeface="Bookman Old Style"/>
              </a:rPr>
              <a:t>Very tumultuous in October, 1916, when financial issues were apparent for </a:t>
            </a:r>
            <a:r>
              <a:rPr i="1" lang="en" sz="1050">
                <a:solidFill>
                  <a:schemeClr val="dk1"/>
                </a:solidFill>
                <a:latin typeface="Bookman Old Style"/>
                <a:ea typeface="Bookman Old Style"/>
                <a:cs typeface="Bookman Old Style"/>
                <a:sym typeface="Bookman Old Style"/>
              </a:rPr>
              <a:t>Others</a:t>
            </a:r>
            <a:r>
              <a:rPr lang="en" sz="1050">
                <a:solidFill>
                  <a:schemeClr val="dk1"/>
                </a:solidFill>
                <a:latin typeface="Bookman Old Style"/>
                <a:ea typeface="Bookman Old Style"/>
                <a:cs typeface="Bookman Old Style"/>
                <a:sym typeface="Bookman Old Style"/>
              </a:rPr>
              <a:t>, Williams seeing it as the end of the magazine entirely </a:t>
            </a:r>
            <a:endParaRPr sz="1050">
              <a:solidFill>
                <a:schemeClr val="dk1"/>
              </a:solidFill>
              <a:latin typeface="Bookman Old Style"/>
              <a:ea typeface="Bookman Old Style"/>
              <a:cs typeface="Bookman Old Style"/>
              <a:sym typeface="Bookman Old Style"/>
            </a:endParaRPr>
          </a:p>
          <a:p>
            <a:pPr indent="-295275" lvl="0" marL="457200" rtl="0" algn="l">
              <a:spcBef>
                <a:spcPts val="0"/>
              </a:spcBef>
              <a:spcAft>
                <a:spcPts val="0"/>
              </a:spcAft>
              <a:buClr>
                <a:schemeClr val="dk1"/>
              </a:buClr>
              <a:buSzPts val="1050"/>
              <a:buFont typeface="Bookman Old Style"/>
              <a:buChar char="●"/>
            </a:pPr>
            <a:r>
              <a:rPr lang="en" sz="1050">
                <a:solidFill>
                  <a:schemeClr val="dk1"/>
                </a:solidFill>
                <a:latin typeface="Bookman Old Style"/>
                <a:ea typeface="Bookman Old Style"/>
                <a:cs typeface="Bookman Old Style"/>
                <a:sym typeface="Bookman Old Style"/>
              </a:rPr>
              <a:t>Letter from William Carlos Williams (pictured), asking Lowell for funds for </a:t>
            </a:r>
            <a:r>
              <a:rPr i="1" lang="en" sz="1050">
                <a:solidFill>
                  <a:schemeClr val="dk1"/>
                </a:solidFill>
                <a:latin typeface="Bookman Old Style"/>
                <a:ea typeface="Bookman Old Style"/>
                <a:cs typeface="Bookman Old Style"/>
                <a:sym typeface="Bookman Old Style"/>
              </a:rPr>
              <a:t>Others </a:t>
            </a:r>
            <a:r>
              <a:rPr lang="en" sz="1050">
                <a:solidFill>
                  <a:schemeClr val="dk1"/>
                </a:solidFill>
                <a:latin typeface="Bookman Old Style"/>
                <a:ea typeface="Bookman Old Style"/>
                <a:cs typeface="Bookman Old Style"/>
                <a:sym typeface="Bookman Old Style"/>
              </a:rPr>
              <a:t>after just making a negative remark towards her</a:t>
            </a:r>
            <a:endParaRPr sz="1050">
              <a:solidFill>
                <a:schemeClr val="dk1"/>
              </a:solidFill>
              <a:latin typeface="Bookman Old Style"/>
              <a:ea typeface="Bookman Old Style"/>
              <a:cs typeface="Bookman Old Style"/>
              <a:sym typeface="Bookman Old Style"/>
            </a:endParaRPr>
          </a:p>
          <a:p>
            <a:pPr indent="-295275" lvl="1" marL="914400" rtl="0" algn="l">
              <a:spcBef>
                <a:spcPts val="0"/>
              </a:spcBef>
              <a:spcAft>
                <a:spcPts val="0"/>
              </a:spcAft>
              <a:buSzPts val="1050"/>
              <a:buFont typeface="Bookman Old Style"/>
              <a:buChar char="○"/>
            </a:pPr>
            <a:r>
              <a:rPr lang="en" sz="1050">
                <a:solidFill>
                  <a:schemeClr val="dk1"/>
                </a:solidFill>
                <a:latin typeface="Bookman Old Style"/>
                <a:ea typeface="Bookman Old Style"/>
                <a:cs typeface="Bookman Old Style"/>
                <a:sym typeface="Bookman Old Style"/>
              </a:rPr>
              <a:t>Lowell’s response:</a:t>
            </a:r>
            <a:endParaRPr sz="1050">
              <a:solidFill>
                <a:schemeClr val="dk1"/>
              </a:solidFill>
              <a:latin typeface="Bookman Old Style"/>
              <a:ea typeface="Bookman Old Style"/>
              <a:cs typeface="Bookman Old Style"/>
              <a:sym typeface="Bookman Old Style"/>
            </a:endParaRPr>
          </a:p>
          <a:p>
            <a:pPr indent="-295275" lvl="2" marL="1371600" rtl="0" algn="l">
              <a:spcBef>
                <a:spcPts val="0"/>
              </a:spcBef>
              <a:spcAft>
                <a:spcPts val="0"/>
              </a:spcAft>
              <a:buClr>
                <a:schemeClr val="dk1"/>
              </a:buClr>
              <a:buSzPts val="1050"/>
              <a:buFont typeface="Bookman Old Style"/>
              <a:buChar char="■"/>
            </a:pPr>
            <a:r>
              <a:rPr b="1" lang="en" sz="1050">
                <a:solidFill>
                  <a:schemeClr val="dk1"/>
                </a:solidFill>
                <a:latin typeface="Bookman Old Style"/>
                <a:ea typeface="Bookman Old Style"/>
                <a:cs typeface="Bookman Old Style"/>
                <a:sym typeface="Bookman Old Style"/>
              </a:rPr>
              <a:t>“Thank you for your love letter … Of course I won’t give any money to “Others”: You know that perfectly well.”</a:t>
            </a:r>
            <a:r>
              <a:rPr lang="en" sz="1050">
                <a:solidFill>
                  <a:schemeClr val="dk1"/>
                </a:solidFill>
                <a:latin typeface="Bookman Old Style"/>
                <a:ea typeface="Bookman Old Style"/>
                <a:cs typeface="Bookman Old Style"/>
                <a:sym typeface="Bookman Old Style"/>
              </a:rPr>
              <a:t> (October 9, 1916) </a:t>
            </a:r>
            <a:endParaRPr sz="1050">
              <a:solidFill>
                <a:schemeClr val="dk1"/>
              </a:solidFill>
              <a:latin typeface="Bookman Old Style"/>
              <a:ea typeface="Bookman Old Style"/>
              <a:cs typeface="Bookman Old Style"/>
              <a:sym typeface="Bookman Old Style"/>
            </a:endParaRPr>
          </a:p>
          <a:p>
            <a:pPr indent="-295275" lvl="2" marL="1371600" rtl="0" algn="l">
              <a:spcBef>
                <a:spcPts val="0"/>
              </a:spcBef>
              <a:spcAft>
                <a:spcPts val="0"/>
              </a:spcAft>
              <a:buClr>
                <a:srgbClr val="1F1F1F"/>
              </a:buClr>
              <a:buSzPts val="1050"/>
              <a:buFont typeface="Bookman Old Style"/>
              <a:buChar char="■"/>
            </a:pPr>
            <a:r>
              <a:t/>
            </a:r>
            <a:endParaRPr sz="1050">
              <a:solidFill>
                <a:schemeClr val="dk1"/>
              </a:solidFill>
              <a:latin typeface="Bookman Old Style"/>
              <a:ea typeface="Bookman Old Style"/>
              <a:cs typeface="Bookman Old Style"/>
              <a:sym typeface="Bookman Old Style"/>
            </a:endParaRPr>
          </a:p>
          <a:p>
            <a:pPr indent="-295275" lvl="0" marL="457200" rtl="0" algn="l">
              <a:spcBef>
                <a:spcPts val="0"/>
              </a:spcBef>
              <a:spcAft>
                <a:spcPts val="0"/>
              </a:spcAft>
              <a:buClr>
                <a:schemeClr val="dk1"/>
              </a:buClr>
              <a:buSzPts val="1050"/>
              <a:buFont typeface="Bookman Old Style"/>
              <a:buChar char="●"/>
            </a:pPr>
            <a:r>
              <a:rPr b="1" lang="en" sz="1050">
                <a:solidFill>
                  <a:schemeClr val="dk1"/>
                </a:solidFill>
                <a:latin typeface="Bookman Old Style"/>
                <a:ea typeface="Bookman Old Style"/>
                <a:cs typeface="Bookman Old Style"/>
                <a:sym typeface="Bookman Old Style"/>
              </a:rPr>
              <a:t>Difference in how they view the Modernist and New Poetry movement:</a:t>
            </a:r>
            <a:endParaRPr b="1" sz="1050">
              <a:solidFill>
                <a:schemeClr val="dk1"/>
              </a:solidFill>
              <a:latin typeface="Bookman Old Style"/>
              <a:ea typeface="Bookman Old Style"/>
              <a:cs typeface="Bookman Old Style"/>
              <a:sym typeface="Bookman Old Style"/>
            </a:endParaRPr>
          </a:p>
          <a:p>
            <a:pPr indent="-295275" lvl="1" marL="914400" rtl="0" algn="l">
              <a:spcBef>
                <a:spcPts val="0"/>
              </a:spcBef>
              <a:spcAft>
                <a:spcPts val="0"/>
              </a:spcAft>
              <a:buClr>
                <a:schemeClr val="dk1"/>
              </a:buClr>
              <a:buSzPts val="1050"/>
              <a:buFont typeface="Bookman Old Style"/>
              <a:buChar char="○"/>
            </a:pPr>
            <a:r>
              <a:rPr lang="en" sz="1050">
                <a:solidFill>
                  <a:schemeClr val="dk1"/>
                </a:solidFill>
                <a:latin typeface="Bookman Old Style"/>
                <a:ea typeface="Bookman Old Style"/>
                <a:cs typeface="Bookman Old Style"/>
                <a:sym typeface="Bookman Old Style"/>
              </a:rPr>
              <a:t>From Lowell to Williams: “By the way, I have just read in “The Egoist” that you consider the “movement” dead. </a:t>
            </a:r>
            <a:r>
              <a:rPr b="1" lang="en" sz="1050">
                <a:solidFill>
                  <a:schemeClr val="dk1"/>
                </a:solidFill>
                <a:latin typeface="Bookman Old Style"/>
                <a:ea typeface="Bookman Old Style"/>
                <a:cs typeface="Bookman Old Style"/>
                <a:sym typeface="Bookman Old Style"/>
              </a:rPr>
              <a:t>What movement? The “Others” movement? For our 1915 “Anthology” has just gone into a third edition.</a:t>
            </a:r>
            <a:r>
              <a:rPr lang="en" sz="1050">
                <a:solidFill>
                  <a:schemeClr val="dk1"/>
                </a:solidFill>
                <a:latin typeface="Bookman Old Style"/>
                <a:ea typeface="Bookman Old Style"/>
                <a:cs typeface="Bookman Old Style"/>
                <a:sym typeface="Bookman Old Style"/>
              </a:rPr>
              <a:t>” (October 9, 1916) </a:t>
            </a:r>
            <a:endParaRPr sz="1050">
              <a:solidFill>
                <a:schemeClr val="dk1"/>
              </a:solidFill>
              <a:latin typeface="Bookman Old Style"/>
              <a:ea typeface="Bookman Old Style"/>
              <a:cs typeface="Bookman Old Style"/>
              <a:sym typeface="Bookman Old Style"/>
            </a:endParaRPr>
          </a:p>
          <a:p>
            <a:pPr indent="-295275" lvl="2" marL="1371600" rtl="0" algn="l">
              <a:spcBef>
                <a:spcPts val="0"/>
              </a:spcBef>
              <a:spcAft>
                <a:spcPts val="0"/>
              </a:spcAft>
              <a:buClr>
                <a:schemeClr val="dk1"/>
              </a:buClr>
              <a:buSzPts val="1050"/>
              <a:buFont typeface="Bookman Old Style"/>
              <a:buChar char="■"/>
            </a:pPr>
            <a:r>
              <a:rPr lang="en" sz="1050">
                <a:solidFill>
                  <a:schemeClr val="dk1"/>
                </a:solidFill>
                <a:latin typeface="Bookman Old Style"/>
                <a:ea typeface="Bookman Old Style"/>
                <a:cs typeface="Bookman Old Style"/>
                <a:sym typeface="Bookman Old Style"/>
              </a:rPr>
              <a:t>Specifically, the September 1919 (Volume 3, No. 9) issue of </a:t>
            </a:r>
            <a:r>
              <a:rPr i="1" lang="en" sz="1050">
                <a:solidFill>
                  <a:schemeClr val="dk1"/>
                </a:solidFill>
                <a:latin typeface="Bookman Old Style"/>
                <a:ea typeface="Bookman Old Style"/>
                <a:cs typeface="Bookman Old Style"/>
                <a:sym typeface="Bookman Old Style"/>
              </a:rPr>
              <a:t>The Egoist </a:t>
            </a:r>
            <a:r>
              <a:rPr lang="en" sz="1050">
                <a:solidFill>
                  <a:schemeClr val="dk1"/>
                </a:solidFill>
                <a:latin typeface="Bookman Old Style"/>
                <a:ea typeface="Bookman Old Style"/>
                <a:cs typeface="Bookman Old Style"/>
                <a:sym typeface="Bookman Old Style"/>
              </a:rPr>
              <a:t>with piece entitled “The Great </a:t>
            </a:r>
            <a:r>
              <a:rPr lang="en" sz="1050">
                <a:solidFill>
                  <a:schemeClr val="dk1"/>
                </a:solidFill>
                <a:latin typeface="Bookman Old Style"/>
                <a:ea typeface="Bookman Old Style"/>
                <a:cs typeface="Bookman Old Style"/>
                <a:sym typeface="Bookman Old Style"/>
              </a:rPr>
              <a:t>Opportunity</a:t>
            </a:r>
            <a:r>
              <a:rPr lang="en" sz="1050">
                <a:solidFill>
                  <a:schemeClr val="dk1"/>
                </a:solidFill>
                <a:latin typeface="Bookman Old Style"/>
                <a:ea typeface="Bookman Old Style"/>
                <a:cs typeface="Bookman Old Style"/>
                <a:sym typeface="Bookman Old Style"/>
              </a:rPr>
              <a:t>”</a:t>
            </a:r>
            <a:endParaRPr sz="1050">
              <a:solidFill>
                <a:schemeClr val="dk1"/>
              </a:solidFill>
              <a:latin typeface="Bookman Old Style"/>
              <a:ea typeface="Bookman Old Style"/>
              <a:cs typeface="Bookman Old Style"/>
              <a:sym typeface="Bookman Old Style"/>
            </a:endParaRPr>
          </a:p>
          <a:p>
            <a:pPr indent="-295275" lvl="1" marL="914400" rtl="0" algn="l">
              <a:lnSpc>
                <a:spcPct val="115000"/>
              </a:lnSpc>
              <a:spcBef>
                <a:spcPts val="0"/>
              </a:spcBef>
              <a:spcAft>
                <a:spcPts val="0"/>
              </a:spcAft>
              <a:buClr>
                <a:schemeClr val="dk1"/>
              </a:buClr>
              <a:buSzPts val="1050"/>
              <a:buFont typeface="Bookman Old Style"/>
              <a:buChar char="○"/>
            </a:pPr>
            <a:r>
              <a:rPr lang="en" sz="1050">
                <a:solidFill>
                  <a:schemeClr val="dk1"/>
                </a:solidFill>
                <a:latin typeface="Bookman Old Style"/>
                <a:ea typeface="Bookman Old Style"/>
                <a:cs typeface="Bookman Old Style"/>
                <a:sym typeface="Bookman Old Style"/>
              </a:rPr>
              <a:t>“</a:t>
            </a:r>
            <a:r>
              <a:rPr lang="en" sz="1050">
                <a:solidFill>
                  <a:schemeClr val="dk1"/>
                </a:solidFill>
                <a:latin typeface="Bookman Old Style"/>
                <a:ea typeface="Bookman Old Style"/>
                <a:cs typeface="Bookman Old Style"/>
                <a:sym typeface="Bookman Old Style"/>
              </a:rPr>
              <a:t>I am sorry you are so bitter, but you must not think that any real artistic movement can be snuffed out by the failure of one magazine. As a matter of fact, “Others” was foolishly managed from the first.” (October 19, 1916)</a:t>
            </a:r>
            <a:endParaRPr sz="1050">
              <a:solidFill>
                <a:schemeClr val="dk1"/>
              </a:solidFill>
              <a:latin typeface="Bookman Old Style"/>
              <a:ea typeface="Bookman Old Style"/>
              <a:cs typeface="Bookman Old Style"/>
              <a:sym typeface="Bookman Old Style"/>
            </a:endParaRPr>
          </a:p>
        </p:txBody>
      </p:sp>
      <p:pic>
        <p:nvPicPr>
          <p:cNvPr id="170" name="Google Shape;170;p26"/>
          <p:cNvPicPr preferRelativeResize="0"/>
          <p:nvPr/>
        </p:nvPicPr>
        <p:blipFill>
          <a:blip r:embed="rId3">
            <a:alphaModFix amt="70000"/>
          </a:blip>
          <a:stretch>
            <a:fillRect/>
          </a:stretch>
        </p:blipFill>
        <p:spPr>
          <a:xfrm>
            <a:off x="6278713" y="1095100"/>
            <a:ext cx="2313225" cy="3037600"/>
          </a:xfrm>
          <a:prstGeom prst="rect">
            <a:avLst/>
          </a:prstGeom>
          <a:noFill/>
          <a:ln>
            <a:noFill/>
          </a:ln>
        </p:spPr>
      </p:pic>
      <p:sp>
        <p:nvSpPr>
          <p:cNvPr id="171" name="Google Shape;171;p26"/>
          <p:cNvSpPr txBox="1"/>
          <p:nvPr/>
        </p:nvSpPr>
        <p:spPr>
          <a:xfrm>
            <a:off x="6340488" y="1776050"/>
            <a:ext cx="2189700" cy="572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100">
                <a:solidFill>
                  <a:schemeClr val="dk1"/>
                </a:solidFill>
                <a:latin typeface="Bookman Old Style"/>
                <a:ea typeface="Bookman Old Style"/>
                <a:cs typeface="Bookman Old Style"/>
                <a:sym typeface="Bookman Old Style"/>
              </a:rPr>
              <a:t>October 4, 1916</a:t>
            </a:r>
            <a:endParaRPr b="1" sz="1100">
              <a:solidFill>
                <a:schemeClr val="dk1"/>
              </a:solidFill>
              <a:latin typeface="Bookman Old Style"/>
              <a:ea typeface="Bookman Old Style"/>
              <a:cs typeface="Bookman Old Style"/>
              <a:sym typeface="Bookman Old Style"/>
            </a:endParaRPr>
          </a:p>
          <a:p>
            <a:pPr indent="0" lvl="0" marL="0" rtl="0" algn="ctr">
              <a:lnSpc>
                <a:spcPct val="115000"/>
              </a:lnSpc>
              <a:spcBef>
                <a:spcPts val="1200"/>
              </a:spcBef>
              <a:spcAft>
                <a:spcPts val="0"/>
              </a:spcAft>
              <a:buNone/>
            </a:pPr>
            <a:r>
              <a:rPr lang="en" sz="1100">
                <a:solidFill>
                  <a:schemeClr val="dk1"/>
                </a:solidFill>
                <a:latin typeface="Bookman Old Style"/>
                <a:ea typeface="Bookman Old Style"/>
                <a:cs typeface="Bookman Old Style"/>
                <a:sym typeface="Bookman Old Style"/>
              </a:rPr>
              <a:t>“Dear Miss Lowell, Accept my homage - much as I dislike you: “The Cross Roads” is good. Perhaps I won’t like it so much tomorrow. Send me some money for “Others.””</a:t>
            </a:r>
            <a:endParaRPr sz="1100">
              <a:solidFill>
                <a:schemeClr val="lt2"/>
              </a:solidFill>
              <a:latin typeface="Bookman Old Style"/>
              <a:ea typeface="Bookman Old Style"/>
              <a:cs typeface="Bookman Old Style"/>
              <a:sym typeface="Bookman Old Style"/>
            </a:endParaRPr>
          </a:p>
          <a:p>
            <a:pPr indent="0" lvl="0" marL="0" rtl="0" algn="l">
              <a:spcBef>
                <a:spcPts val="1200"/>
              </a:spcBef>
              <a:spcAft>
                <a:spcPts val="0"/>
              </a:spcAft>
              <a:buNone/>
            </a:pPr>
            <a:r>
              <a:t/>
            </a:r>
            <a:endParaRPr sz="1200">
              <a:solidFill>
                <a:schemeClr val="lt2"/>
              </a:solidFill>
              <a:latin typeface="Bookman Old Style"/>
              <a:ea typeface="Bookman Old Style"/>
              <a:cs typeface="Bookman Old Style"/>
              <a:sym typeface="Bookman Old Style"/>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p27"/>
          <p:cNvPicPr preferRelativeResize="0"/>
          <p:nvPr/>
        </p:nvPicPr>
        <p:blipFill>
          <a:blip r:embed="rId3">
            <a:alphaModFix amt="46000"/>
          </a:blip>
          <a:stretch>
            <a:fillRect/>
          </a:stretch>
        </p:blipFill>
        <p:spPr>
          <a:xfrm>
            <a:off x="788850" y="978475"/>
            <a:ext cx="2810675" cy="3682751"/>
          </a:xfrm>
          <a:prstGeom prst="rect">
            <a:avLst/>
          </a:prstGeom>
          <a:noFill/>
          <a:ln>
            <a:noFill/>
          </a:ln>
        </p:spPr>
      </p:pic>
      <p:pic>
        <p:nvPicPr>
          <p:cNvPr id="177" name="Google Shape;177;p27"/>
          <p:cNvPicPr preferRelativeResize="0"/>
          <p:nvPr/>
        </p:nvPicPr>
        <p:blipFill>
          <a:blip r:embed="rId4">
            <a:alphaModFix amt="46000"/>
          </a:blip>
          <a:stretch>
            <a:fillRect/>
          </a:stretch>
        </p:blipFill>
        <p:spPr>
          <a:xfrm>
            <a:off x="5465437" y="981925"/>
            <a:ext cx="2810675" cy="3675862"/>
          </a:xfrm>
          <a:prstGeom prst="rect">
            <a:avLst/>
          </a:prstGeom>
          <a:noFill/>
          <a:ln>
            <a:noFill/>
          </a:ln>
        </p:spPr>
      </p:pic>
      <p:sp>
        <p:nvSpPr>
          <p:cNvPr id="178" name="Google Shape;178;p27"/>
          <p:cNvSpPr txBox="1"/>
          <p:nvPr/>
        </p:nvSpPr>
        <p:spPr>
          <a:xfrm>
            <a:off x="788850" y="273725"/>
            <a:ext cx="75663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500">
                <a:solidFill>
                  <a:schemeClr val="dk1"/>
                </a:solidFill>
                <a:latin typeface="Bookman Old Style"/>
                <a:ea typeface="Bookman Old Style"/>
                <a:cs typeface="Bookman Old Style"/>
                <a:sym typeface="Bookman Old Style"/>
              </a:rPr>
              <a:t>Dramatic from William Carlos Williams’ Side</a:t>
            </a:r>
            <a:endParaRPr sz="2500">
              <a:solidFill>
                <a:schemeClr val="dk1"/>
              </a:solidFill>
              <a:latin typeface="Bookman Old Style"/>
              <a:ea typeface="Bookman Old Style"/>
              <a:cs typeface="Bookman Old Style"/>
              <a:sym typeface="Bookman Old Style"/>
            </a:endParaRPr>
          </a:p>
        </p:txBody>
      </p:sp>
      <p:sp>
        <p:nvSpPr>
          <p:cNvPr id="179" name="Google Shape;179;p27"/>
          <p:cNvSpPr txBox="1"/>
          <p:nvPr/>
        </p:nvSpPr>
        <p:spPr>
          <a:xfrm>
            <a:off x="29088" y="2194950"/>
            <a:ext cx="4330200" cy="75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350">
                <a:solidFill>
                  <a:schemeClr val="dk1"/>
                </a:solidFill>
                <a:latin typeface="Bookman Old Style"/>
                <a:ea typeface="Bookman Old Style"/>
                <a:cs typeface="Bookman Old Style"/>
                <a:sym typeface="Bookman Old Style"/>
              </a:rPr>
              <a:t>October 12, 1916</a:t>
            </a:r>
            <a:endParaRPr b="1" sz="1350">
              <a:solidFill>
                <a:schemeClr val="dk1"/>
              </a:solidFill>
              <a:latin typeface="Bookman Old Style"/>
              <a:ea typeface="Bookman Old Style"/>
              <a:cs typeface="Bookman Old Style"/>
              <a:sym typeface="Bookman Old Style"/>
            </a:endParaRPr>
          </a:p>
          <a:p>
            <a:pPr indent="0" lvl="0" marL="0" rtl="0" algn="ctr">
              <a:spcBef>
                <a:spcPts val="0"/>
              </a:spcBef>
              <a:spcAft>
                <a:spcPts val="0"/>
              </a:spcAft>
              <a:buNone/>
            </a:pPr>
            <a:r>
              <a:rPr lang="en" sz="1350">
                <a:solidFill>
                  <a:schemeClr val="dk1"/>
                </a:solidFill>
                <a:latin typeface="Bookman Old Style"/>
                <a:ea typeface="Bookman Old Style"/>
                <a:cs typeface="Bookman Old Style"/>
                <a:sym typeface="Bookman Old Style"/>
              </a:rPr>
              <a:t>“Aside from what you stole from Pound [Imagiste, Imagism] your venture is worthless. I admire some of your work and it is a pity that it is not put out to higher interest. To me it is a lamentable stinginess of spirit that permits you to hold your present well known attitude toward unknown and young American writers</a:t>
            </a:r>
            <a:endParaRPr sz="1350">
              <a:solidFill>
                <a:schemeClr val="dk1"/>
              </a:solidFill>
              <a:latin typeface="Bookman Old Style"/>
              <a:ea typeface="Bookman Old Style"/>
              <a:cs typeface="Bookman Old Style"/>
              <a:sym typeface="Bookman Old Style"/>
            </a:endParaRPr>
          </a:p>
          <a:p>
            <a:pPr indent="0" lvl="0" marL="0" rtl="0" algn="ctr">
              <a:spcBef>
                <a:spcPts val="0"/>
              </a:spcBef>
              <a:spcAft>
                <a:spcPts val="0"/>
              </a:spcAft>
              <a:buNone/>
            </a:pPr>
            <a:r>
              <a:rPr lang="en" sz="1350">
                <a:solidFill>
                  <a:schemeClr val="dk1"/>
                </a:solidFill>
                <a:latin typeface="Bookman Old Style"/>
                <a:ea typeface="Bookman Old Style"/>
                <a:cs typeface="Bookman Old Style"/>
                <a:sym typeface="Bookman Old Style"/>
              </a:rPr>
              <a:t>I have nothing to sell at all.”</a:t>
            </a:r>
            <a:endParaRPr sz="1350">
              <a:solidFill>
                <a:schemeClr val="dk1"/>
              </a:solidFill>
              <a:latin typeface="Bookman Old Style"/>
              <a:ea typeface="Bookman Old Style"/>
              <a:cs typeface="Bookman Old Style"/>
              <a:sym typeface="Bookman Old Style"/>
            </a:endParaRPr>
          </a:p>
        </p:txBody>
      </p:sp>
      <p:sp>
        <p:nvSpPr>
          <p:cNvPr id="180" name="Google Shape;180;p27"/>
          <p:cNvSpPr txBox="1"/>
          <p:nvPr/>
        </p:nvSpPr>
        <p:spPr>
          <a:xfrm>
            <a:off x="4809925" y="1168350"/>
            <a:ext cx="4121700" cy="102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350">
                <a:solidFill>
                  <a:schemeClr val="dk1"/>
                </a:solidFill>
                <a:latin typeface="Bookman Old Style"/>
                <a:ea typeface="Bookman Old Style"/>
                <a:cs typeface="Bookman Old Style"/>
                <a:sym typeface="Bookman Old Style"/>
              </a:rPr>
              <a:t>October 16, 1916</a:t>
            </a:r>
            <a:endParaRPr b="1" sz="1350">
              <a:solidFill>
                <a:schemeClr val="dk1"/>
              </a:solidFill>
              <a:latin typeface="Bookman Old Style"/>
              <a:ea typeface="Bookman Old Style"/>
              <a:cs typeface="Bookman Old Style"/>
              <a:sym typeface="Bookman Old Style"/>
            </a:endParaRPr>
          </a:p>
          <a:p>
            <a:pPr indent="0" lvl="0" marL="0" rtl="0" algn="ctr">
              <a:spcBef>
                <a:spcPts val="0"/>
              </a:spcBef>
              <a:spcAft>
                <a:spcPts val="0"/>
              </a:spcAft>
              <a:buNone/>
            </a:pPr>
            <a:r>
              <a:rPr lang="en" sz="1350">
                <a:solidFill>
                  <a:schemeClr val="dk1"/>
                </a:solidFill>
                <a:latin typeface="Bookman Old Style"/>
                <a:ea typeface="Bookman Old Style"/>
                <a:cs typeface="Bookman Old Style"/>
                <a:sym typeface="Bookman Old Style"/>
              </a:rPr>
              <a:t>“What is the use of talk. You have your fixed ideas and I perhaps have mine. It seems to me as unlikely that we shall ever agree as that the sky will meet the earth.</a:t>
            </a:r>
            <a:endParaRPr sz="1350">
              <a:solidFill>
                <a:schemeClr val="dk1"/>
              </a:solidFill>
              <a:latin typeface="Bookman Old Style"/>
              <a:ea typeface="Bookman Old Style"/>
              <a:cs typeface="Bookman Old Style"/>
              <a:sym typeface="Bookman Old Style"/>
            </a:endParaRPr>
          </a:p>
          <a:p>
            <a:pPr indent="0" lvl="0" marL="0" rtl="0" algn="ctr">
              <a:spcBef>
                <a:spcPts val="0"/>
              </a:spcBef>
              <a:spcAft>
                <a:spcPts val="0"/>
              </a:spcAft>
              <a:buNone/>
            </a:pPr>
            <a:r>
              <a:rPr lang="en" sz="1350">
                <a:solidFill>
                  <a:schemeClr val="dk1"/>
                </a:solidFill>
                <a:latin typeface="Bookman Old Style"/>
                <a:ea typeface="Bookman Old Style"/>
                <a:cs typeface="Bookman Old Style"/>
                <a:sym typeface="Bookman Old Style"/>
              </a:rPr>
              <a:t>To you one who is </a:t>
            </a:r>
            <a:r>
              <a:rPr lang="en" sz="1350">
                <a:solidFill>
                  <a:schemeClr val="dk1"/>
                </a:solidFill>
                <a:latin typeface="Bookman Old Style"/>
                <a:ea typeface="Bookman Old Style"/>
                <a:cs typeface="Bookman Old Style"/>
                <a:sym typeface="Bookman Old Style"/>
              </a:rPr>
              <a:t>helpless</a:t>
            </a:r>
            <a:r>
              <a:rPr lang="en" sz="1350">
                <a:solidFill>
                  <a:schemeClr val="dk1"/>
                </a:solidFill>
                <a:latin typeface="Bookman Old Style"/>
                <a:ea typeface="Bookman Old Style"/>
                <a:cs typeface="Bookman Old Style"/>
                <a:sym typeface="Bookman Old Style"/>
              </a:rPr>
              <a:t> unhappy will be always “pathetic” and one who thoroughly believes in another must be of course a “henchman”. How then can you have had the vaguest notion of what “Others” meant to me</a:t>
            </a:r>
            <a:endParaRPr sz="1350">
              <a:solidFill>
                <a:schemeClr val="dk1"/>
              </a:solidFill>
              <a:latin typeface="Bookman Old Style"/>
              <a:ea typeface="Bookman Old Style"/>
              <a:cs typeface="Bookman Old Style"/>
              <a:sym typeface="Bookman Old Style"/>
            </a:endParaRPr>
          </a:p>
          <a:p>
            <a:pPr indent="0" lvl="0" marL="0" rtl="0" algn="ctr">
              <a:spcBef>
                <a:spcPts val="0"/>
              </a:spcBef>
              <a:spcAft>
                <a:spcPts val="0"/>
              </a:spcAft>
              <a:buNone/>
            </a:pPr>
            <a:r>
              <a:rPr lang="en" sz="1350">
                <a:solidFill>
                  <a:schemeClr val="dk1"/>
                </a:solidFill>
                <a:latin typeface="Bookman Old Style"/>
                <a:ea typeface="Bookman Old Style"/>
                <a:cs typeface="Bookman Old Style"/>
                <a:sym typeface="Bookman Old Style"/>
              </a:rPr>
              <a:t>…</a:t>
            </a:r>
            <a:endParaRPr sz="1350">
              <a:solidFill>
                <a:schemeClr val="dk1"/>
              </a:solidFill>
              <a:latin typeface="Bookman Old Style"/>
              <a:ea typeface="Bookman Old Style"/>
              <a:cs typeface="Bookman Old Style"/>
              <a:sym typeface="Bookman Old Style"/>
            </a:endParaRPr>
          </a:p>
          <a:p>
            <a:pPr indent="0" lvl="0" marL="0" rtl="0" algn="ctr">
              <a:spcBef>
                <a:spcPts val="0"/>
              </a:spcBef>
              <a:spcAft>
                <a:spcPts val="0"/>
              </a:spcAft>
              <a:buNone/>
            </a:pPr>
            <a:r>
              <a:rPr lang="en" sz="1350">
                <a:solidFill>
                  <a:schemeClr val="dk1"/>
                </a:solidFill>
                <a:latin typeface="Bookman Old Style"/>
                <a:ea typeface="Bookman Old Style"/>
                <a:cs typeface="Bookman Old Style"/>
                <a:sym typeface="Bookman Old Style"/>
              </a:rPr>
              <a:t>I thank you again for your suggestion of a meeting but finding myself totally opposed to the spirit of what appears to be your whole purpose of life toward art I must tell you the truth: I’m not interested. </a:t>
            </a:r>
            <a:endParaRPr sz="1350">
              <a:solidFill>
                <a:schemeClr val="dk1"/>
              </a:solidFill>
              <a:latin typeface="Bookman Old Style"/>
              <a:ea typeface="Bookman Old Style"/>
              <a:cs typeface="Bookman Old Style"/>
              <a:sym typeface="Bookman Old Style"/>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8"/>
          <p:cNvSpPr txBox="1"/>
          <p:nvPr>
            <p:ph idx="1" type="body"/>
          </p:nvPr>
        </p:nvSpPr>
        <p:spPr>
          <a:xfrm>
            <a:off x="387450" y="1127000"/>
            <a:ext cx="8369100" cy="1824000"/>
          </a:xfrm>
          <a:prstGeom prst="rect">
            <a:avLst/>
          </a:prstGeom>
        </p:spPr>
        <p:txBody>
          <a:bodyPr anchorCtr="0" anchor="t" bIns="91425" lIns="91425" spcFirstLastPara="1" rIns="91425" wrap="square" tIns="91425">
            <a:noAutofit/>
          </a:bodyPr>
          <a:lstStyle/>
          <a:p>
            <a:pPr indent="0" lvl="0" marL="0" rtl="0" algn="ctr">
              <a:lnSpc>
                <a:spcPct val="200000"/>
              </a:lnSpc>
              <a:spcBef>
                <a:spcPts val="1200"/>
              </a:spcBef>
              <a:spcAft>
                <a:spcPts val="1200"/>
              </a:spcAft>
              <a:buNone/>
            </a:pPr>
            <a:r>
              <a:rPr lang="en" sz="1300">
                <a:solidFill>
                  <a:schemeClr val="dk1"/>
                </a:solidFill>
                <a:latin typeface="Bookman Old Style"/>
                <a:ea typeface="Bookman Old Style"/>
                <a:cs typeface="Bookman Old Style"/>
                <a:sym typeface="Bookman Old Style"/>
              </a:rPr>
              <a:t>“</a:t>
            </a:r>
            <a:r>
              <a:rPr lang="en" sz="1300">
                <a:solidFill>
                  <a:schemeClr val="dk1"/>
                </a:solidFill>
                <a:latin typeface="Bookman Old Style"/>
                <a:ea typeface="Bookman Old Style"/>
                <a:cs typeface="Bookman Old Style"/>
                <a:sym typeface="Bookman Old Style"/>
              </a:rPr>
              <a:t>I withdrew myself as a contributor to the magazine, in the middle of last Winter, not because I felt that it was doomed to failure, as you seem to suppose, (I knew it was doomed to failure from the moment it was started, and yet I was willing to contribute with the rest of you when Mr. Kreymborg asked me to do so) </a:t>
            </a:r>
            <a:r>
              <a:rPr b="1" lang="en" sz="1300">
                <a:solidFill>
                  <a:schemeClr val="dk1"/>
                </a:solidFill>
                <a:latin typeface="Bookman Old Style"/>
                <a:ea typeface="Bookman Old Style"/>
                <a:cs typeface="Bookman Old Style"/>
                <a:sym typeface="Bookman Old Style"/>
              </a:rPr>
              <a:t>I withdrew in the middle of the Winter because I found myself completely out of sympathy with </a:t>
            </a:r>
            <a:r>
              <a:rPr b="1" lang="en" sz="1300" u="sng">
                <a:solidFill>
                  <a:schemeClr val="dk1"/>
                </a:solidFill>
                <a:latin typeface="Bookman Old Style"/>
                <a:ea typeface="Bookman Old Style"/>
                <a:cs typeface="Bookman Old Style"/>
                <a:sym typeface="Bookman Old Style"/>
              </a:rPr>
              <a:t>the </a:t>
            </a:r>
            <a:r>
              <a:rPr b="1" lang="en" sz="1300" u="sng">
                <a:solidFill>
                  <a:schemeClr val="dk1"/>
                </a:solidFill>
                <a:latin typeface="Bookman Old Style"/>
                <a:ea typeface="Bookman Old Style"/>
                <a:cs typeface="Bookman Old Style"/>
                <a:sym typeface="Bookman Old Style"/>
              </a:rPr>
              <a:t>policy of the magazine</a:t>
            </a:r>
            <a:r>
              <a:rPr lang="en" sz="1300">
                <a:solidFill>
                  <a:schemeClr val="dk1"/>
                </a:solidFill>
                <a:latin typeface="Bookman Old Style"/>
                <a:ea typeface="Bookman Old Style"/>
                <a:cs typeface="Bookman Old Style"/>
                <a:sym typeface="Bookman Old Style"/>
              </a:rPr>
              <a:t>.</a:t>
            </a:r>
            <a:r>
              <a:rPr b="1" lang="en" sz="1300">
                <a:solidFill>
                  <a:schemeClr val="dk1"/>
                </a:solidFill>
                <a:latin typeface="Bookman Old Style"/>
                <a:ea typeface="Bookman Old Style"/>
                <a:cs typeface="Bookman Old Style"/>
                <a:sym typeface="Bookman Old Style"/>
              </a:rPr>
              <a:t> I saw that the editors had </a:t>
            </a:r>
            <a:r>
              <a:rPr b="1" lang="en" sz="1300" u="sng">
                <a:solidFill>
                  <a:schemeClr val="dk1"/>
                </a:solidFill>
                <a:latin typeface="Bookman Old Style"/>
                <a:ea typeface="Bookman Old Style"/>
                <a:cs typeface="Bookman Old Style"/>
                <a:sym typeface="Bookman Old Style"/>
              </a:rPr>
              <a:t>no objection to printing poems which I felt were not poetry, were not art, and the tendency of which I knew would be to lower the estimation in which the whole of the new poetry movement was held in the eye of the public</a:t>
            </a:r>
            <a:r>
              <a:rPr lang="en" sz="1300">
                <a:solidFill>
                  <a:schemeClr val="dk1"/>
                </a:solidFill>
                <a:latin typeface="Bookman Old Style"/>
                <a:ea typeface="Bookman Old Style"/>
                <a:cs typeface="Bookman Old Style"/>
                <a:sym typeface="Bookman Old Style"/>
              </a:rPr>
              <a:t>. This I explained carefully to Mr. Kreymborg. </a:t>
            </a:r>
            <a:r>
              <a:rPr b="1" lang="en" sz="1300">
                <a:solidFill>
                  <a:schemeClr val="dk1"/>
                </a:solidFill>
                <a:latin typeface="Bookman Old Style"/>
                <a:ea typeface="Bookman Old Style"/>
                <a:cs typeface="Bookman Old Style"/>
                <a:sym typeface="Bookman Old Style"/>
              </a:rPr>
              <a:t>The rest of my group felt exactly as I did</a:t>
            </a:r>
            <a:r>
              <a:rPr lang="en" sz="1300">
                <a:solidFill>
                  <a:schemeClr val="dk1"/>
                </a:solidFill>
                <a:latin typeface="Bookman Old Style"/>
                <a:ea typeface="Bookman Old Style"/>
                <a:cs typeface="Bookman Old Style"/>
                <a:sym typeface="Bookman Old Style"/>
              </a:rPr>
              <a:t>, and the policy they pursued was identical with mine.” (October 19, 1916)</a:t>
            </a:r>
            <a:endParaRPr sz="1300"/>
          </a:p>
        </p:txBody>
      </p:sp>
      <p:sp>
        <p:nvSpPr>
          <p:cNvPr id="186" name="Google Shape;186;p28"/>
          <p:cNvSpPr txBox="1"/>
          <p:nvPr/>
        </p:nvSpPr>
        <p:spPr>
          <a:xfrm>
            <a:off x="510900" y="473175"/>
            <a:ext cx="8122200" cy="107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200">
                <a:solidFill>
                  <a:schemeClr val="dk1"/>
                </a:solidFill>
                <a:latin typeface="Bookman Old Style"/>
                <a:ea typeface="Bookman Old Style"/>
                <a:cs typeface="Bookman Old Style"/>
                <a:sym typeface="Bookman Old Style"/>
              </a:rPr>
              <a:t>No More </a:t>
            </a:r>
            <a:r>
              <a:rPr i="1" lang="en" sz="2200">
                <a:solidFill>
                  <a:schemeClr val="dk1"/>
                </a:solidFill>
                <a:latin typeface="Bookman Old Style"/>
                <a:ea typeface="Bookman Old Style"/>
                <a:cs typeface="Bookman Old Style"/>
                <a:sym typeface="Bookman Old Style"/>
              </a:rPr>
              <a:t>Others: </a:t>
            </a:r>
            <a:r>
              <a:rPr lang="en" sz="2200">
                <a:solidFill>
                  <a:schemeClr val="dk1"/>
                </a:solidFill>
                <a:latin typeface="Bookman Old Style"/>
                <a:ea typeface="Bookman Old Style"/>
                <a:cs typeface="Bookman Old Style"/>
                <a:sym typeface="Bookman Old Style"/>
              </a:rPr>
              <a:t>Lowell’s Reasoning for leaving </a:t>
            </a:r>
            <a:r>
              <a:rPr i="1" lang="en" sz="2200">
                <a:solidFill>
                  <a:schemeClr val="dk1"/>
                </a:solidFill>
                <a:latin typeface="Bookman Old Style"/>
                <a:ea typeface="Bookman Old Style"/>
                <a:cs typeface="Bookman Old Style"/>
                <a:sym typeface="Bookman Old Style"/>
              </a:rPr>
              <a:t>Others</a:t>
            </a:r>
            <a:endParaRPr i="1" sz="2200">
              <a:solidFill>
                <a:schemeClr val="dk1"/>
              </a:solidFill>
              <a:latin typeface="Bookman Old Style"/>
              <a:ea typeface="Bookman Old Style"/>
              <a:cs typeface="Bookman Old Style"/>
              <a:sym typeface="Bookman Old Style"/>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Bookman Old Style"/>
                <a:ea typeface="Bookman Old Style"/>
                <a:cs typeface="Bookman Old Style"/>
                <a:sym typeface="Bookman Old Style"/>
              </a:rPr>
              <a:t>Cont.,...</a:t>
            </a:r>
            <a:endParaRPr>
              <a:latin typeface="Bookman Old Style"/>
              <a:ea typeface="Bookman Old Style"/>
              <a:cs typeface="Bookman Old Style"/>
              <a:sym typeface="Bookman Old Style"/>
            </a:endParaRPr>
          </a:p>
          <a:p>
            <a:pPr indent="0" lvl="0" marL="0" rtl="0" algn="l">
              <a:spcBef>
                <a:spcPts val="0"/>
              </a:spcBef>
              <a:spcAft>
                <a:spcPts val="0"/>
              </a:spcAft>
              <a:buNone/>
            </a:pPr>
            <a:r>
              <a:t/>
            </a:r>
            <a:endParaRPr>
              <a:latin typeface="Bookman Old Style"/>
              <a:ea typeface="Bookman Old Style"/>
              <a:cs typeface="Bookman Old Style"/>
              <a:sym typeface="Bookman Old Style"/>
            </a:endParaRPr>
          </a:p>
        </p:txBody>
      </p:sp>
      <p:sp>
        <p:nvSpPr>
          <p:cNvPr id="192" name="Google Shape;192;p29"/>
          <p:cNvSpPr txBox="1"/>
          <p:nvPr>
            <p:ph idx="1" type="body"/>
          </p:nvPr>
        </p:nvSpPr>
        <p:spPr>
          <a:xfrm>
            <a:off x="311700" y="975700"/>
            <a:ext cx="8520600" cy="3416400"/>
          </a:xfrm>
          <a:prstGeom prst="rect">
            <a:avLst/>
          </a:prstGeom>
        </p:spPr>
        <p:txBody>
          <a:bodyPr anchorCtr="0" anchor="t" bIns="91425" lIns="91425" spcFirstLastPara="1" rIns="91425" wrap="square" tIns="91425">
            <a:noAutofit/>
          </a:bodyPr>
          <a:lstStyle/>
          <a:p>
            <a:pPr indent="0" lvl="0" marL="0" rtl="0" algn="ctr">
              <a:lnSpc>
                <a:spcPct val="200000"/>
              </a:lnSpc>
              <a:spcBef>
                <a:spcPts val="0"/>
              </a:spcBef>
              <a:spcAft>
                <a:spcPts val="0"/>
              </a:spcAft>
              <a:buNone/>
            </a:pPr>
            <a:r>
              <a:rPr lang="en" sz="1600">
                <a:solidFill>
                  <a:schemeClr val="dk1"/>
                </a:solidFill>
                <a:latin typeface="Bookman Old Style"/>
                <a:ea typeface="Bookman Old Style"/>
                <a:cs typeface="Bookman Old Style"/>
                <a:sym typeface="Bookman Old Style"/>
              </a:rPr>
              <a:t>“</a:t>
            </a:r>
            <a:r>
              <a:rPr lang="en" sz="1600">
                <a:solidFill>
                  <a:schemeClr val="dk1"/>
                </a:solidFill>
                <a:latin typeface="Bookman Old Style"/>
                <a:ea typeface="Bookman Old Style"/>
                <a:cs typeface="Bookman Old Style"/>
                <a:sym typeface="Bookman Old Style"/>
              </a:rPr>
              <a:t>When the number which you edited came, </a:t>
            </a:r>
            <a:r>
              <a:rPr b="1" lang="en" sz="1600" u="sng">
                <a:solidFill>
                  <a:schemeClr val="dk1"/>
                </a:solidFill>
                <a:latin typeface="Bookman Old Style"/>
                <a:ea typeface="Bookman Old Style"/>
                <a:cs typeface="Bookman Old Style"/>
                <a:sym typeface="Bookman Old Style"/>
              </a:rPr>
              <a:t>I was disgusted to see, from its contents, that you had been in sympathy with the former policy of the magazine, and I regretted having given way to a feeling of comradeship in having sent my contribution</a:t>
            </a:r>
            <a:r>
              <a:rPr lang="en" sz="1600">
                <a:solidFill>
                  <a:schemeClr val="dk1"/>
                </a:solidFill>
                <a:latin typeface="Bookman Old Style"/>
                <a:ea typeface="Bookman Old Style"/>
                <a:cs typeface="Bookman Old Style"/>
                <a:sym typeface="Bookman Old Style"/>
              </a:rPr>
              <a:t>, and</a:t>
            </a:r>
            <a:r>
              <a:rPr lang="en" sz="1600" u="sng">
                <a:solidFill>
                  <a:schemeClr val="dk1"/>
                </a:solidFill>
                <a:latin typeface="Bookman Old Style"/>
                <a:ea typeface="Bookman Old Style"/>
                <a:cs typeface="Bookman Old Style"/>
                <a:sym typeface="Bookman Old Style"/>
              </a:rPr>
              <a:t> </a:t>
            </a:r>
            <a:r>
              <a:rPr b="1" lang="en" sz="1600" u="sng">
                <a:solidFill>
                  <a:schemeClr val="dk1"/>
                </a:solidFill>
                <a:latin typeface="Bookman Old Style"/>
                <a:ea typeface="Bookman Old Style"/>
                <a:cs typeface="Bookman Old Style"/>
                <a:sym typeface="Bookman Old Style"/>
              </a:rPr>
              <a:t>I refused to be in the Woman’s Number when Miss Hoyt asked me to send something for it.</a:t>
            </a:r>
            <a:r>
              <a:rPr lang="en" sz="1600">
                <a:solidFill>
                  <a:schemeClr val="dk1"/>
                </a:solidFill>
                <a:latin typeface="Bookman Old Style"/>
                <a:ea typeface="Bookman Old Style"/>
                <a:cs typeface="Bookman Old Style"/>
                <a:sym typeface="Bookman Old Style"/>
              </a:rPr>
              <a:t>” (October 19, 1916)</a:t>
            </a:r>
            <a:endParaRPr sz="1600">
              <a:solidFill>
                <a:schemeClr val="dk1"/>
              </a:solidFill>
              <a:latin typeface="Bookman Old Style"/>
              <a:ea typeface="Bookman Old Style"/>
              <a:cs typeface="Bookman Old Style"/>
              <a:sym typeface="Bookman Old Style"/>
            </a:endParaRPr>
          </a:p>
          <a:p>
            <a:pPr indent="0" lvl="0" marL="0" rtl="0" algn="ctr">
              <a:spcBef>
                <a:spcPts val="1200"/>
              </a:spcBef>
              <a:spcAft>
                <a:spcPts val="1200"/>
              </a:spcAft>
              <a:buNone/>
            </a:pPr>
            <a:r>
              <a:rPr b="1" lang="en" sz="1400">
                <a:solidFill>
                  <a:schemeClr val="dk1"/>
                </a:solidFill>
                <a:latin typeface="Bookman Old Style"/>
                <a:ea typeface="Bookman Old Style"/>
                <a:cs typeface="Bookman Old Style"/>
                <a:sym typeface="Bookman Old Style"/>
              </a:rPr>
              <a:t>Context: </a:t>
            </a:r>
            <a:r>
              <a:rPr lang="en" sz="1250">
                <a:solidFill>
                  <a:schemeClr val="dk1"/>
                </a:solidFill>
                <a:latin typeface="Bookman Old Style"/>
                <a:ea typeface="Bookman Old Style"/>
                <a:cs typeface="Bookman Old Style"/>
                <a:sym typeface="Bookman Old Style"/>
              </a:rPr>
              <a:t>the issue Lowell was featured was in the July, 1916, </a:t>
            </a:r>
            <a:r>
              <a:rPr b="1" lang="en" sz="1250">
                <a:solidFill>
                  <a:schemeClr val="dk1"/>
                </a:solidFill>
                <a:latin typeface="Bookman Old Style"/>
                <a:ea typeface="Bookman Old Style"/>
                <a:cs typeface="Bookman Old Style"/>
                <a:sym typeface="Bookman Old Style"/>
              </a:rPr>
              <a:t>“Competitive” issue edited by William Carlos Williams,</a:t>
            </a:r>
            <a:r>
              <a:rPr lang="en" sz="1250">
                <a:solidFill>
                  <a:schemeClr val="dk1"/>
                </a:solidFill>
                <a:latin typeface="Bookman Old Style"/>
                <a:ea typeface="Bookman Old Style"/>
                <a:cs typeface="Bookman Old Style"/>
                <a:sym typeface="Bookman Old Style"/>
              </a:rPr>
              <a:t> alongside Carl Sandburg, Marianne Moore, Wallace Stevens, Skipwith Cannell, Helen Hoyt, John Gould Fletcher, Conrad Aiken, Maxwell Bodenheim, Alfred Kreymborg, and Mina Loy…</a:t>
            </a:r>
            <a:endParaRPr sz="1250">
              <a:solidFill>
                <a:schemeClr val="dk1"/>
              </a:solidFill>
              <a:latin typeface="Bookman Old Style"/>
              <a:ea typeface="Bookman Old Style"/>
              <a:cs typeface="Bookman Old Style"/>
              <a:sym typeface="Bookman Old Style"/>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Bookman Old Style"/>
                <a:ea typeface="Bookman Old Style"/>
                <a:cs typeface="Bookman Old Style"/>
                <a:sym typeface="Bookman Old Style"/>
              </a:rPr>
              <a:t>However, later on … </a:t>
            </a:r>
            <a:endParaRPr>
              <a:latin typeface="Bookman Old Style"/>
              <a:ea typeface="Bookman Old Style"/>
              <a:cs typeface="Bookman Old Style"/>
              <a:sym typeface="Bookman Old Style"/>
            </a:endParaRPr>
          </a:p>
        </p:txBody>
      </p:sp>
      <p:sp>
        <p:nvSpPr>
          <p:cNvPr id="198" name="Google Shape;198;p3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1"/>
                </a:solidFill>
                <a:latin typeface="Bookman Old Style"/>
                <a:ea typeface="Bookman Old Style"/>
                <a:cs typeface="Bookman Old Style"/>
                <a:sym typeface="Bookman Old Style"/>
              </a:rPr>
              <a:t>Years-long </a:t>
            </a:r>
            <a:r>
              <a:rPr lang="en" sz="1300">
                <a:solidFill>
                  <a:schemeClr val="dk1"/>
                </a:solidFill>
                <a:latin typeface="Bookman Old Style"/>
                <a:ea typeface="Bookman Old Style"/>
                <a:cs typeface="Bookman Old Style"/>
                <a:sym typeface="Bookman Old Style"/>
              </a:rPr>
              <a:t>friendships develop or are further seen…</a:t>
            </a:r>
            <a:endParaRPr sz="1300">
              <a:solidFill>
                <a:schemeClr val="dk1"/>
              </a:solidFill>
              <a:latin typeface="Bookman Old Style"/>
              <a:ea typeface="Bookman Old Style"/>
              <a:cs typeface="Bookman Old Style"/>
              <a:sym typeface="Bookman Old Style"/>
            </a:endParaRPr>
          </a:p>
          <a:p>
            <a:pPr indent="-311150" lvl="0" marL="457200" rtl="0" algn="l">
              <a:spcBef>
                <a:spcPts val="1200"/>
              </a:spcBef>
              <a:spcAft>
                <a:spcPts val="0"/>
              </a:spcAft>
              <a:buClr>
                <a:schemeClr val="dk1"/>
              </a:buClr>
              <a:buSzPts val="1300"/>
              <a:buFont typeface="Bookman Old Style"/>
              <a:buChar char="●"/>
            </a:pPr>
            <a:r>
              <a:rPr b="1" lang="en" sz="1300">
                <a:solidFill>
                  <a:schemeClr val="dk1"/>
                </a:solidFill>
                <a:latin typeface="Bookman Old Style"/>
                <a:ea typeface="Bookman Old Style"/>
                <a:cs typeface="Bookman Old Style"/>
                <a:sym typeface="Bookman Old Style"/>
              </a:rPr>
              <a:t>Kreymborg:</a:t>
            </a:r>
            <a:endParaRPr b="1" sz="1300">
              <a:solidFill>
                <a:schemeClr val="dk1"/>
              </a:solidFill>
              <a:latin typeface="Bookman Old Style"/>
              <a:ea typeface="Bookman Old Style"/>
              <a:cs typeface="Bookman Old Style"/>
              <a:sym typeface="Bookman Old Style"/>
            </a:endParaRPr>
          </a:p>
          <a:p>
            <a:pPr indent="-311150" lvl="1" marL="914400" rtl="0" algn="l">
              <a:spcBef>
                <a:spcPts val="0"/>
              </a:spcBef>
              <a:spcAft>
                <a:spcPts val="0"/>
              </a:spcAft>
              <a:buClr>
                <a:schemeClr val="dk1"/>
              </a:buClr>
              <a:buSzPts val="1300"/>
              <a:buFont typeface="Bookman Old Style"/>
              <a:buChar char="○"/>
            </a:pPr>
            <a:r>
              <a:rPr lang="en" sz="1300">
                <a:solidFill>
                  <a:schemeClr val="dk1"/>
                </a:solidFill>
                <a:latin typeface="Bookman Old Style"/>
                <a:ea typeface="Bookman Old Style"/>
                <a:cs typeface="Bookman Old Style"/>
                <a:sym typeface="Bookman Old Style"/>
              </a:rPr>
              <a:t>Interest in his little magazine </a:t>
            </a:r>
            <a:r>
              <a:rPr i="1" lang="en" sz="1300">
                <a:solidFill>
                  <a:schemeClr val="dk1"/>
                </a:solidFill>
                <a:latin typeface="Bookman Old Style"/>
                <a:ea typeface="Bookman Old Style"/>
                <a:cs typeface="Bookman Old Style"/>
                <a:sym typeface="Bookman Old Style"/>
              </a:rPr>
              <a:t>Broom </a:t>
            </a:r>
            <a:r>
              <a:rPr lang="en" sz="1300">
                <a:solidFill>
                  <a:schemeClr val="dk1"/>
                </a:solidFill>
                <a:latin typeface="Bookman Old Style"/>
                <a:ea typeface="Bookman Old Style"/>
                <a:cs typeface="Bookman Old Style"/>
                <a:sym typeface="Bookman Old Style"/>
              </a:rPr>
              <a:t>(May 18, 1921) </a:t>
            </a:r>
            <a:endParaRPr sz="1300">
              <a:solidFill>
                <a:schemeClr val="dk1"/>
              </a:solidFill>
              <a:latin typeface="Bookman Old Style"/>
              <a:ea typeface="Bookman Old Style"/>
              <a:cs typeface="Bookman Old Style"/>
              <a:sym typeface="Bookman Old Style"/>
            </a:endParaRPr>
          </a:p>
          <a:p>
            <a:pPr indent="-311150" lvl="1" marL="914400" rtl="0" algn="l">
              <a:spcBef>
                <a:spcPts val="0"/>
              </a:spcBef>
              <a:spcAft>
                <a:spcPts val="0"/>
              </a:spcAft>
              <a:buClr>
                <a:schemeClr val="dk1"/>
              </a:buClr>
              <a:buSzPts val="1300"/>
              <a:buFont typeface="Bookman Old Style"/>
              <a:buChar char="○"/>
            </a:pPr>
            <a:r>
              <a:rPr lang="en" sz="1300">
                <a:solidFill>
                  <a:schemeClr val="dk1"/>
                </a:solidFill>
                <a:latin typeface="Bookman Old Style"/>
                <a:ea typeface="Bookman Old Style"/>
                <a:cs typeface="Bookman Old Style"/>
                <a:sym typeface="Bookman Old Style"/>
              </a:rPr>
              <a:t>A</a:t>
            </a:r>
            <a:r>
              <a:rPr lang="en" sz="1300">
                <a:solidFill>
                  <a:schemeClr val="dk1"/>
                </a:solidFill>
                <a:latin typeface="Bookman Old Style"/>
                <a:ea typeface="Bookman Old Style"/>
                <a:cs typeface="Bookman Old Style"/>
                <a:sym typeface="Bookman Old Style"/>
              </a:rPr>
              <a:t>sking about how his life is going when moving to North Carolina, his dreams, wants, etc. (March 11, 1924)</a:t>
            </a:r>
            <a:endParaRPr sz="1300">
              <a:solidFill>
                <a:schemeClr val="dk1"/>
              </a:solidFill>
              <a:latin typeface="Bookman Old Style"/>
              <a:ea typeface="Bookman Old Style"/>
              <a:cs typeface="Bookman Old Style"/>
              <a:sym typeface="Bookman Old Style"/>
            </a:endParaRPr>
          </a:p>
          <a:p>
            <a:pPr indent="-311150" lvl="1" marL="914400" rtl="0" algn="l">
              <a:spcBef>
                <a:spcPts val="0"/>
              </a:spcBef>
              <a:spcAft>
                <a:spcPts val="0"/>
              </a:spcAft>
              <a:buClr>
                <a:schemeClr val="dk1"/>
              </a:buClr>
              <a:buSzPts val="1300"/>
              <a:buFont typeface="Bookman Old Style"/>
              <a:buChar char="○"/>
            </a:pPr>
            <a:r>
              <a:rPr lang="en" sz="1300">
                <a:solidFill>
                  <a:schemeClr val="dk1"/>
                </a:solidFill>
                <a:latin typeface="Bookman Old Style"/>
                <a:ea typeface="Bookman Old Style"/>
                <a:cs typeface="Bookman Old Style"/>
                <a:sym typeface="Bookman Old Style"/>
              </a:rPr>
              <a:t>Sending praise for </a:t>
            </a:r>
            <a:r>
              <a:rPr i="1" lang="en" sz="1300">
                <a:solidFill>
                  <a:schemeClr val="dk1"/>
                </a:solidFill>
                <a:latin typeface="Bookman Old Style"/>
                <a:ea typeface="Bookman Old Style"/>
                <a:cs typeface="Bookman Old Style"/>
                <a:sym typeface="Bookman Old Style"/>
              </a:rPr>
              <a:t>Troubadour, </a:t>
            </a:r>
            <a:r>
              <a:rPr lang="en" sz="1300">
                <a:solidFill>
                  <a:schemeClr val="dk1"/>
                </a:solidFill>
                <a:latin typeface="Bookman Old Style"/>
                <a:ea typeface="Bookman Old Style"/>
                <a:cs typeface="Bookman Old Style"/>
                <a:sym typeface="Bookman Old Style"/>
              </a:rPr>
              <a:t>even when in ill-state of health, only a month before her death (April 17, 1925)</a:t>
            </a:r>
            <a:endParaRPr sz="1300">
              <a:solidFill>
                <a:schemeClr val="dk1"/>
              </a:solidFill>
              <a:latin typeface="Bookman Old Style"/>
              <a:ea typeface="Bookman Old Style"/>
              <a:cs typeface="Bookman Old Style"/>
              <a:sym typeface="Bookman Old Style"/>
            </a:endParaRPr>
          </a:p>
          <a:p>
            <a:pPr indent="-311150" lvl="0" marL="457200" rtl="0" algn="l">
              <a:spcBef>
                <a:spcPts val="0"/>
              </a:spcBef>
              <a:spcAft>
                <a:spcPts val="0"/>
              </a:spcAft>
              <a:buClr>
                <a:schemeClr val="dk1"/>
              </a:buClr>
              <a:buSzPts val="1300"/>
              <a:buFont typeface="Bookman Old Style"/>
              <a:buChar char="●"/>
            </a:pPr>
            <a:r>
              <a:rPr b="1" lang="en" sz="1300">
                <a:solidFill>
                  <a:schemeClr val="dk1"/>
                </a:solidFill>
                <a:latin typeface="Bookman Old Style"/>
                <a:ea typeface="Bookman Old Style"/>
                <a:cs typeface="Bookman Old Style"/>
                <a:sym typeface="Bookman Old Style"/>
              </a:rPr>
              <a:t>Williams: </a:t>
            </a:r>
            <a:endParaRPr b="1" sz="1300">
              <a:solidFill>
                <a:schemeClr val="dk1"/>
              </a:solidFill>
              <a:latin typeface="Bookman Old Style"/>
              <a:ea typeface="Bookman Old Style"/>
              <a:cs typeface="Bookman Old Style"/>
              <a:sym typeface="Bookman Old Style"/>
            </a:endParaRPr>
          </a:p>
          <a:p>
            <a:pPr indent="-311150" lvl="1" marL="914400" rtl="0" algn="l">
              <a:spcBef>
                <a:spcPts val="0"/>
              </a:spcBef>
              <a:spcAft>
                <a:spcPts val="0"/>
              </a:spcAft>
              <a:buClr>
                <a:schemeClr val="dk1"/>
              </a:buClr>
              <a:buSzPts val="1300"/>
              <a:buFont typeface="Bookman Old Style"/>
              <a:buChar char="○"/>
            </a:pPr>
            <a:r>
              <a:rPr lang="en" sz="1300">
                <a:solidFill>
                  <a:schemeClr val="dk1"/>
                </a:solidFill>
                <a:latin typeface="Bookman Old Style"/>
                <a:ea typeface="Bookman Old Style"/>
                <a:cs typeface="Bookman Old Style"/>
                <a:sym typeface="Bookman Old Style"/>
              </a:rPr>
              <a:t>Inviting</a:t>
            </a:r>
            <a:r>
              <a:rPr lang="en" sz="1300">
                <a:solidFill>
                  <a:schemeClr val="dk1"/>
                </a:solidFill>
                <a:latin typeface="Bookman Old Style"/>
                <a:ea typeface="Bookman Old Style"/>
                <a:cs typeface="Bookman Old Style"/>
                <a:sym typeface="Bookman Old Style"/>
              </a:rPr>
              <a:t> him to talks she is hosting (</a:t>
            </a:r>
            <a:r>
              <a:rPr lang="en" sz="1300">
                <a:solidFill>
                  <a:schemeClr val="dk1"/>
                </a:solidFill>
                <a:latin typeface="Bookman Old Style"/>
                <a:ea typeface="Bookman Old Style"/>
                <a:cs typeface="Bookman Old Style"/>
                <a:sym typeface="Bookman Old Style"/>
              </a:rPr>
              <a:t>April 11, 1921, March 18, 1921) </a:t>
            </a:r>
            <a:endParaRPr sz="1300">
              <a:solidFill>
                <a:schemeClr val="dk1"/>
              </a:solidFill>
              <a:latin typeface="Bookman Old Style"/>
              <a:ea typeface="Bookman Old Style"/>
              <a:cs typeface="Bookman Old Style"/>
              <a:sym typeface="Bookman Old Style"/>
            </a:endParaRPr>
          </a:p>
          <a:p>
            <a:pPr indent="-311150" lvl="1" marL="914400" rtl="0" algn="l">
              <a:spcBef>
                <a:spcPts val="0"/>
              </a:spcBef>
              <a:spcAft>
                <a:spcPts val="0"/>
              </a:spcAft>
              <a:buClr>
                <a:schemeClr val="dk1"/>
              </a:buClr>
              <a:buSzPts val="1300"/>
              <a:buFont typeface="Bookman Old Style"/>
              <a:buChar char="○"/>
            </a:pPr>
            <a:r>
              <a:rPr lang="en" sz="1300">
                <a:solidFill>
                  <a:schemeClr val="dk1"/>
                </a:solidFill>
                <a:latin typeface="Bookman Old Style"/>
                <a:ea typeface="Bookman Old Style"/>
                <a:cs typeface="Bookman Old Style"/>
                <a:sym typeface="Bookman Old Style"/>
              </a:rPr>
              <a:t>Gossiping </a:t>
            </a:r>
            <a:r>
              <a:rPr lang="en" sz="1300">
                <a:solidFill>
                  <a:schemeClr val="dk1"/>
                </a:solidFill>
                <a:latin typeface="Bookman Old Style"/>
                <a:ea typeface="Bookman Old Style"/>
                <a:cs typeface="Bookman Old Style"/>
                <a:sym typeface="Bookman Old Style"/>
              </a:rPr>
              <a:t>about Winifred Bryher and her marriage to Richard McAlmon with one another (</a:t>
            </a:r>
            <a:r>
              <a:rPr lang="en" sz="1300">
                <a:solidFill>
                  <a:schemeClr val="dk1"/>
                </a:solidFill>
                <a:latin typeface="Bookman Old Style"/>
                <a:ea typeface="Bookman Old Style"/>
                <a:cs typeface="Bookman Old Style"/>
                <a:sym typeface="Bookman Old Style"/>
              </a:rPr>
              <a:t>March 18, 1921)</a:t>
            </a:r>
            <a:endParaRPr sz="1300">
              <a:solidFill>
                <a:schemeClr val="dk1"/>
              </a:solidFill>
              <a:latin typeface="Bookman Old Style"/>
              <a:ea typeface="Bookman Old Style"/>
              <a:cs typeface="Bookman Old Style"/>
              <a:sym typeface="Bookman Old Style"/>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Bookman Old Style"/>
                <a:ea typeface="Bookman Old Style"/>
                <a:cs typeface="Bookman Old Style"/>
                <a:sym typeface="Bookman Old Style"/>
              </a:rPr>
              <a:t>More Discovery from </a:t>
            </a:r>
            <a:r>
              <a:rPr lang="en">
                <a:latin typeface="Bookman Old Style"/>
                <a:ea typeface="Bookman Old Style"/>
                <a:cs typeface="Bookman Old Style"/>
                <a:sym typeface="Bookman Old Style"/>
              </a:rPr>
              <a:t>Lowell’s Letters</a:t>
            </a:r>
            <a:endParaRPr>
              <a:latin typeface="Bookman Old Style"/>
              <a:ea typeface="Bookman Old Style"/>
              <a:cs typeface="Bookman Old Style"/>
              <a:sym typeface="Bookman Old Style"/>
            </a:endParaRPr>
          </a:p>
        </p:txBody>
      </p:sp>
      <p:sp>
        <p:nvSpPr>
          <p:cNvPr id="204" name="Google Shape;204;p31"/>
          <p:cNvSpPr txBox="1"/>
          <p:nvPr>
            <p:ph idx="1" type="body"/>
          </p:nvPr>
        </p:nvSpPr>
        <p:spPr>
          <a:xfrm>
            <a:off x="311700" y="1152475"/>
            <a:ext cx="6179700" cy="3416400"/>
          </a:xfrm>
          <a:prstGeom prst="rect">
            <a:avLst/>
          </a:prstGeom>
        </p:spPr>
        <p:txBody>
          <a:bodyPr anchorCtr="0" anchor="t" bIns="91425" lIns="91425" spcFirstLastPara="1" rIns="91425" wrap="square" tIns="91425">
            <a:normAutofit fontScale="77500" lnSpcReduction="10000"/>
          </a:bodyPr>
          <a:lstStyle/>
          <a:p>
            <a:pPr indent="-317182" lvl="0" marL="457200" rtl="0" algn="l">
              <a:spcBef>
                <a:spcPts val="0"/>
              </a:spcBef>
              <a:spcAft>
                <a:spcPts val="0"/>
              </a:spcAft>
              <a:buClr>
                <a:schemeClr val="dk1"/>
              </a:buClr>
              <a:buSzPct val="100000"/>
              <a:buFont typeface="Bookman Old Style"/>
              <a:buChar char="●"/>
            </a:pPr>
            <a:r>
              <a:rPr lang="en">
                <a:solidFill>
                  <a:schemeClr val="dk1"/>
                </a:solidFill>
                <a:latin typeface="Bookman Old Style"/>
                <a:ea typeface="Bookman Old Style"/>
                <a:cs typeface="Bookman Old Style"/>
                <a:sym typeface="Bookman Old Style"/>
              </a:rPr>
              <a:t>While her later letters do not tie to drama or advancement of relationships specifically, they mention a lot about Lowell’s work (both her poem “Lilacs” and her book “Legends”), as well as her declining health </a:t>
            </a:r>
            <a:endParaRPr>
              <a:solidFill>
                <a:schemeClr val="dk1"/>
              </a:solidFill>
              <a:latin typeface="Bookman Old Style"/>
              <a:ea typeface="Bookman Old Style"/>
              <a:cs typeface="Bookman Old Style"/>
              <a:sym typeface="Bookman Old Style"/>
            </a:endParaRPr>
          </a:p>
          <a:p>
            <a:pPr indent="-317182" lvl="0" marL="457200" rtl="0" algn="l">
              <a:spcBef>
                <a:spcPts val="0"/>
              </a:spcBef>
              <a:spcAft>
                <a:spcPts val="0"/>
              </a:spcAft>
              <a:buClr>
                <a:schemeClr val="dk1"/>
              </a:buClr>
              <a:buSzPct val="100000"/>
              <a:buFont typeface="Bookman Old Style"/>
              <a:buChar char="●"/>
            </a:pPr>
            <a:r>
              <a:rPr lang="en">
                <a:solidFill>
                  <a:schemeClr val="dk1"/>
                </a:solidFill>
                <a:latin typeface="Bookman Old Style"/>
                <a:ea typeface="Bookman Old Style"/>
                <a:cs typeface="Bookman Old Style"/>
                <a:sym typeface="Bookman Old Style"/>
              </a:rPr>
              <a:t>Also includes enclosures of her work, invitations to her lectures </a:t>
            </a:r>
            <a:endParaRPr>
              <a:solidFill>
                <a:schemeClr val="dk1"/>
              </a:solidFill>
              <a:latin typeface="Bookman Old Style"/>
              <a:ea typeface="Bookman Old Style"/>
              <a:cs typeface="Bookman Old Style"/>
              <a:sym typeface="Bookman Old Style"/>
            </a:endParaRPr>
          </a:p>
          <a:p>
            <a:pPr indent="-317182" lvl="0" marL="457200" rtl="0" algn="l">
              <a:spcBef>
                <a:spcPts val="0"/>
              </a:spcBef>
              <a:spcAft>
                <a:spcPts val="0"/>
              </a:spcAft>
              <a:buClr>
                <a:schemeClr val="dk1"/>
              </a:buClr>
              <a:buSzPct val="100000"/>
              <a:buFont typeface="Bookman Old Style"/>
              <a:buChar char="●"/>
            </a:pPr>
            <a:r>
              <a:rPr lang="en">
                <a:solidFill>
                  <a:schemeClr val="dk1"/>
                </a:solidFill>
                <a:latin typeface="Bookman Old Style"/>
                <a:ea typeface="Bookman Old Style"/>
                <a:cs typeface="Bookman Old Style"/>
                <a:sym typeface="Bookman Old Style"/>
              </a:rPr>
              <a:t>Lowell’s confidence in her own work, especially “Lilacs”, can be seen as she’s expressing strong desire and advocates for Kreymborg to feature this in his magazine, </a:t>
            </a:r>
            <a:r>
              <a:rPr i="1" lang="en">
                <a:solidFill>
                  <a:schemeClr val="dk1"/>
                </a:solidFill>
                <a:latin typeface="Bookman Old Style"/>
                <a:ea typeface="Bookman Old Style"/>
                <a:cs typeface="Bookman Old Style"/>
                <a:sym typeface="Bookman Old Style"/>
              </a:rPr>
              <a:t>The Broom</a:t>
            </a:r>
            <a:endParaRPr>
              <a:solidFill>
                <a:schemeClr val="dk1"/>
              </a:solidFill>
              <a:latin typeface="Bookman Old Style"/>
              <a:ea typeface="Bookman Old Style"/>
              <a:cs typeface="Bookman Old Style"/>
              <a:sym typeface="Bookman Old Style"/>
            </a:endParaRPr>
          </a:p>
          <a:p>
            <a:pPr indent="-317182" lvl="0" marL="457200" rtl="0" algn="l">
              <a:spcBef>
                <a:spcPts val="0"/>
              </a:spcBef>
              <a:spcAft>
                <a:spcPts val="0"/>
              </a:spcAft>
              <a:buClr>
                <a:schemeClr val="dk1"/>
              </a:buClr>
              <a:buSzPct val="100000"/>
              <a:buFont typeface="Bookman Old Style"/>
              <a:buChar char="●"/>
            </a:pPr>
            <a:r>
              <a:rPr lang="en">
                <a:solidFill>
                  <a:schemeClr val="dk1"/>
                </a:solidFill>
                <a:latin typeface="Bookman Old Style"/>
                <a:ea typeface="Bookman Old Style"/>
                <a:cs typeface="Bookman Old Style"/>
                <a:sym typeface="Bookman Old Style"/>
              </a:rPr>
              <a:t>Calls it one of her best work and the best she currently had written:</a:t>
            </a:r>
            <a:endParaRPr>
              <a:solidFill>
                <a:schemeClr val="dk1"/>
              </a:solidFill>
              <a:latin typeface="Bookman Old Style"/>
              <a:ea typeface="Bookman Old Style"/>
              <a:cs typeface="Bookman Old Style"/>
              <a:sym typeface="Bookman Old Style"/>
            </a:endParaRPr>
          </a:p>
          <a:p>
            <a:pPr indent="-297497" lvl="1" marL="914400" rtl="0" algn="l">
              <a:spcBef>
                <a:spcPts val="0"/>
              </a:spcBef>
              <a:spcAft>
                <a:spcPts val="0"/>
              </a:spcAft>
              <a:buClr>
                <a:schemeClr val="dk1"/>
              </a:buClr>
              <a:buSzPct val="100000"/>
              <a:buFont typeface="Bookman Old Style"/>
              <a:buChar char="○"/>
            </a:pPr>
            <a:r>
              <a:rPr lang="en">
                <a:solidFill>
                  <a:schemeClr val="dk1"/>
                </a:solidFill>
                <a:latin typeface="Bookman Old Style"/>
                <a:ea typeface="Bookman Old Style"/>
                <a:cs typeface="Bookman Old Style"/>
                <a:sym typeface="Bookman Old Style"/>
              </a:rPr>
              <a:t>"said to be the one of the poet’s own favorites, and among the poems she recited most often in her many public readings"</a:t>
            </a:r>
            <a:endParaRPr>
              <a:solidFill>
                <a:schemeClr val="dk1"/>
              </a:solidFill>
              <a:latin typeface="Bookman Old Style"/>
              <a:ea typeface="Bookman Old Style"/>
              <a:cs typeface="Bookman Old Style"/>
              <a:sym typeface="Bookman Old Style"/>
            </a:endParaRPr>
          </a:p>
          <a:p>
            <a:pPr indent="-297497" lvl="1" marL="914400" rtl="0" algn="l">
              <a:spcBef>
                <a:spcPts val="0"/>
              </a:spcBef>
              <a:spcAft>
                <a:spcPts val="0"/>
              </a:spcAft>
              <a:buClr>
                <a:schemeClr val="dk1"/>
              </a:buClr>
              <a:buSzPct val="168965"/>
              <a:buFont typeface="Bookman Old Style"/>
              <a:buChar char="○"/>
            </a:pPr>
            <a:r>
              <a:rPr lang="en">
                <a:solidFill>
                  <a:schemeClr val="dk1"/>
                </a:solidFill>
                <a:latin typeface="Bookman Old Style"/>
                <a:ea typeface="Bookman Old Style"/>
                <a:cs typeface="Bookman Old Style"/>
                <a:sym typeface="Bookman Old Style"/>
              </a:rPr>
              <a:t>“</a:t>
            </a:r>
            <a:r>
              <a:rPr lang="en">
                <a:solidFill>
                  <a:schemeClr val="dk1"/>
                </a:solidFill>
                <a:latin typeface="Bookman Old Style"/>
                <a:ea typeface="Bookman Old Style"/>
                <a:cs typeface="Bookman Old Style"/>
                <a:sym typeface="Bookman Old Style"/>
              </a:rPr>
              <a:t>The reason I ask is that the poem I enclose is, I think, by all means the best of my unpublished work... If you would like to reprint it in the "Broom," I think it will be an advantage to you.." (March 22, 1921).</a:t>
            </a:r>
            <a:br>
              <a:rPr lang="en">
                <a:solidFill>
                  <a:schemeClr val="dk1"/>
                </a:solidFill>
                <a:latin typeface="Bookman Old Style"/>
                <a:ea typeface="Bookman Old Style"/>
                <a:cs typeface="Bookman Old Style"/>
                <a:sym typeface="Bookman Old Style"/>
              </a:rPr>
            </a:br>
            <a:endParaRPr b="1" sz="828">
              <a:solidFill>
                <a:schemeClr val="dk1"/>
              </a:solidFill>
              <a:latin typeface="Bookman Old Style"/>
              <a:ea typeface="Bookman Old Style"/>
              <a:cs typeface="Bookman Old Style"/>
              <a:sym typeface="Bookman Old Style"/>
            </a:endParaRPr>
          </a:p>
        </p:txBody>
      </p:sp>
      <p:pic>
        <p:nvPicPr>
          <p:cNvPr id="205" name="Google Shape;205;p31">
            <a:hlinkClick r:id="rId3"/>
          </p:cNvPr>
          <p:cNvPicPr preferRelativeResize="0"/>
          <p:nvPr/>
        </p:nvPicPr>
        <p:blipFill>
          <a:blip r:embed="rId4">
            <a:alphaModFix/>
          </a:blip>
          <a:stretch>
            <a:fillRect/>
          </a:stretch>
        </p:blipFill>
        <p:spPr>
          <a:xfrm>
            <a:off x="6491400" y="1152475"/>
            <a:ext cx="2347800" cy="368734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457200" lvl="0" marL="0" rtl="0" algn="l">
              <a:spcBef>
                <a:spcPts val="0"/>
              </a:spcBef>
              <a:spcAft>
                <a:spcPts val="0"/>
              </a:spcAft>
              <a:buNone/>
            </a:pPr>
            <a:r>
              <a:rPr lang="en">
                <a:latin typeface="Bookman Old Style"/>
                <a:ea typeface="Bookman Old Style"/>
                <a:cs typeface="Bookman Old Style"/>
                <a:sym typeface="Bookman Old Style"/>
              </a:rPr>
              <a:t> 			   </a:t>
            </a:r>
            <a:r>
              <a:rPr lang="en">
                <a:latin typeface="Bookman Old Style"/>
                <a:ea typeface="Bookman Old Style"/>
                <a:cs typeface="Bookman Old Style"/>
                <a:sym typeface="Bookman Old Style"/>
              </a:rPr>
              <a:t>What is                      ?                   </a:t>
            </a:r>
            <a:endParaRPr i="1">
              <a:latin typeface="Bookman Old Style"/>
              <a:ea typeface="Bookman Old Style"/>
              <a:cs typeface="Bookman Old Style"/>
              <a:sym typeface="Bookman Old Style"/>
            </a:endParaRPr>
          </a:p>
        </p:txBody>
      </p:sp>
      <p:sp>
        <p:nvSpPr>
          <p:cNvPr id="62" name="Google Shape;62;p14"/>
          <p:cNvSpPr txBox="1"/>
          <p:nvPr>
            <p:ph idx="1" type="body"/>
          </p:nvPr>
        </p:nvSpPr>
        <p:spPr>
          <a:xfrm>
            <a:off x="464950" y="1017725"/>
            <a:ext cx="8367300" cy="3416400"/>
          </a:xfrm>
          <a:prstGeom prst="rect">
            <a:avLst/>
          </a:prstGeom>
        </p:spPr>
        <p:txBody>
          <a:bodyPr anchorCtr="0" anchor="t" bIns="91425" lIns="91425" spcFirstLastPara="1" rIns="91425" wrap="square" tIns="91425">
            <a:noAutofit/>
          </a:bodyPr>
          <a:lstStyle/>
          <a:p>
            <a:pPr indent="-307975" lvl="0" marL="457200" rtl="0" algn="l">
              <a:spcBef>
                <a:spcPts val="0"/>
              </a:spcBef>
              <a:spcAft>
                <a:spcPts val="0"/>
              </a:spcAft>
              <a:buClr>
                <a:schemeClr val="dk1"/>
              </a:buClr>
              <a:buSzPts val="1250"/>
              <a:buFont typeface="Bookman Old Style"/>
              <a:buChar char="●"/>
            </a:pPr>
            <a:r>
              <a:rPr lang="en" sz="1250">
                <a:solidFill>
                  <a:schemeClr val="dk1"/>
                </a:solidFill>
                <a:latin typeface="Bookman Old Style"/>
                <a:ea typeface="Bookman Old Style"/>
                <a:cs typeface="Bookman Old Style"/>
                <a:sym typeface="Bookman Old Style"/>
              </a:rPr>
              <a:t>Known as </a:t>
            </a:r>
            <a:r>
              <a:rPr i="1" lang="en" sz="1250">
                <a:solidFill>
                  <a:schemeClr val="dk1"/>
                </a:solidFill>
                <a:latin typeface="Bookman Old Style"/>
                <a:ea typeface="Bookman Old Style"/>
                <a:cs typeface="Bookman Old Style"/>
                <a:sym typeface="Bookman Old Style"/>
              </a:rPr>
              <a:t>Others: A Magazine of the New Verse</a:t>
            </a:r>
            <a:endParaRPr i="1" sz="1250">
              <a:solidFill>
                <a:schemeClr val="dk1"/>
              </a:solidFill>
              <a:latin typeface="Bookman Old Style"/>
              <a:ea typeface="Bookman Old Style"/>
              <a:cs typeface="Bookman Old Style"/>
              <a:sym typeface="Bookman Old Style"/>
            </a:endParaRPr>
          </a:p>
          <a:p>
            <a:pPr indent="-307975" lvl="1" marL="914400" rtl="0" algn="l">
              <a:spcBef>
                <a:spcPts val="0"/>
              </a:spcBef>
              <a:spcAft>
                <a:spcPts val="0"/>
              </a:spcAft>
              <a:buClr>
                <a:schemeClr val="dk1"/>
              </a:buClr>
              <a:buSzPts val="1250"/>
              <a:buFont typeface="Bookman Old Style"/>
              <a:buChar char="○"/>
            </a:pPr>
            <a:r>
              <a:rPr lang="en" sz="1000">
                <a:solidFill>
                  <a:schemeClr val="dk1"/>
                </a:solidFill>
                <a:latin typeface="Bookman Old Style"/>
                <a:ea typeface="Bookman Old Style"/>
                <a:cs typeface="Bookman Old Style"/>
                <a:sym typeface="Bookman Old Style"/>
              </a:rPr>
              <a:t>Mantra: </a:t>
            </a:r>
            <a:r>
              <a:rPr lang="en" sz="1250">
                <a:solidFill>
                  <a:schemeClr val="dk1"/>
                </a:solidFill>
                <a:latin typeface="Bookman Old Style"/>
                <a:ea typeface="Bookman Old Style"/>
                <a:cs typeface="Bookman Old Style"/>
                <a:sym typeface="Bookman Old Style"/>
              </a:rPr>
              <a:t>“The old expressions are with us always, and there are always others.” (present on cover of January, 1919 edition of </a:t>
            </a:r>
            <a:r>
              <a:rPr i="1" lang="en" sz="1250">
                <a:solidFill>
                  <a:schemeClr val="dk1"/>
                </a:solidFill>
                <a:latin typeface="Bookman Old Style"/>
                <a:ea typeface="Bookman Old Style"/>
                <a:cs typeface="Bookman Old Style"/>
                <a:sym typeface="Bookman Old Style"/>
              </a:rPr>
              <a:t>Others</a:t>
            </a:r>
            <a:r>
              <a:rPr lang="en" sz="1250">
                <a:solidFill>
                  <a:schemeClr val="dk1"/>
                </a:solidFill>
                <a:latin typeface="Bookman Old Style"/>
                <a:ea typeface="Bookman Old Style"/>
                <a:cs typeface="Bookman Old Style"/>
                <a:sym typeface="Bookman Old Style"/>
              </a:rPr>
              <a:t>)</a:t>
            </a:r>
            <a:endParaRPr sz="1250">
              <a:solidFill>
                <a:schemeClr val="dk1"/>
              </a:solidFill>
              <a:latin typeface="Bookman Old Style"/>
              <a:ea typeface="Bookman Old Style"/>
              <a:cs typeface="Bookman Old Style"/>
              <a:sym typeface="Bookman Old Style"/>
            </a:endParaRPr>
          </a:p>
          <a:p>
            <a:pPr indent="-304800" lvl="0" marL="457200" rtl="0" algn="l">
              <a:spcBef>
                <a:spcPts val="0"/>
              </a:spcBef>
              <a:spcAft>
                <a:spcPts val="0"/>
              </a:spcAft>
              <a:buClr>
                <a:schemeClr val="dk1"/>
              </a:buClr>
              <a:buSzPts val="1200"/>
              <a:buFont typeface="Bookman Old Style"/>
              <a:buChar char="●"/>
            </a:pPr>
            <a:r>
              <a:rPr lang="en" sz="1200">
                <a:solidFill>
                  <a:schemeClr val="dk1"/>
                </a:solidFill>
                <a:latin typeface="Bookman Old Style"/>
                <a:ea typeface="Bookman Old Style"/>
                <a:cs typeface="Bookman Old Style"/>
                <a:sym typeface="Bookman Old Style"/>
              </a:rPr>
              <a:t>Set the stage for American Modernist Poetry with a focus in “free verse” and generally experimental art</a:t>
            </a:r>
            <a:endParaRPr sz="1200">
              <a:solidFill>
                <a:schemeClr val="dk1"/>
              </a:solidFill>
              <a:latin typeface="Bookman Old Style"/>
              <a:ea typeface="Bookman Old Style"/>
              <a:cs typeface="Bookman Old Style"/>
              <a:sym typeface="Bookman Old Style"/>
            </a:endParaRPr>
          </a:p>
          <a:p>
            <a:pPr indent="-304800" lvl="0" marL="457200" rtl="0" algn="l">
              <a:spcBef>
                <a:spcPts val="0"/>
              </a:spcBef>
              <a:spcAft>
                <a:spcPts val="0"/>
              </a:spcAft>
              <a:buClr>
                <a:schemeClr val="dk1"/>
              </a:buClr>
              <a:buSzPts val="1200"/>
              <a:buFont typeface="Bookman Old Style"/>
              <a:buChar char="●"/>
            </a:pPr>
            <a:r>
              <a:rPr lang="en" sz="1200">
                <a:solidFill>
                  <a:schemeClr val="dk1"/>
                </a:solidFill>
                <a:latin typeface="Bookman Old Style"/>
                <a:ea typeface="Bookman Old Style"/>
                <a:cs typeface="Bookman Old Style"/>
                <a:sym typeface="Bookman Old Style"/>
              </a:rPr>
              <a:t>Formed by Alfred Kreymborg, being funded by Walter Conrad </a:t>
            </a:r>
            <a:r>
              <a:rPr lang="en" sz="1200">
                <a:solidFill>
                  <a:schemeClr val="dk1"/>
                </a:solidFill>
                <a:latin typeface="Bookman Old Style"/>
                <a:ea typeface="Bookman Old Style"/>
                <a:cs typeface="Bookman Old Style"/>
                <a:sym typeface="Bookman Old Style"/>
              </a:rPr>
              <a:t>Arensberg</a:t>
            </a:r>
            <a:r>
              <a:rPr lang="en" sz="1200">
                <a:solidFill>
                  <a:schemeClr val="dk1"/>
                </a:solidFill>
                <a:latin typeface="Bookman Old Style"/>
                <a:ea typeface="Bookman Old Style"/>
                <a:cs typeface="Bookman Old Style"/>
                <a:sym typeface="Bookman Old Style"/>
              </a:rPr>
              <a:t> </a:t>
            </a:r>
            <a:endParaRPr sz="1200">
              <a:solidFill>
                <a:schemeClr val="dk1"/>
              </a:solidFill>
              <a:latin typeface="Bookman Old Style"/>
              <a:ea typeface="Bookman Old Style"/>
              <a:cs typeface="Bookman Old Style"/>
              <a:sym typeface="Bookman Old Style"/>
            </a:endParaRPr>
          </a:p>
          <a:p>
            <a:pPr indent="-307975" lvl="0" marL="457200" rtl="0" algn="l">
              <a:spcBef>
                <a:spcPts val="0"/>
              </a:spcBef>
              <a:spcAft>
                <a:spcPts val="0"/>
              </a:spcAft>
              <a:buClr>
                <a:schemeClr val="dk1"/>
              </a:buClr>
              <a:buSzPts val="1250"/>
              <a:buFont typeface="Bookman Old Style"/>
              <a:buChar char="●"/>
            </a:pPr>
            <a:r>
              <a:rPr lang="en" sz="1250">
                <a:solidFill>
                  <a:schemeClr val="dk1"/>
                </a:solidFill>
                <a:latin typeface="Bookman Old Style"/>
                <a:ea typeface="Bookman Old Style"/>
                <a:cs typeface="Bookman Old Style"/>
                <a:sym typeface="Bookman Old Style"/>
              </a:rPr>
              <a:t>Published from July, 1915–July, 1919</a:t>
            </a:r>
            <a:endParaRPr sz="1250">
              <a:solidFill>
                <a:schemeClr val="dk1"/>
              </a:solidFill>
              <a:latin typeface="Bookman Old Style"/>
              <a:ea typeface="Bookman Old Style"/>
              <a:cs typeface="Bookman Old Style"/>
              <a:sym typeface="Bookman Old Style"/>
            </a:endParaRPr>
          </a:p>
          <a:p>
            <a:pPr indent="-307975" lvl="1" marL="914400" rtl="0" algn="l">
              <a:spcBef>
                <a:spcPts val="0"/>
              </a:spcBef>
              <a:spcAft>
                <a:spcPts val="0"/>
              </a:spcAft>
              <a:buClr>
                <a:schemeClr val="dk1"/>
              </a:buClr>
              <a:buSzPts val="1250"/>
              <a:buFont typeface="Bookman Old Style"/>
              <a:buChar char="○"/>
            </a:pPr>
            <a:r>
              <a:rPr lang="en" sz="1250">
                <a:solidFill>
                  <a:schemeClr val="dk1"/>
                </a:solidFill>
                <a:latin typeface="Bookman Old Style"/>
                <a:ea typeface="Bookman Old Style"/>
                <a:cs typeface="Bookman Old Style"/>
                <a:sym typeface="Bookman Old Style"/>
              </a:rPr>
              <a:t>First issued from New Jersey art colony, Grantwood, and later issued out of the Greenwich Village art district, in New York</a:t>
            </a:r>
            <a:endParaRPr sz="1250">
              <a:solidFill>
                <a:schemeClr val="dk1"/>
              </a:solidFill>
              <a:latin typeface="Bookman Old Style"/>
              <a:ea typeface="Bookman Old Style"/>
              <a:cs typeface="Bookman Old Style"/>
              <a:sym typeface="Bookman Old Style"/>
            </a:endParaRPr>
          </a:p>
          <a:p>
            <a:pPr indent="-307975" lvl="0" marL="457200" rtl="0" algn="l">
              <a:spcBef>
                <a:spcPts val="0"/>
              </a:spcBef>
              <a:spcAft>
                <a:spcPts val="0"/>
              </a:spcAft>
              <a:buClr>
                <a:schemeClr val="dk1"/>
              </a:buClr>
              <a:buSzPts val="1250"/>
              <a:buFont typeface="Bookman Old Style"/>
              <a:buChar char="●"/>
            </a:pPr>
            <a:r>
              <a:rPr lang="en" sz="1250">
                <a:solidFill>
                  <a:schemeClr val="dk1"/>
                </a:solidFill>
                <a:latin typeface="Bookman Old Style"/>
                <a:ea typeface="Bookman Old Style"/>
                <a:cs typeface="Bookman Old Style"/>
                <a:sym typeface="Bookman Old Style"/>
              </a:rPr>
              <a:t>Generated controversy in its own period with its different subject matters discussed, associated with everything taboo and unpopular of the period with focus on “free verse” </a:t>
            </a:r>
            <a:endParaRPr sz="1250">
              <a:solidFill>
                <a:schemeClr val="dk1"/>
              </a:solidFill>
              <a:latin typeface="Bookman Old Style"/>
              <a:ea typeface="Bookman Old Style"/>
              <a:cs typeface="Bookman Old Style"/>
              <a:sym typeface="Bookman Old Style"/>
            </a:endParaRPr>
          </a:p>
          <a:p>
            <a:pPr indent="-307975" lvl="1" marL="914400" rtl="0" algn="l">
              <a:spcBef>
                <a:spcPts val="0"/>
              </a:spcBef>
              <a:spcAft>
                <a:spcPts val="0"/>
              </a:spcAft>
              <a:buClr>
                <a:schemeClr val="dk1"/>
              </a:buClr>
              <a:buSzPts val="1250"/>
              <a:buFont typeface="Bookman Old Style"/>
              <a:buChar char="○"/>
            </a:pPr>
            <a:r>
              <a:rPr lang="en" sz="1250">
                <a:solidFill>
                  <a:schemeClr val="dk1"/>
                </a:solidFill>
                <a:latin typeface="Bookman Old Style"/>
                <a:ea typeface="Bookman Old Style"/>
                <a:cs typeface="Bookman Old Style"/>
                <a:sym typeface="Bookman Old Style"/>
              </a:rPr>
              <a:t>Seen as an inferior form of poetry</a:t>
            </a:r>
            <a:endParaRPr sz="1250">
              <a:solidFill>
                <a:schemeClr val="dk1"/>
              </a:solidFill>
              <a:latin typeface="Bookman Old Style"/>
              <a:ea typeface="Bookman Old Style"/>
              <a:cs typeface="Bookman Old Style"/>
              <a:sym typeface="Bookman Old Style"/>
            </a:endParaRPr>
          </a:p>
          <a:p>
            <a:pPr indent="-307975" lvl="1" marL="914400" rtl="0" algn="l">
              <a:spcBef>
                <a:spcPts val="0"/>
              </a:spcBef>
              <a:spcAft>
                <a:spcPts val="0"/>
              </a:spcAft>
              <a:buClr>
                <a:schemeClr val="dk1"/>
              </a:buClr>
              <a:buSzPts val="1250"/>
              <a:buFont typeface="Bookman Old Style"/>
              <a:buChar char="○"/>
            </a:pPr>
            <a:r>
              <a:rPr lang="en" sz="1250">
                <a:solidFill>
                  <a:schemeClr val="dk1"/>
                </a:solidFill>
                <a:latin typeface="Bookman Old Style"/>
                <a:ea typeface="Bookman Old Style"/>
                <a:cs typeface="Bookman Old Style"/>
                <a:sym typeface="Bookman Old Style"/>
              </a:rPr>
              <a:t>Described by critics as “esoteric”, “irrational”, “free-footed” “queer” and “pornographic” (</a:t>
            </a:r>
            <a:r>
              <a:rPr lang="en" sz="1000">
                <a:solidFill>
                  <a:schemeClr val="dk1"/>
                </a:solidFill>
                <a:latin typeface="Bookman Old Style"/>
                <a:ea typeface="Bookman Old Style"/>
                <a:cs typeface="Bookman Old Style"/>
                <a:sym typeface="Bookman Old Style"/>
              </a:rPr>
              <a:t>Suzanne W. Churchill, </a:t>
            </a:r>
            <a:r>
              <a:rPr i="1" lang="en" sz="1000">
                <a:solidFill>
                  <a:schemeClr val="dk1"/>
                </a:solidFill>
                <a:latin typeface="Bookman Old Style"/>
                <a:ea typeface="Bookman Old Style"/>
                <a:cs typeface="Bookman Old Style"/>
                <a:sym typeface="Bookman Old Style"/>
              </a:rPr>
              <a:t>An Introduction to Others: A Magazine of the New Verse)</a:t>
            </a:r>
            <a:endParaRPr sz="1250">
              <a:solidFill>
                <a:schemeClr val="dk1"/>
              </a:solidFill>
              <a:latin typeface="Bookman Old Style"/>
              <a:ea typeface="Bookman Old Style"/>
              <a:cs typeface="Bookman Old Style"/>
              <a:sym typeface="Bookman Old Style"/>
            </a:endParaRPr>
          </a:p>
          <a:p>
            <a:pPr indent="-307975" lvl="0" marL="457200" rtl="0" algn="l">
              <a:spcBef>
                <a:spcPts val="0"/>
              </a:spcBef>
              <a:spcAft>
                <a:spcPts val="0"/>
              </a:spcAft>
              <a:buClr>
                <a:schemeClr val="dk1"/>
              </a:buClr>
              <a:buSzPts val="1250"/>
              <a:buFont typeface="Bookman Old Style"/>
              <a:buChar char="●"/>
            </a:pPr>
            <a:r>
              <a:rPr lang="en" sz="1250">
                <a:solidFill>
                  <a:schemeClr val="dk1"/>
                </a:solidFill>
                <a:latin typeface="Bookman Old Style"/>
                <a:ea typeface="Bookman Old Style"/>
                <a:cs typeface="Bookman Old Style"/>
                <a:sym typeface="Bookman Old Style"/>
              </a:rPr>
              <a:t>Open for any type of artist, with equal representation of men and women, difference in political leanings and passions within one individual space </a:t>
            </a:r>
            <a:endParaRPr sz="1250">
              <a:solidFill>
                <a:schemeClr val="dk1"/>
              </a:solidFill>
              <a:latin typeface="Bookman Old Style"/>
              <a:ea typeface="Bookman Old Style"/>
              <a:cs typeface="Bookman Old Style"/>
              <a:sym typeface="Bookman Old Style"/>
            </a:endParaRPr>
          </a:p>
          <a:p>
            <a:pPr indent="-307975" lvl="0" marL="457200" rtl="0" algn="l">
              <a:spcBef>
                <a:spcPts val="0"/>
              </a:spcBef>
              <a:spcAft>
                <a:spcPts val="0"/>
              </a:spcAft>
              <a:buClr>
                <a:schemeClr val="dk1"/>
              </a:buClr>
              <a:buSzPts val="1250"/>
              <a:buFont typeface="Bookman Old Style"/>
              <a:buChar char="●"/>
            </a:pPr>
            <a:r>
              <a:rPr lang="en" sz="1250">
                <a:solidFill>
                  <a:schemeClr val="dk1"/>
                </a:solidFill>
                <a:latin typeface="Bookman Old Style"/>
                <a:ea typeface="Bookman Old Style"/>
                <a:cs typeface="Bookman Old Style"/>
                <a:sym typeface="Bookman Old Style"/>
              </a:rPr>
              <a:t>Started off very simple: just creative work, NO advertisements, then growing a larger content pool of prose, plays, and even artwork, becoming much like other magazines during the period</a:t>
            </a:r>
            <a:endParaRPr sz="1250">
              <a:solidFill>
                <a:schemeClr val="dk1"/>
              </a:solidFill>
              <a:latin typeface="Bookman Old Style"/>
              <a:ea typeface="Bookman Old Style"/>
              <a:cs typeface="Bookman Old Style"/>
              <a:sym typeface="Bookman Old Style"/>
            </a:endParaRPr>
          </a:p>
        </p:txBody>
      </p:sp>
      <p:pic>
        <p:nvPicPr>
          <p:cNvPr id="63" name="Google Shape;63;p14"/>
          <p:cNvPicPr preferRelativeResize="0"/>
          <p:nvPr/>
        </p:nvPicPr>
        <p:blipFill rotWithShape="1">
          <a:blip r:embed="rId3">
            <a:alphaModFix/>
          </a:blip>
          <a:srcRect b="49818" l="0" r="0" t="19749"/>
          <a:stretch/>
        </p:blipFill>
        <p:spPr>
          <a:xfrm>
            <a:off x="3363775" y="1"/>
            <a:ext cx="2838449" cy="115247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Bookman Old Style"/>
                <a:ea typeface="Bookman Old Style"/>
                <a:cs typeface="Bookman Old Style"/>
                <a:sym typeface="Bookman Old Style"/>
              </a:rPr>
              <a:t>Discovery Cont. (</a:t>
            </a:r>
            <a:r>
              <a:rPr lang="en">
                <a:latin typeface="Bookman Old Style"/>
                <a:ea typeface="Bookman Old Style"/>
                <a:cs typeface="Bookman Old Style"/>
                <a:sym typeface="Bookman Old Style"/>
              </a:rPr>
              <a:t>Lowell’s Health)</a:t>
            </a:r>
            <a:endParaRPr>
              <a:latin typeface="Bookman Old Style"/>
              <a:ea typeface="Bookman Old Style"/>
              <a:cs typeface="Bookman Old Style"/>
              <a:sym typeface="Bookman Old Style"/>
            </a:endParaRPr>
          </a:p>
          <a:p>
            <a:pPr indent="0" lvl="0" marL="0" rtl="0" algn="l">
              <a:spcBef>
                <a:spcPts val="0"/>
              </a:spcBef>
              <a:spcAft>
                <a:spcPts val="0"/>
              </a:spcAft>
              <a:buNone/>
            </a:pPr>
            <a:r>
              <a:t/>
            </a:r>
            <a:endParaRPr i="1">
              <a:solidFill>
                <a:srgbClr val="FF0000"/>
              </a:solidFill>
              <a:latin typeface="Bookman Old Style"/>
              <a:ea typeface="Bookman Old Style"/>
              <a:cs typeface="Bookman Old Style"/>
              <a:sym typeface="Bookman Old Style"/>
            </a:endParaRPr>
          </a:p>
        </p:txBody>
      </p:sp>
      <p:sp>
        <p:nvSpPr>
          <p:cNvPr id="211" name="Google Shape;211;p32"/>
          <p:cNvSpPr txBox="1"/>
          <p:nvPr>
            <p:ph idx="1" type="body"/>
          </p:nvPr>
        </p:nvSpPr>
        <p:spPr>
          <a:xfrm>
            <a:off x="311700" y="1000075"/>
            <a:ext cx="61797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Font typeface="Bookman Old Style"/>
              <a:buChar char="●"/>
            </a:pPr>
            <a:r>
              <a:rPr lang="en">
                <a:solidFill>
                  <a:schemeClr val="dk1"/>
                </a:solidFill>
                <a:latin typeface="Bookman Old Style"/>
                <a:ea typeface="Bookman Old Style"/>
                <a:cs typeface="Bookman Old Style"/>
                <a:sym typeface="Bookman Old Style"/>
              </a:rPr>
              <a:t>There are a few instances in the letter where it seems someone else, presumably her scribe, is writing for her due to sickness. At times, she is able to address it herself.</a:t>
            </a:r>
            <a:endParaRPr>
              <a:solidFill>
                <a:schemeClr val="dk1"/>
              </a:solidFill>
              <a:latin typeface="Bookman Old Style"/>
              <a:ea typeface="Bookman Old Style"/>
              <a:cs typeface="Bookman Old Style"/>
              <a:sym typeface="Bookman Old Style"/>
            </a:endParaRPr>
          </a:p>
          <a:p>
            <a:pPr indent="-342900" lvl="0" marL="457200" rtl="0" algn="l">
              <a:spcBef>
                <a:spcPts val="0"/>
              </a:spcBef>
              <a:spcAft>
                <a:spcPts val="0"/>
              </a:spcAft>
              <a:buClr>
                <a:schemeClr val="dk1"/>
              </a:buClr>
              <a:buSzPts val="1800"/>
              <a:buFont typeface="Bookman Old Style"/>
              <a:buChar char="●"/>
            </a:pPr>
            <a:r>
              <a:rPr lang="en">
                <a:solidFill>
                  <a:schemeClr val="dk1"/>
                </a:solidFill>
                <a:latin typeface="Bookman Old Style"/>
                <a:ea typeface="Bookman Old Style"/>
                <a:cs typeface="Bookman Old Style"/>
                <a:sym typeface="Bookman Old Style"/>
              </a:rPr>
              <a:t>Seen below:</a:t>
            </a:r>
            <a:endParaRPr>
              <a:solidFill>
                <a:schemeClr val="dk1"/>
              </a:solidFill>
              <a:latin typeface="Bookman Old Style"/>
              <a:ea typeface="Bookman Old Style"/>
              <a:cs typeface="Bookman Old Style"/>
              <a:sym typeface="Bookman Old Style"/>
            </a:endParaRPr>
          </a:p>
          <a:p>
            <a:pPr indent="-317500" lvl="1" marL="914400" rtl="0" algn="l">
              <a:lnSpc>
                <a:spcPct val="100000"/>
              </a:lnSpc>
              <a:spcBef>
                <a:spcPts val="0"/>
              </a:spcBef>
              <a:spcAft>
                <a:spcPts val="0"/>
              </a:spcAft>
              <a:buClr>
                <a:schemeClr val="dk1"/>
              </a:buClr>
              <a:buSzPts val="1400"/>
              <a:buFont typeface="Bookman Old Style"/>
              <a:buChar char="○"/>
            </a:pPr>
            <a:r>
              <a:rPr lang="en">
                <a:solidFill>
                  <a:schemeClr val="dk1"/>
                </a:solidFill>
                <a:latin typeface="Bookman Old Style"/>
                <a:ea typeface="Bookman Old Style"/>
                <a:cs typeface="Bookman Old Style"/>
                <a:sym typeface="Bookman Old Style"/>
              </a:rPr>
              <a:t>“</a:t>
            </a:r>
            <a:r>
              <a:rPr lang="en" sz="1200">
                <a:solidFill>
                  <a:schemeClr val="dk1"/>
                </a:solidFill>
                <a:latin typeface="Bookman Old Style"/>
                <a:ea typeface="Bookman Old Style"/>
                <a:cs typeface="Bookman Old Style"/>
                <a:sym typeface="Bookman Old Style"/>
              </a:rPr>
              <a:t>I had an operation which it took some months to recover from, and although I was in New York for two weeks” (March 1, 1921)</a:t>
            </a:r>
            <a:endParaRPr sz="1200">
              <a:solidFill>
                <a:schemeClr val="dk1"/>
              </a:solidFill>
              <a:latin typeface="Bookman Old Style"/>
              <a:ea typeface="Bookman Old Style"/>
              <a:cs typeface="Bookman Old Style"/>
              <a:sym typeface="Bookman Old Style"/>
            </a:endParaRPr>
          </a:p>
          <a:p>
            <a:pPr indent="-304800" lvl="1" marL="914400" rtl="0" algn="l">
              <a:lnSpc>
                <a:spcPct val="100000"/>
              </a:lnSpc>
              <a:spcBef>
                <a:spcPts val="0"/>
              </a:spcBef>
              <a:spcAft>
                <a:spcPts val="0"/>
              </a:spcAft>
              <a:buClr>
                <a:schemeClr val="dk1"/>
              </a:buClr>
              <a:buSzPts val="1200"/>
              <a:buFont typeface="Bookman Old Style"/>
              <a:buChar char="○"/>
            </a:pPr>
            <a:r>
              <a:rPr lang="en" sz="1200">
                <a:solidFill>
                  <a:schemeClr val="dk1"/>
                </a:solidFill>
                <a:latin typeface="Bookman Old Style"/>
                <a:ea typeface="Bookman Old Style"/>
                <a:cs typeface="Bookman Old Style"/>
                <a:sym typeface="Bookman Old Style"/>
              </a:rPr>
              <a:t>“Miss Lowell only yesterday had to undergo her fourth operation, therefore she was obliged to leave much of her mail unanswered. But she is delighted to know that you have so much optimism and encouragement for "The Broom,"</a:t>
            </a:r>
            <a:r>
              <a:rPr baseline="30000" lang="en" sz="1200">
                <a:solidFill>
                  <a:schemeClr val="dk1"/>
                </a:solidFill>
                <a:latin typeface="Bookman Old Style"/>
                <a:ea typeface="Bookman Old Style"/>
                <a:cs typeface="Bookman Old Style"/>
                <a:sym typeface="Bookman Old Style"/>
              </a:rPr>
              <a:t> </a:t>
            </a:r>
            <a:r>
              <a:rPr lang="en" sz="1200">
                <a:solidFill>
                  <a:schemeClr val="dk1"/>
                </a:solidFill>
                <a:latin typeface="Bookman Old Style"/>
                <a:ea typeface="Bookman Old Style"/>
                <a:cs typeface="Bookman Old Style"/>
                <a:sym typeface="Bookman Old Style"/>
              </a:rPr>
              <a:t>and also trusts that the trip abroad will mean all that you hope for it.” (May 18, 1921)</a:t>
            </a:r>
            <a:endParaRPr sz="1200">
              <a:solidFill>
                <a:schemeClr val="dk1"/>
              </a:solidFill>
              <a:latin typeface="Bookman Old Style"/>
              <a:ea typeface="Bookman Old Style"/>
              <a:cs typeface="Bookman Old Style"/>
              <a:sym typeface="Bookman Old Style"/>
            </a:endParaRPr>
          </a:p>
          <a:p>
            <a:pPr indent="-304800" lvl="1" marL="914400" rtl="0" algn="l">
              <a:lnSpc>
                <a:spcPct val="100000"/>
              </a:lnSpc>
              <a:spcBef>
                <a:spcPts val="0"/>
              </a:spcBef>
              <a:spcAft>
                <a:spcPts val="0"/>
              </a:spcAft>
              <a:buClr>
                <a:schemeClr val="dk1"/>
              </a:buClr>
              <a:buSzPts val="1200"/>
              <a:buFont typeface="Bookman Old Style"/>
              <a:buChar char="○"/>
            </a:pPr>
            <a:r>
              <a:rPr lang="en" sz="1200">
                <a:solidFill>
                  <a:schemeClr val="dk1"/>
                </a:solidFill>
                <a:latin typeface="Bookman Old Style"/>
                <a:ea typeface="Bookman Old Style"/>
                <a:cs typeface="Bookman Old Style"/>
                <a:sym typeface="Bookman Old Style"/>
              </a:rPr>
              <a:t>“I am awfully sorry to say that I am afraid Miss Lowell will not be able to see you anywhere near the 26th, as she will  not be allowed even to nit up for another week or ten days. Today we post "legends" to you at her request.” (May 23, 1921)</a:t>
            </a:r>
            <a:endParaRPr sz="1200">
              <a:solidFill>
                <a:schemeClr val="dk1"/>
              </a:solidFill>
              <a:latin typeface="Bookman Old Style"/>
              <a:ea typeface="Bookman Old Style"/>
              <a:cs typeface="Bookman Old Style"/>
              <a:sym typeface="Bookman Old Style"/>
            </a:endParaRPr>
          </a:p>
          <a:p>
            <a:pPr indent="0" lvl="0" marL="0" rtl="0" algn="l">
              <a:spcBef>
                <a:spcPts val="1200"/>
              </a:spcBef>
              <a:spcAft>
                <a:spcPts val="1200"/>
              </a:spcAft>
              <a:buNone/>
            </a:pPr>
            <a:r>
              <a:t/>
            </a:r>
            <a:endParaRPr>
              <a:solidFill>
                <a:schemeClr val="dk1"/>
              </a:solidFill>
              <a:latin typeface="Bookman Old Style"/>
              <a:ea typeface="Bookman Old Style"/>
              <a:cs typeface="Bookman Old Style"/>
              <a:sym typeface="Bookman Old Style"/>
            </a:endParaRPr>
          </a:p>
        </p:txBody>
      </p:sp>
      <p:pic>
        <p:nvPicPr>
          <p:cNvPr id="212" name="Google Shape;212;p32">
            <a:hlinkClick r:id="rId3"/>
          </p:cNvPr>
          <p:cNvPicPr preferRelativeResize="0"/>
          <p:nvPr/>
        </p:nvPicPr>
        <p:blipFill>
          <a:blip r:embed="rId4">
            <a:alphaModFix/>
          </a:blip>
          <a:stretch>
            <a:fillRect/>
          </a:stretch>
        </p:blipFill>
        <p:spPr>
          <a:xfrm>
            <a:off x="6564300" y="1017725"/>
            <a:ext cx="2304300" cy="367747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Bookman Old Style"/>
                <a:ea typeface="Bookman Old Style"/>
                <a:cs typeface="Bookman Old Style"/>
                <a:sym typeface="Bookman Old Style"/>
              </a:rPr>
              <a:t>Lowell’s</a:t>
            </a:r>
            <a:r>
              <a:rPr lang="en">
                <a:latin typeface="Bookman Old Style"/>
                <a:ea typeface="Bookman Old Style"/>
                <a:cs typeface="Bookman Old Style"/>
                <a:sym typeface="Bookman Old Style"/>
              </a:rPr>
              <a:t> Health</a:t>
            </a:r>
            <a:endParaRPr>
              <a:latin typeface="Bookman Old Style"/>
              <a:ea typeface="Bookman Old Style"/>
              <a:cs typeface="Bookman Old Style"/>
              <a:sym typeface="Bookman Old Style"/>
            </a:endParaRPr>
          </a:p>
          <a:p>
            <a:pPr indent="0" lvl="0" marL="0" rtl="0" algn="l">
              <a:spcBef>
                <a:spcPts val="0"/>
              </a:spcBef>
              <a:spcAft>
                <a:spcPts val="0"/>
              </a:spcAft>
              <a:buNone/>
            </a:pPr>
            <a:r>
              <a:t/>
            </a:r>
            <a:endParaRPr i="1">
              <a:solidFill>
                <a:srgbClr val="FF0000"/>
              </a:solidFill>
              <a:latin typeface="Bookman Old Style"/>
              <a:ea typeface="Bookman Old Style"/>
              <a:cs typeface="Bookman Old Style"/>
              <a:sym typeface="Bookman Old Style"/>
            </a:endParaRPr>
          </a:p>
        </p:txBody>
      </p:sp>
      <p:sp>
        <p:nvSpPr>
          <p:cNvPr id="218" name="Google Shape;218;p3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Font typeface="Bookman Old Style"/>
              <a:buChar char="●"/>
            </a:pPr>
            <a:r>
              <a:rPr lang="en">
                <a:solidFill>
                  <a:schemeClr val="dk1"/>
                </a:solidFill>
                <a:latin typeface="Bookman Old Style"/>
                <a:ea typeface="Bookman Old Style"/>
                <a:cs typeface="Bookman Old Style"/>
                <a:sym typeface="Bookman Old Style"/>
              </a:rPr>
              <a:t>From previous knowledge gained in this course, and research to back it up, we know that h</a:t>
            </a:r>
            <a:r>
              <a:rPr lang="en">
                <a:solidFill>
                  <a:schemeClr val="dk1"/>
                </a:solidFill>
                <a:latin typeface="Bookman Old Style"/>
                <a:ea typeface="Bookman Old Style"/>
                <a:cs typeface="Bookman Old Style"/>
                <a:sym typeface="Bookman Old Style"/>
              </a:rPr>
              <a:t>er health was rapidly declining and prevented her from communicating with others, as well as continue holding her own readings.</a:t>
            </a:r>
            <a:endParaRPr>
              <a:solidFill>
                <a:schemeClr val="dk1"/>
              </a:solidFill>
              <a:latin typeface="Bookman Old Style"/>
              <a:ea typeface="Bookman Old Style"/>
              <a:cs typeface="Bookman Old Style"/>
              <a:sym typeface="Bookman Old Style"/>
            </a:endParaRPr>
          </a:p>
          <a:p>
            <a:pPr indent="-342900" lvl="0" marL="457200" rtl="0" algn="l">
              <a:spcBef>
                <a:spcPts val="0"/>
              </a:spcBef>
              <a:spcAft>
                <a:spcPts val="0"/>
              </a:spcAft>
              <a:buClr>
                <a:schemeClr val="dk1"/>
              </a:buClr>
              <a:buSzPts val="1800"/>
              <a:buFont typeface="Bookman Old Style"/>
              <a:buChar char="●"/>
            </a:pPr>
            <a:r>
              <a:rPr lang="en">
                <a:solidFill>
                  <a:schemeClr val="dk1"/>
                </a:solidFill>
                <a:latin typeface="Bookman Old Style"/>
                <a:ea typeface="Bookman Old Style"/>
                <a:cs typeface="Bookman Old Style"/>
                <a:sym typeface="Bookman Old Style"/>
              </a:rPr>
              <a:t>Illnesses and other health issues:</a:t>
            </a:r>
            <a:endParaRPr>
              <a:solidFill>
                <a:schemeClr val="dk1"/>
              </a:solidFill>
              <a:latin typeface="Bookman Old Style"/>
              <a:ea typeface="Bookman Old Style"/>
              <a:cs typeface="Bookman Old Style"/>
              <a:sym typeface="Bookman Old Style"/>
            </a:endParaRPr>
          </a:p>
          <a:p>
            <a:pPr indent="-317500" lvl="1" marL="914400" rtl="0" algn="l">
              <a:spcBef>
                <a:spcPts val="0"/>
              </a:spcBef>
              <a:spcAft>
                <a:spcPts val="0"/>
              </a:spcAft>
              <a:buClr>
                <a:schemeClr val="dk1"/>
              </a:buClr>
              <a:buSzPts val="1400"/>
              <a:buFont typeface="Bookman Old Style"/>
              <a:buChar char="○"/>
            </a:pPr>
            <a:r>
              <a:rPr lang="en" sz="1400">
                <a:solidFill>
                  <a:schemeClr val="dk1"/>
                </a:solidFill>
                <a:latin typeface="Bookman Old Style"/>
                <a:ea typeface="Bookman Old Style"/>
                <a:cs typeface="Bookman Old Style"/>
                <a:sym typeface="Bookman Old Style"/>
              </a:rPr>
              <a:t>N</a:t>
            </a:r>
            <a:r>
              <a:rPr lang="en" sz="1100">
                <a:solidFill>
                  <a:schemeClr val="dk1"/>
                </a:solidFill>
                <a:latin typeface="Bookman Old Style"/>
                <a:ea typeface="Bookman Old Style"/>
                <a:cs typeface="Bookman Old Style"/>
                <a:sym typeface="Bookman Old Style"/>
              </a:rPr>
              <a:t>early ruined her eyesight with how much she worked</a:t>
            </a:r>
            <a:endParaRPr sz="1100">
              <a:solidFill>
                <a:schemeClr val="dk1"/>
              </a:solidFill>
              <a:latin typeface="Bookman Old Style"/>
              <a:ea typeface="Bookman Old Style"/>
              <a:cs typeface="Bookman Old Style"/>
              <a:sym typeface="Bookman Old Style"/>
            </a:endParaRPr>
          </a:p>
          <a:p>
            <a:pPr indent="-298450" lvl="1" marL="914400" rtl="0" algn="l">
              <a:spcBef>
                <a:spcPts val="0"/>
              </a:spcBef>
              <a:spcAft>
                <a:spcPts val="0"/>
              </a:spcAft>
              <a:buClr>
                <a:schemeClr val="dk1"/>
              </a:buClr>
              <a:buSzPts val="1100"/>
              <a:buFont typeface="Bookman Old Style"/>
              <a:buChar char="○"/>
            </a:pPr>
            <a:r>
              <a:rPr lang="en" sz="1100">
                <a:solidFill>
                  <a:schemeClr val="dk1"/>
                </a:solidFill>
                <a:latin typeface="Bookman Old Style"/>
                <a:ea typeface="Bookman Old Style"/>
                <a:cs typeface="Bookman Old Style"/>
                <a:sym typeface="Bookman Old Style"/>
              </a:rPr>
              <a:t>“Lowell was so upset by the lukewarm reviews that she became physically ill with gastric neuralgia and took to her bed for weeks.”</a:t>
            </a:r>
            <a:endParaRPr sz="1100">
              <a:solidFill>
                <a:schemeClr val="dk1"/>
              </a:solidFill>
              <a:latin typeface="Bookman Old Style"/>
              <a:ea typeface="Bookman Old Style"/>
              <a:cs typeface="Bookman Old Style"/>
              <a:sym typeface="Bookman Old Style"/>
            </a:endParaRPr>
          </a:p>
          <a:p>
            <a:pPr indent="-298450" lvl="1" marL="914400" rtl="0" algn="l">
              <a:spcBef>
                <a:spcPts val="0"/>
              </a:spcBef>
              <a:spcAft>
                <a:spcPts val="0"/>
              </a:spcAft>
              <a:buClr>
                <a:schemeClr val="dk1"/>
              </a:buClr>
              <a:buSzPts val="1100"/>
              <a:buFont typeface="Bookman Old Style"/>
              <a:buChar char="○"/>
            </a:pPr>
            <a:r>
              <a:rPr lang="en" sz="1100">
                <a:solidFill>
                  <a:schemeClr val="dk1"/>
                </a:solidFill>
                <a:latin typeface="Bookman Old Style"/>
                <a:ea typeface="Bookman Old Style"/>
                <a:cs typeface="Bookman Old Style"/>
                <a:sym typeface="Bookman Old Style"/>
              </a:rPr>
              <a:t>Experienced declining health during the 1920s due to a glandular condition that led to weight gain</a:t>
            </a:r>
            <a:endParaRPr sz="1100">
              <a:solidFill>
                <a:schemeClr val="dk1"/>
              </a:solidFill>
              <a:latin typeface="Bookman Old Style"/>
              <a:ea typeface="Bookman Old Style"/>
              <a:cs typeface="Bookman Old Style"/>
              <a:sym typeface="Bookman Old Style"/>
            </a:endParaRPr>
          </a:p>
          <a:p>
            <a:pPr indent="-298450" lvl="1" marL="914400" rtl="0" algn="l">
              <a:spcBef>
                <a:spcPts val="0"/>
              </a:spcBef>
              <a:spcAft>
                <a:spcPts val="0"/>
              </a:spcAft>
              <a:buClr>
                <a:schemeClr val="dk1"/>
              </a:buClr>
              <a:buSzPts val="1100"/>
              <a:buFont typeface="Bookman Old Style"/>
              <a:buChar char="○"/>
            </a:pPr>
            <a:r>
              <a:rPr lang="en" sz="1100">
                <a:solidFill>
                  <a:schemeClr val="dk1"/>
                </a:solidFill>
                <a:latin typeface="Bookman Old Style"/>
                <a:ea typeface="Bookman Old Style"/>
                <a:cs typeface="Bookman Old Style"/>
                <a:sym typeface="Bookman Old Style"/>
              </a:rPr>
              <a:t>Health problems included recurring hernia attacks, with a serious one occurring in May 1925.</a:t>
            </a:r>
            <a:endParaRPr sz="1100">
              <a:solidFill>
                <a:schemeClr val="dk1"/>
              </a:solidFill>
              <a:latin typeface="Bookman Old Style"/>
              <a:ea typeface="Bookman Old Style"/>
              <a:cs typeface="Bookman Old Style"/>
              <a:sym typeface="Bookman Old Style"/>
            </a:endParaRPr>
          </a:p>
          <a:p>
            <a:pPr indent="-298450" lvl="1" marL="914400" rtl="0" algn="l">
              <a:spcBef>
                <a:spcPts val="0"/>
              </a:spcBef>
              <a:spcAft>
                <a:spcPts val="0"/>
              </a:spcAft>
              <a:buClr>
                <a:schemeClr val="dk1"/>
              </a:buClr>
              <a:buSzPts val="1100"/>
              <a:buFont typeface="Bookman Old Style"/>
              <a:buChar char="○"/>
            </a:pPr>
            <a:r>
              <a:rPr lang="en" sz="1100">
                <a:solidFill>
                  <a:schemeClr val="dk1"/>
                </a:solidFill>
                <a:latin typeface="Bookman Old Style"/>
                <a:ea typeface="Bookman Old Style"/>
                <a:cs typeface="Bookman Old Style"/>
                <a:sym typeface="Bookman Old Style"/>
              </a:rPr>
              <a:t>Advised to stay in bed, went against medical advice two days later and passed away within a few hours of a stroke.</a:t>
            </a:r>
            <a:endParaRPr>
              <a:solidFill>
                <a:schemeClr val="dk1"/>
              </a:solidFill>
              <a:latin typeface="Bookman Old Style"/>
              <a:ea typeface="Bookman Old Style"/>
              <a:cs typeface="Bookman Old Style"/>
              <a:sym typeface="Bookman Old Style"/>
            </a:endParaRPr>
          </a:p>
          <a:p>
            <a:pPr indent="-342900" lvl="0" marL="457200" rtl="0" algn="l">
              <a:spcBef>
                <a:spcPts val="0"/>
              </a:spcBef>
              <a:spcAft>
                <a:spcPts val="0"/>
              </a:spcAft>
              <a:buClr>
                <a:schemeClr val="dk1"/>
              </a:buClr>
              <a:buSzPts val="1800"/>
              <a:buFont typeface="Bookman Old Style"/>
              <a:buChar char="●"/>
            </a:pPr>
            <a:r>
              <a:rPr lang="en" sz="1200">
                <a:solidFill>
                  <a:schemeClr val="dk1"/>
                </a:solidFill>
                <a:latin typeface="Bookman Old Style"/>
                <a:ea typeface="Bookman Old Style"/>
                <a:cs typeface="Bookman Old Style"/>
                <a:sym typeface="Bookman Old Style"/>
              </a:rPr>
              <a:t>The combination of her glandular condition, weight-related health issues, and the complications from the hernia contributed to her declining health and ultimately led to her untimely death in May 1925</a:t>
            </a:r>
            <a:r>
              <a:rPr lang="en" sz="1100">
                <a:solidFill>
                  <a:schemeClr val="dk1"/>
                </a:solidFill>
                <a:latin typeface="Bookman Old Style"/>
                <a:ea typeface="Bookman Old Style"/>
                <a:cs typeface="Bookman Old Style"/>
                <a:sym typeface="Bookman Old Style"/>
              </a:rPr>
              <a:t>.</a:t>
            </a:r>
            <a:endParaRPr sz="1100">
              <a:solidFill>
                <a:schemeClr val="dk1"/>
              </a:solidFill>
              <a:latin typeface="Bookman Old Style"/>
              <a:ea typeface="Bookman Old Style"/>
              <a:cs typeface="Bookman Old Style"/>
              <a:sym typeface="Bookman Old Style"/>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Bookman Old Style"/>
                <a:ea typeface="Bookman Old Style"/>
                <a:cs typeface="Bookman Old Style"/>
                <a:sym typeface="Bookman Old Style"/>
              </a:rPr>
              <a:t>Why Does it Matter?</a:t>
            </a:r>
            <a:endParaRPr>
              <a:latin typeface="Bookman Old Style"/>
              <a:ea typeface="Bookman Old Style"/>
              <a:cs typeface="Bookman Old Style"/>
              <a:sym typeface="Bookman Old Style"/>
            </a:endParaRPr>
          </a:p>
        </p:txBody>
      </p:sp>
      <p:sp>
        <p:nvSpPr>
          <p:cNvPr id="224" name="Google Shape;224;p34"/>
          <p:cNvSpPr txBox="1"/>
          <p:nvPr>
            <p:ph idx="1" type="body"/>
          </p:nvPr>
        </p:nvSpPr>
        <p:spPr>
          <a:xfrm>
            <a:off x="83550" y="1167000"/>
            <a:ext cx="8976900" cy="3416400"/>
          </a:xfrm>
          <a:prstGeom prst="rect">
            <a:avLst/>
          </a:prstGeom>
        </p:spPr>
        <p:txBody>
          <a:bodyPr anchorCtr="0" anchor="t" bIns="91425" lIns="91425" spcFirstLastPara="1" rIns="91425" wrap="square" tIns="91425">
            <a:noAutofit/>
          </a:bodyPr>
          <a:lstStyle/>
          <a:p>
            <a:pPr indent="-311150" lvl="0" marL="457200" rtl="0" algn="l">
              <a:lnSpc>
                <a:spcPct val="150000"/>
              </a:lnSpc>
              <a:spcBef>
                <a:spcPts val="0"/>
              </a:spcBef>
              <a:spcAft>
                <a:spcPts val="0"/>
              </a:spcAft>
              <a:buClr>
                <a:schemeClr val="dk1"/>
              </a:buClr>
              <a:buSzPts val="1300"/>
              <a:buFont typeface="Bookman Old Style"/>
              <a:buChar char="●"/>
            </a:pPr>
            <a:r>
              <a:rPr lang="en" sz="1300">
                <a:solidFill>
                  <a:schemeClr val="dk1"/>
                </a:solidFill>
                <a:latin typeface="Bookman Old Style"/>
                <a:ea typeface="Bookman Old Style"/>
                <a:cs typeface="Bookman Old Style"/>
                <a:sym typeface="Bookman Old Style"/>
              </a:rPr>
              <a:t>Newness of the art presented throughout </a:t>
            </a:r>
            <a:r>
              <a:rPr i="1" lang="en" sz="1300">
                <a:solidFill>
                  <a:schemeClr val="dk1"/>
                </a:solidFill>
                <a:latin typeface="Bookman Old Style"/>
                <a:ea typeface="Bookman Old Style"/>
                <a:cs typeface="Bookman Old Style"/>
                <a:sym typeface="Bookman Old Style"/>
              </a:rPr>
              <a:t>Others; </a:t>
            </a:r>
            <a:r>
              <a:rPr lang="en" sz="1300">
                <a:solidFill>
                  <a:schemeClr val="dk1"/>
                </a:solidFill>
                <a:latin typeface="Bookman Old Style"/>
                <a:ea typeface="Bookman Old Style"/>
                <a:cs typeface="Bookman Old Style"/>
                <a:sym typeface="Bookman Old Style"/>
              </a:rPr>
              <a:t>haven for experimentation</a:t>
            </a:r>
            <a:endParaRPr sz="1300">
              <a:solidFill>
                <a:schemeClr val="dk1"/>
              </a:solidFill>
              <a:latin typeface="Bookman Old Style"/>
              <a:ea typeface="Bookman Old Style"/>
              <a:cs typeface="Bookman Old Style"/>
              <a:sym typeface="Bookman Old Style"/>
            </a:endParaRPr>
          </a:p>
          <a:p>
            <a:pPr indent="-311150" lvl="0" marL="457200" rtl="0" algn="l">
              <a:lnSpc>
                <a:spcPct val="150000"/>
              </a:lnSpc>
              <a:spcBef>
                <a:spcPts val="0"/>
              </a:spcBef>
              <a:spcAft>
                <a:spcPts val="0"/>
              </a:spcAft>
              <a:buClr>
                <a:schemeClr val="dk1"/>
              </a:buClr>
              <a:buSzPts val="1300"/>
              <a:buFont typeface="Bookman Old Style"/>
              <a:buChar char="●"/>
            </a:pPr>
            <a:r>
              <a:rPr lang="en" sz="1300">
                <a:solidFill>
                  <a:schemeClr val="dk1"/>
                </a:solidFill>
                <a:latin typeface="Bookman Old Style"/>
                <a:ea typeface="Bookman Old Style"/>
                <a:cs typeface="Bookman Old Style"/>
                <a:sym typeface="Bookman Old Style"/>
              </a:rPr>
              <a:t>Difference in the </a:t>
            </a:r>
            <a:r>
              <a:rPr lang="en" sz="1300">
                <a:solidFill>
                  <a:schemeClr val="dk1"/>
                </a:solidFill>
                <a:latin typeface="Bookman Old Style"/>
                <a:ea typeface="Bookman Old Style"/>
                <a:cs typeface="Bookman Old Style"/>
                <a:sym typeface="Bookman Old Style"/>
              </a:rPr>
              <a:t>amount of people involved (“Mina Loys”, “Carl Sandburgs”, “Ezra Pounds” of writing all together in one collective  space)</a:t>
            </a:r>
            <a:endParaRPr sz="1300">
              <a:solidFill>
                <a:schemeClr val="dk1"/>
              </a:solidFill>
              <a:latin typeface="Bookman Old Style"/>
              <a:ea typeface="Bookman Old Style"/>
              <a:cs typeface="Bookman Old Style"/>
              <a:sym typeface="Bookman Old Style"/>
            </a:endParaRPr>
          </a:p>
          <a:p>
            <a:pPr indent="-311150" lvl="0" marL="457200" rtl="0" algn="l">
              <a:lnSpc>
                <a:spcPct val="150000"/>
              </a:lnSpc>
              <a:spcBef>
                <a:spcPts val="0"/>
              </a:spcBef>
              <a:spcAft>
                <a:spcPts val="0"/>
              </a:spcAft>
              <a:buClr>
                <a:schemeClr val="dk1"/>
              </a:buClr>
              <a:buSzPts val="1300"/>
              <a:buFont typeface="Bookman Old Style"/>
              <a:buChar char="●"/>
            </a:pPr>
            <a:r>
              <a:rPr lang="en" sz="1300">
                <a:solidFill>
                  <a:schemeClr val="dk1"/>
                </a:solidFill>
                <a:latin typeface="Bookman Old Style"/>
                <a:ea typeface="Bookman Old Style"/>
                <a:cs typeface="Bookman Old Style"/>
                <a:sym typeface="Bookman Old Style"/>
              </a:rPr>
              <a:t>Interactions between Lowell and Modernist editors and writers, discussing works, magazines, other poets and writers, and her interest or disinterest in said magazines through her support or lack thereof</a:t>
            </a:r>
            <a:endParaRPr sz="1300">
              <a:solidFill>
                <a:schemeClr val="dk1"/>
              </a:solidFill>
              <a:latin typeface="Bookman Old Style"/>
              <a:ea typeface="Bookman Old Style"/>
              <a:cs typeface="Bookman Old Style"/>
              <a:sym typeface="Bookman Old Style"/>
            </a:endParaRPr>
          </a:p>
          <a:p>
            <a:pPr indent="-311150" lvl="1" marL="914400" rtl="0" algn="l">
              <a:lnSpc>
                <a:spcPct val="150000"/>
              </a:lnSpc>
              <a:spcBef>
                <a:spcPts val="0"/>
              </a:spcBef>
              <a:spcAft>
                <a:spcPts val="0"/>
              </a:spcAft>
              <a:buClr>
                <a:schemeClr val="dk1"/>
              </a:buClr>
              <a:buSzPts val="1300"/>
              <a:buFont typeface="Bookman Old Style"/>
              <a:buChar char="○"/>
            </a:pPr>
            <a:r>
              <a:rPr lang="en" sz="1300">
                <a:solidFill>
                  <a:schemeClr val="dk1"/>
                </a:solidFill>
                <a:latin typeface="Bookman Old Style"/>
                <a:ea typeface="Bookman Old Style"/>
                <a:cs typeface="Bookman Old Style"/>
                <a:sym typeface="Bookman Old Style"/>
              </a:rPr>
              <a:t>Represents her influence on and within Modernist circles, being asked to fund magazines and be a supporter or contributor </a:t>
            </a:r>
            <a:endParaRPr sz="1300">
              <a:solidFill>
                <a:schemeClr val="dk1"/>
              </a:solidFill>
              <a:latin typeface="Bookman Old Style"/>
              <a:ea typeface="Bookman Old Style"/>
              <a:cs typeface="Bookman Old Style"/>
              <a:sym typeface="Bookman Old Style"/>
            </a:endParaRPr>
          </a:p>
          <a:p>
            <a:pPr indent="-311150" lvl="0" marL="457200" rtl="0" algn="l">
              <a:lnSpc>
                <a:spcPct val="150000"/>
              </a:lnSpc>
              <a:spcBef>
                <a:spcPts val="0"/>
              </a:spcBef>
              <a:spcAft>
                <a:spcPts val="0"/>
              </a:spcAft>
              <a:buClr>
                <a:schemeClr val="dk1"/>
              </a:buClr>
              <a:buSzPts val="1300"/>
              <a:buFont typeface="Bookman Old Style"/>
              <a:buChar char="●"/>
            </a:pPr>
            <a:r>
              <a:rPr lang="en" sz="1300">
                <a:solidFill>
                  <a:schemeClr val="dk1"/>
                </a:solidFill>
                <a:latin typeface="Bookman Old Style"/>
                <a:ea typeface="Bookman Old Style"/>
                <a:cs typeface="Bookman Old Style"/>
                <a:sym typeface="Bookman Old Style"/>
              </a:rPr>
              <a:t>The </a:t>
            </a:r>
            <a:r>
              <a:rPr b="1" lang="en" sz="1300">
                <a:solidFill>
                  <a:schemeClr val="dk1"/>
                </a:solidFill>
                <a:latin typeface="Bookman Old Style"/>
                <a:ea typeface="Bookman Old Style"/>
                <a:cs typeface="Bookman Old Style"/>
                <a:sym typeface="Bookman Old Style"/>
              </a:rPr>
              <a:t>differentiation </a:t>
            </a:r>
            <a:r>
              <a:rPr lang="en" sz="1300">
                <a:solidFill>
                  <a:schemeClr val="dk1"/>
                </a:solidFill>
                <a:latin typeface="Bookman Old Style"/>
                <a:ea typeface="Bookman Old Style"/>
                <a:cs typeface="Bookman Old Style"/>
                <a:sym typeface="Bookman Old Style"/>
              </a:rPr>
              <a:t>between </a:t>
            </a:r>
            <a:r>
              <a:rPr b="1" lang="en" sz="1300">
                <a:solidFill>
                  <a:schemeClr val="dk1"/>
                </a:solidFill>
                <a:latin typeface="Bookman Old Style"/>
                <a:ea typeface="Bookman Old Style"/>
                <a:cs typeface="Bookman Old Style"/>
                <a:sym typeface="Bookman Old Style"/>
              </a:rPr>
              <a:t>Imagism </a:t>
            </a:r>
            <a:r>
              <a:rPr lang="en" sz="1300">
                <a:solidFill>
                  <a:schemeClr val="dk1"/>
                </a:solidFill>
                <a:latin typeface="Bookman Old Style"/>
                <a:ea typeface="Bookman Old Style"/>
                <a:cs typeface="Bookman Old Style"/>
                <a:sym typeface="Bookman Old Style"/>
              </a:rPr>
              <a:t>and </a:t>
            </a:r>
            <a:r>
              <a:rPr b="1" lang="en" sz="1300">
                <a:solidFill>
                  <a:schemeClr val="dk1"/>
                </a:solidFill>
                <a:latin typeface="Bookman Old Style"/>
                <a:ea typeface="Bookman Old Style"/>
                <a:cs typeface="Bookman Old Style"/>
                <a:sym typeface="Bookman Old Style"/>
              </a:rPr>
              <a:t>Free Verse</a:t>
            </a:r>
            <a:endParaRPr sz="1300">
              <a:solidFill>
                <a:schemeClr val="dk1"/>
              </a:solidFill>
              <a:latin typeface="Bookman Old Style"/>
              <a:ea typeface="Bookman Old Style"/>
              <a:cs typeface="Bookman Old Style"/>
              <a:sym typeface="Bookman Old Style"/>
            </a:endParaRPr>
          </a:p>
          <a:p>
            <a:pPr indent="-311150" lvl="0" marL="457200" rtl="0" algn="l">
              <a:lnSpc>
                <a:spcPct val="150000"/>
              </a:lnSpc>
              <a:spcBef>
                <a:spcPts val="0"/>
              </a:spcBef>
              <a:spcAft>
                <a:spcPts val="0"/>
              </a:spcAft>
              <a:buClr>
                <a:schemeClr val="dk1"/>
              </a:buClr>
              <a:buSzPts val="1300"/>
              <a:buFont typeface="Bookman Old Style"/>
              <a:buChar char="●"/>
            </a:pPr>
            <a:r>
              <a:rPr lang="en" sz="1300">
                <a:solidFill>
                  <a:schemeClr val="dk1"/>
                </a:solidFill>
                <a:latin typeface="Bookman Old Style"/>
                <a:ea typeface="Bookman Old Style"/>
                <a:cs typeface="Bookman Old Style"/>
                <a:sym typeface="Bookman Old Style"/>
              </a:rPr>
              <a:t>The c</a:t>
            </a:r>
            <a:r>
              <a:rPr lang="en" sz="1300">
                <a:solidFill>
                  <a:schemeClr val="dk1"/>
                </a:solidFill>
                <a:latin typeface="Bookman Old Style"/>
                <a:ea typeface="Bookman Old Style"/>
                <a:cs typeface="Bookman Old Style"/>
                <a:sym typeface="Bookman Old Style"/>
              </a:rPr>
              <a:t>ontroversy, as </a:t>
            </a:r>
            <a:r>
              <a:rPr i="1" lang="en" sz="1300">
                <a:solidFill>
                  <a:schemeClr val="dk1"/>
                </a:solidFill>
                <a:latin typeface="Bookman Old Style"/>
                <a:ea typeface="Bookman Old Style"/>
                <a:cs typeface="Bookman Old Style"/>
                <a:sym typeface="Bookman Old Style"/>
              </a:rPr>
              <a:t>Others </a:t>
            </a:r>
            <a:r>
              <a:rPr lang="en" sz="1300">
                <a:solidFill>
                  <a:schemeClr val="dk1"/>
                </a:solidFill>
                <a:latin typeface="Bookman Old Style"/>
                <a:ea typeface="Bookman Old Style"/>
                <a:cs typeface="Bookman Old Style"/>
                <a:sym typeface="Bookman Old Style"/>
              </a:rPr>
              <a:t>introduced so many new writers to the scene and caused an uproar outside of Lowell with its said work in free verse, associated with everything </a:t>
            </a:r>
            <a:r>
              <a:rPr lang="en" sz="1300">
                <a:solidFill>
                  <a:schemeClr val="dk1"/>
                </a:solidFill>
                <a:latin typeface="Bookman Old Style"/>
                <a:ea typeface="Bookman Old Style"/>
                <a:cs typeface="Bookman Old Style"/>
                <a:sym typeface="Bookman Old Style"/>
              </a:rPr>
              <a:t>taboo and “wrong”/”opposite” </a:t>
            </a:r>
            <a:endParaRPr sz="1300">
              <a:solidFill>
                <a:schemeClr val="dk1"/>
              </a:solidFill>
              <a:latin typeface="Times New Roman"/>
              <a:ea typeface="Times New Roman"/>
              <a:cs typeface="Times New Roman"/>
              <a:sym typeface="Times New Roman"/>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Feedback</a:t>
            </a:r>
            <a:endParaRPr/>
          </a:p>
        </p:txBody>
      </p:sp>
      <p:pic>
        <p:nvPicPr>
          <p:cNvPr id="230" name="Google Shape;230;p35"/>
          <p:cNvPicPr preferRelativeResize="0"/>
          <p:nvPr/>
        </p:nvPicPr>
        <p:blipFill>
          <a:blip r:embed="rId3">
            <a:alphaModFix/>
          </a:blip>
          <a:stretch>
            <a:fillRect/>
          </a:stretch>
        </p:blipFill>
        <p:spPr>
          <a:xfrm>
            <a:off x="0" y="0"/>
            <a:ext cx="6505635" cy="5143500"/>
          </a:xfrm>
          <a:prstGeom prst="rect">
            <a:avLst/>
          </a:prstGeom>
          <a:noFill/>
          <a:ln>
            <a:noFill/>
          </a:ln>
        </p:spPr>
      </p:pic>
      <p:sp>
        <p:nvSpPr>
          <p:cNvPr id="231" name="Google Shape;231;p35"/>
          <p:cNvSpPr txBox="1"/>
          <p:nvPr/>
        </p:nvSpPr>
        <p:spPr>
          <a:xfrm>
            <a:off x="4356300" y="0"/>
            <a:ext cx="4787700" cy="5143500"/>
          </a:xfrm>
          <a:prstGeom prst="rect">
            <a:avLst/>
          </a:prstGeom>
          <a:solidFill>
            <a:srgbClr val="666666"/>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500">
                <a:solidFill>
                  <a:schemeClr val="lt2"/>
                </a:solidFill>
              </a:rPr>
              <a:t>FILLER</a:t>
            </a:r>
            <a:endParaRPr sz="4500">
              <a:solidFill>
                <a:schemeClr val="lt2"/>
              </a:solidFill>
            </a:endParaRPr>
          </a:p>
          <a:p>
            <a:pPr indent="0" lvl="0" marL="0" rtl="0" algn="l">
              <a:spcBef>
                <a:spcPts val="0"/>
              </a:spcBef>
              <a:spcAft>
                <a:spcPts val="0"/>
              </a:spcAft>
              <a:buNone/>
            </a:pPr>
            <a:r>
              <a:t/>
            </a:r>
            <a:endParaRPr sz="4500">
              <a:solidFill>
                <a:schemeClr val="lt2"/>
              </a:solidFill>
            </a:endParaRPr>
          </a:p>
          <a:p>
            <a:pPr indent="0" lvl="0" marL="0" rtl="0" algn="l">
              <a:spcBef>
                <a:spcPts val="0"/>
              </a:spcBef>
              <a:spcAft>
                <a:spcPts val="0"/>
              </a:spcAft>
              <a:buNone/>
            </a:pPr>
            <a:r>
              <a:rPr lang="en" sz="4500">
                <a:solidFill>
                  <a:schemeClr val="lt2"/>
                </a:solidFill>
              </a:rPr>
              <a:t>I’m gonna put a QR code over this</a:t>
            </a:r>
            <a:endParaRPr sz="4500">
              <a:solidFill>
                <a:schemeClr val="lt2"/>
              </a:solidFill>
            </a:endParaRPr>
          </a:p>
          <a:p>
            <a:pPr indent="0" lvl="0" marL="0" rtl="0" algn="l">
              <a:spcBef>
                <a:spcPts val="0"/>
              </a:spcBef>
              <a:spcAft>
                <a:spcPts val="0"/>
              </a:spcAft>
              <a:buNone/>
            </a:pPr>
            <a:r>
              <a:t/>
            </a:r>
            <a:endParaRPr sz="4500">
              <a:solidFill>
                <a:schemeClr val="lt2"/>
              </a:solidFill>
            </a:endParaRPr>
          </a:p>
          <a:p>
            <a:pPr indent="0" lvl="0" marL="0" rtl="0" algn="l">
              <a:spcBef>
                <a:spcPts val="0"/>
              </a:spcBef>
              <a:spcAft>
                <a:spcPts val="0"/>
              </a:spcAft>
              <a:buNone/>
            </a:pPr>
            <a:r>
              <a:rPr lang="en" sz="4500">
                <a:solidFill>
                  <a:schemeClr val="lt2"/>
                </a:solidFill>
              </a:rPr>
              <a:t>FILLER</a:t>
            </a:r>
            <a:endParaRPr sz="4500">
              <a:solidFill>
                <a:schemeClr val="lt2"/>
              </a:solidFill>
            </a:endParaRPr>
          </a:p>
          <a:p>
            <a:pPr indent="0" lvl="0" marL="0" rtl="0" algn="l">
              <a:spcBef>
                <a:spcPts val="0"/>
              </a:spcBef>
              <a:spcAft>
                <a:spcPts val="0"/>
              </a:spcAft>
              <a:buNone/>
            </a:pPr>
            <a:r>
              <a:t/>
            </a:r>
            <a:endParaRPr sz="4500">
              <a:solidFill>
                <a:schemeClr val="lt2"/>
              </a:solidFill>
            </a:endParaRPr>
          </a:p>
        </p:txBody>
      </p:sp>
      <p:sp>
        <p:nvSpPr>
          <p:cNvPr id="232" name="Google Shape;232;p35"/>
          <p:cNvSpPr txBox="1"/>
          <p:nvPr/>
        </p:nvSpPr>
        <p:spPr>
          <a:xfrm>
            <a:off x="64400" y="172800"/>
            <a:ext cx="26457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dk1"/>
                </a:solidFill>
                <a:latin typeface="Book Antiqua"/>
                <a:ea typeface="Book Antiqua"/>
                <a:cs typeface="Book Antiqua"/>
                <a:sym typeface="Book Antiqua"/>
              </a:rPr>
              <a:t>We’d love to hear </a:t>
            </a:r>
            <a:r>
              <a:rPr b="1" lang="en" sz="3000">
                <a:solidFill>
                  <a:schemeClr val="dk1"/>
                </a:solidFill>
                <a:latin typeface="Book Antiqua"/>
                <a:ea typeface="Book Antiqua"/>
                <a:cs typeface="Book Antiqua"/>
                <a:sym typeface="Book Antiqua"/>
              </a:rPr>
              <a:t>your</a:t>
            </a:r>
            <a:r>
              <a:rPr b="1" lang="en" sz="3000">
                <a:solidFill>
                  <a:schemeClr val="dk1"/>
                </a:solidFill>
                <a:latin typeface="Book Antiqua"/>
                <a:ea typeface="Book Antiqua"/>
                <a:cs typeface="Book Antiqua"/>
                <a:sym typeface="Book Antiqua"/>
              </a:rPr>
              <a:t> thoughts!</a:t>
            </a:r>
            <a:endParaRPr b="1" sz="1600">
              <a:solidFill>
                <a:srgbClr val="1F1F1F"/>
              </a:solidFill>
              <a:latin typeface="Book Antiqua"/>
              <a:ea typeface="Book Antiqua"/>
              <a:cs typeface="Book Antiqua"/>
              <a:sym typeface="Book Antiqua"/>
            </a:endParaRPr>
          </a:p>
        </p:txBody>
      </p:sp>
      <p:pic>
        <p:nvPicPr>
          <p:cNvPr id="233" name="Google Shape;233;p35"/>
          <p:cNvPicPr preferRelativeResize="0"/>
          <p:nvPr/>
        </p:nvPicPr>
        <p:blipFill rotWithShape="1">
          <a:blip r:embed="rId4">
            <a:alphaModFix/>
          </a:blip>
          <a:srcRect b="0" l="3679" r="0" t="0"/>
          <a:stretch/>
        </p:blipFill>
        <p:spPr>
          <a:xfrm>
            <a:off x="4162900" y="46000"/>
            <a:ext cx="4960400" cy="5055625"/>
          </a:xfrm>
          <a:prstGeom prst="rect">
            <a:avLst/>
          </a:prstGeom>
          <a:noFill/>
          <a:ln>
            <a:noFill/>
          </a:ln>
        </p:spPr>
      </p:pic>
      <p:sp>
        <p:nvSpPr>
          <p:cNvPr id="234" name="Google Shape;234;p35">
            <a:hlinkClick r:id="rId5"/>
          </p:cNvPr>
          <p:cNvSpPr/>
          <p:nvPr/>
        </p:nvSpPr>
        <p:spPr>
          <a:xfrm>
            <a:off x="-76200" y="0"/>
            <a:ext cx="9144000" cy="5143500"/>
          </a:xfrm>
          <a:prstGeom prst="rect">
            <a:avLst/>
          </a:prstGeom>
          <a:noFill/>
          <a:ln cap="flat" cmpd="sng" w="2286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6"/>
          <p:cNvSpPr txBox="1"/>
          <p:nvPr>
            <p:ph type="title"/>
          </p:nvPr>
        </p:nvSpPr>
        <p:spPr>
          <a:xfrm>
            <a:off x="311700" y="-8"/>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latin typeface="Bookman Old Style"/>
                <a:ea typeface="Bookman Old Style"/>
                <a:cs typeface="Bookman Old Style"/>
                <a:sym typeface="Bookman Old Style"/>
              </a:rPr>
              <a:t>Works Cited </a:t>
            </a:r>
            <a:endParaRPr>
              <a:latin typeface="Bookman Old Style"/>
              <a:ea typeface="Bookman Old Style"/>
              <a:cs typeface="Bookman Old Style"/>
              <a:sym typeface="Bookman Old Style"/>
            </a:endParaRPr>
          </a:p>
        </p:txBody>
      </p:sp>
      <p:sp>
        <p:nvSpPr>
          <p:cNvPr id="240" name="Google Shape;240;p36"/>
          <p:cNvSpPr txBox="1"/>
          <p:nvPr/>
        </p:nvSpPr>
        <p:spPr>
          <a:xfrm>
            <a:off x="311700" y="841808"/>
            <a:ext cx="9797400" cy="4379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1"/>
                </a:solidFill>
                <a:latin typeface="Bookman Old Style"/>
                <a:ea typeface="Bookman Old Style"/>
                <a:cs typeface="Bookman Old Style"/>
                <a:sym typeface="Bookman Old Style"/>
              </a:rPr>
              <a:t>Kreymborg, Alfred. Letter to Amy Lowell, May 23, 1915. Houghton Library, Harvard University, MS Lowell 19 (694).</a:t>
            </a:r>
            <a:endParaRPr sz="700">
              <a:solidFill>
                <a:schemeClr val="dk1"/>
              </a:solidFill>
              <a:latin typeface="Bookman Old Style"/>
              <a:ea typeface="Bookman Old Style"/>
              <a:cs typeface="Bookman Old Style"/>
              <a:sym typeface="Bookman Old Style"/>
            </a:endParaRPr>
          </a:p>
          <a:p>
            <a:pPr indent="0" lvl="0" marL="0" rtl="0" algn="l">
              <a:spcBef>
                <a:spcPts val="0"/>
              </a:spcBef>
              <a:spcAft>
                <a:spcPts val="0"/>
              </a:spcAft>
              <a:buNone/>
            </a:pPr>
            <a:r>
              <a:t/>
            </a:r>
            <a:endParaRPr sz="700">
              <a:solidFill>
                <a:schemeClr val="dk1"/>
              </a:solidFill>
              <a:latin typeface="Bookman Old Style"/>
              <a:ea typeface="Bookman Old Style"/>
              <a:cs typeface="Bookman Old Style"/>
              <a:sym typeface="Bookman Old Style"/>
            </a:endParaRPr>
          </a:p>
          <a:p>
            <a:pPr indent="0" lvl="0" marL="0" rtl="0" algn="l">
              <a:spcBef>
                <a:spcPts val="0"/>
              </a:spcBef>
              <a:spcAft>
                <a:spcPts val="0"/>
              </a:spcAft>
              <a:buNone/>
            </a:pPr>
            <a:r>
              <a:rPr lang="en" sz="700">
                <a:solidFill>
                  <a:schemeClr val="dk1"/>
                </a:solidFill>
                <a:latin typeface="Bookman Old Style"/>
                <a:ea typeface="Bookman Old Style"/>
                <a:cs typeface="Bookman Old Style"/>
                <a:sym typeface="Bookman Old Style"/>
              </a:rPr>
              <a:t>Kreymborg, Alfred. Letter to Amy Lowell, December 14, 1915. Houghton Library, Harvard University, MS Lowell 19 (694).</a:t>
            </a:r>
            <a:endParaRPr sz="700">
              <a:solidFill>
                <a:schemeClr val="dk1"/>
              </a:solidFill>
              <a:latin typeface="Bookman Old Style"/>
              <a:ea typeface="Bookman Old Style"/>
              <a:cs typeface="Bookman Old Style"/>
              <a:sym typeface="Bookman Old Style"/>
            </a:endParaRPr>
          </a:p>
          <a:p>
            <a:pPr indent="0" lvl="0" marL="0" rtl="0" algn="l">
              <a:spcBef>
                <a:spcPts val="0"/>
              </a:spcBef>
              <a:spcAft>
                <a:spcPts val="0"/>
              </a:spcAft>
              <a:buNone/>
            </a:pPr>
            <a:r>
              <a:t/>
            </a:r>
            <a:endParaRPr sz="700">
              <a:solidFill>
                <a:schemeClr val="dk1"/>
              </a:solidFill>
              <a:latin typeface="Bookman Old Style"/>
              <a:ea typeface="Bookman Old Style"/>
              <a:cs typeface="Bookman Old Style"/>
              <a:sym typeface="Bookman Old Style"/>
            </a:endParaRPr>
          </a:p>
          <a:p>
            <a:pPr indent="0" lvl="0" marL="0" rtl="0" algn="l">
              <a:spcBef>
                <a:spcPts val="0"/>
              </a:spcBef>
              <a:spcAft>
                <a:spcPts val="0"/>
              </a:spcAft>
              <a:buNone/>
            </a:pPr>
            <a:r>
              <a:rPr lang="en" sz="700">
                <a:solidFill>
                  <a:schemeClr val="dk1"/>
                </a:solidFill>
                <a:latin typeface="Bookman Old Style"/>
                <a:ea typeface="Bookman Old Style"/>
                <a:cs typeface="Bookman Old Style"/>
                <a:sym typeface="Bookman Old Style"/>
              </a:rPr>
              <a:t>Kreymborg, Alfred. Letter to Amy Lowell, January 21, 1916. Houghton Library, Harvard University, MS Lowell 19 (694).</a:t>
            </a:r>
            <a:endParaRPr sz="700">
              <a:solidFill>
                <a:schemeClr val="dk1"/>
              </a:solidFill>
              <a:latin typeface="Bookman Old Style"/>
              <a:ea typeface="Bookman Old Style"/>
              <a:cs typeface="Bookman Old Style"/>
              <a:sym typeface="Bookman Old Style"/>
            </a:endParaRPr>
          </a:p>
          <a:p>
            <a:pPr indent="0" lvl="0" marL="0" rtl="0" algn="l">
              <a:spcBef>
                <a:spcPts val="0"/>
              </a:spcBef>
              <a:spcAft>
                <a:spcPts val="0"/>
              </a:spcAft>
              <a:buNone/>
            </a:pPr>
            <a:r>
              <a:t/>
            </a:r>
            <a:endParaRPr sz="700">
              <a:solidFill>
                <a:schemeClr val="dk1"/>
              </a:solidFill>
              <a:latin typeface="Bookman Old Style"/>
              <a:ea typeface="Bookman Old Style"/>
              <a:cs typeface="Bookman Old Style"/>
              <a:sym typeface="Bookman Old Style"/>
            </a:endParaRPr>
          </a:p>
          <a:p>
            <a:pPr indent="0" lvl="0" marL="0" rtl="0" algn="l">
              <a:spcBef>
                <a:spcPts val="0"/>
              </a:spcBef>
              <a:spcAft>
                <a:spcPts val="0"/>
              </a:spcAft>
              <a:buNone/>
            </a:pPr>
            <a:r>
              <a:rPr lang="en" sz="700">
                <a:solidFill>
                  <a:schemeClr val="dk1"/>
                </a:solidFill>
                <a:latin typeface="Bookman Old Style"/>
                <a:ea typeface="Bookman Old Style"/>
                <a:cs typeface="Bookman Old Style"/>
                <a:sym typeface="Bookman Old Style"/>
              </a:rPr>
              <a:t>Kreymborg, Alfred. Letter to Amy Lowell, February 4, 1916. Houghton Library, Harvard University, MS Lowell 19 (694).</a:t>
            </a:r>
            <a:endParaRPr sz="700">
              <a:solidFill>
                <a:schemeClr val="dk1"/>
              </a:solidFill>
              <a:latin typeface="Bookman Old Style"/>
              <a:ea typeface="Bookman Old Style"/>
              <a:cs typeface="Bookman Old Style"/>
              <a:sym typeface="Bookman Old Style"/>
            </a:endParaRPr>
          </a:p>
          <a:p>
            <a:pPr indent="0" lvl="0" marL="0" rtl="0" algn="l">
              <a:spcBef>
                <a:spcPts val="0"/>
              </a:spcBef>
              <a:spcAft>
                <a:spcPts val="0"/>
              </a:spcAft>
              <a:buNone/>
            </a:pPr>
            <a:r>
              <a:t/>
            </a:r>
            <a:endParaRPr sz="700">
              <a:solidFill>
                <a:schemeClr val="dk1"/>
              </a:solidFill>
              <a:latin typeface="Bookman Old Style"/>
              <a:ea typeface="Bookman Old Style"/>
              <a:cs typeface="Bookman Old Style"/>
              <a:sym typeface="Bookman Old Style"/>
            </a:endParaRPr>
          </a:p>
          <a:p>
            <a:pPr indent="0" lvl="0" marL="0" rtl="0" algn="l">
              <a:spcBef>
                <a:spcPts val="0"/>
              </a:spcBef>
              <a:spcAft>
                <a:spcPts val="0"/>
              </a:spcAft>
              <a:buNone/>
            </a:pPr>
            <a:r>
              <a:rPr lang="en" sz="700">
                <a:solidFill>
                  <a:schemeClr val="dk1"/>
                </a:solidFill>
                <a:latin typeface="Bookman Old Style"/>
                <a:ea typeface="Bookman Old Style"/>
                <a:cs typeface="Bookman Old Style"/>
                <a:sym typeface="Bookman Old Style"/>
              </a:rPr>
              <a:t>Kreymborg, Alfred. Letter to Amy Lowell, May 23, 1915. Houghton Library, Harvard University, MS Lowell 19 (694).</a:t>
            </a:r>
            <a:endParaRPr sz="700">
              <a:solidFill>
                <a:schemeClr val="dk1"/>
              </a:solidFill>
              <a:latin typeface="Bookman Old Style"/>
              <a:ea typeface="Bookman Old Style"/>
              <a:cs typeface="Bookman Old Style"/>
              <a:sym typeface="Bookman Old Style"/>
            </a:endParaRPr>
          </a:p>
          <a:p>
            <a:pPr indent="0" lvl="0" marL="0" rtl="0" algn="l">
              <a:spcBef>
                <a:spcPts val="0"/>
              </a:spcBef>
              <a:spcAft>
                <a:spcPts val="0"/>
              </a:spcAft>
              <a:buNone/>
            </a:pPr>
            <a:r>
              <a:t/>
            </a:r>
            <a:endParaRPr sz="700">
              <a:solidFill>
                <a:schemeClr val="dk1"/>
              </a:solidFill>
              <a:latin typeface="Bookman Old Style"/>
              <a:ea typeface="Bookman Old Style"/>
              <a:cs typeface="Bookman Old Style"/>
              <a:sym typeface="Bookman Old Style"/>
            </a:endParaRPr>
          </a:p>
          <a:p>
            <a:pPr indent="0" lvl="0" marL="0" rtl="0" algn="l">
              <a:spcBef>
                <a:spcPts val="0"/>
              </a:spcBef>
              <a:spcAft>
                <a:spcPts val="0"/>
              </a:spcAft>
              <a:buNone/>
            </a:pPr>
            <a:r>
              <a:rPr lang="en" sz="700">
                <a:solidFill>
                  <a:schemeClr val="dk1"/>
                </a:solidFill>
                <a:latin typeface="Bookman Old Style"/>
                <a:ea typeface="Bookman Old Style"/>
                <a:cs typeface="Bookman Old Style"/>
                <a:sym typeface="Bookman Old Style"/>
              </a:rPr>
              <a:t>Lowell, Amy. Letter to Alfred Kreymborg, December 24, 1915. Houghton Library, Harvard University, MS Lowell 20.</a:t>
            </a:r>
            <a:endParaRPr sz="700">
              <a:solidFill>
                <a:schemeClr val="dk1"/>
              </a:solidFill>
              <a:latin typeface="Bookman Old Style"/>
              <a:ea typeface="Bookman Old Style"/>
              <a:cs typeface="Bookman Old Style"/>
              <a:sym typeface="Bookman Old Style"/>
            </a:endParaRPr>
          </a:p>
          <a:p>
            <a:pPr indent="0" lvl="0" marL="0" rtl="0" algn="l">
              <a:spcBef>
                <a:spcPts val="0"/>
              </a:spcBef>
              <a:spcAft>
                <a:spcPts val="0"/>
              </a:spcAft>
              <a:buNone/>
            </a:pPr>
            <a:r>
              <a:t/>
            </a:r>
            <a:endParaRPr sz="700">
              <a:solidFill>
                <a:schemeClr val="dk1"/>
              </a:solidFill>
              <a:latin typeface="Bookman Old Style"/>
              <a:ea typeface="Bookman Old Style"/>
              <a:cs typeface="Bookman Old Style"/>
              <a:sym typeface="Bookman Old Style"/>
            </a:endParaRPr>
          </a:p>
          <a:p>
            <a:pPr indent="0" lvl="0" marL="0" rtl="0" algn="l">
              <a:spcBef>
                <a:spcPts val="0"/>
              </a:spcBef>
              <a:spcAft>
                <a:spcPts val="0"/>
              </a:spcAft>
              <a:buNone/>
            </a:pPr>
            <a:r>
              <a:rPr lang="en" sz="700">
                <a:solidFill>
                  <a:schemeClr val="dk1"/>
                </a:solidFill>
                <a:latin typeface="Bookman Old Style"/>
                <a:ea typeface="Bookman Old Style"/>
                <a:cs typeface="Bookman Old Style"/>
                <a:sym typeface="Bookman Old Style"/>
              </a:rPr>
              <a:t>Lowell, Amy. Letter to Alfred Kreymborg, March 1, 1921. Houghton Library, Harvard University, MS Lowell 20.</a:t>
            </a:r>
            <a:endParaRPr sz="700">
              <a:solidFill>
                <a:schemeClr val="dk1"/>
              </a:solidFill>
              <a:latin typeface="Bookman Old Style"/>
              <a:ea typeface="Bookman Old Style"/>
              <a:cs typeface="Bookman Old Style"/>
              <a:sym typeface="Bookman Old Style"/>
            </a:endParaRPr>
          </a:p>
          <a:p>
            <a:pPr indent="0" lvl="0" marL="0" rtl="0" algn="l">
              <a:spcBef>
                <a:spcPts val="0"/>
              </a:spcBef>
              <a:spcAft>
                <a:spcPts val="0"/>
              </a:spcAft>
              <a:buNone/>
            </a:pPr>
            <a:r>
              <a:t/>
            </a:r>
            <a:endParaRPr sz="700">
              <a:solidFill>
                <a:schemeClr val="dk1"/>
              </a:solidFill>
              <a:latin typeface="Bookman Old Style"/>
              <a:ea typeface="Bookman Old Style"/>
              <a:cs typeface="Bookman Old Style"/>
              <a:sym typeface="Bookman Old Style"/>
            </a:endParaRPr>
          </a:p>
          <a:p>
            <a:pPr indent="0" lvl="0" marL="0" rtl="0" algn="l">
              <a:spcBef>
                <a:spcPts val="0"/>
              </a:spcBef>
              <a:spcAft>
                <a:spcPts val="0"/>
              </a:spcAft>
              <a:buNone/>
            </a:pPr>
            <a:r>
              <a:rPr lang="en" sz="700">
                <a:solidFill>
                  <a:schemeClr val="dk1"/>
                </a:solidFill>
                <a:latin typeface="Bookman Old Style"/>
                <a:ea typeface="Bookman Old Style"/>
                <a:cs typeface="Bookman Old Style"/>
                <a:sym typeface="Bookman Old Style"/>
              </a:rPr>
              <a:t>Lowell, Amy. Letter to Alfred Kreymborg, March 22, 1921. Houghton Library, Harvard University, MS Lowell 20.</a:t>
            </a:r>
            <a:endParaRPr sz="700">
              <a:solidFill>
                <a:schemeClr val="dk1"/>
              </a:solidFill>
              <a:latin typeface="Bookman Old Style"/>
              <a:ea typeface="Bookman Old Style"/>
              <a:cs typeface="Bookman Old Style"/>
              <a:sym typeface="Bookman Old Style"/>
            </a:endParaRPr>
          </a:p>
          <a:p>
            <a:pPr indent="0" lvl="0" marL="0" rtl="0" algn="l">
              <a:spcBef>
                <a:spcPts val="0"/>
              </a:spcBef>
              <a:spcAft>
                <a:spcPts val="0"/>
              </a:spcAft>
              <a:buNone/>
            </a:pPr>
            <a:r>
              <a:t/>
            </a:r>
            <a:endParaRPr sz="700">
              <a:solidFill>
                <a:schemeClr val="dk1"/>
              </a:solidFill>
              <a:latin typeface="Bookman Old Style"/>
              <a:ea typeface="Bookman Old Style"/>
              <a:cs typeface="Bookman Old Style"/>
              <a:sym typeface="Bookman Old Style"/>
            </a:endParaRPr>
          </a:p>
          <a:p>
            <a:pPr indent="0" lvl="0" marL="0" rtl="0" algn="l">
              <a:spcBef>
                <a:spcPts val="0"/>
              </a:spcBef>
              <a:spcAft>
                <a:spcPts val="0"/>
              </a:spcAft>
              <a:buNone/>
            </a:pPr>
            <a:r>
              <a:rPr lang="en" sz="700">
                <a:solidFill>
                  <a:schemeClr val="dk1"/>
                </a:solidFill>
                <a:latin typeface="Bookman Old Style"/>
                <a:ea typeface="Bookman Old Style"/>
                <a:cs typeface="Bookman Old Style"/>
                <a:sym typeface="Bookman Old Style"/>
              </a:rPr>
              <a:t>Lowell, Amy. Letter to Alfred Kreymborg, May 18, 1921. Houghton Library, Harvard University, MS Lowell 20.</a:t>
            </a:r>
            <a:endParaRPr sz="700">
              <a:solidFill>
                <a:schemeClr val="dk1"/>
              </a:solidFill>
              <a:latin typeface="Bookman Old Style"/>
              <a:ea typeface="Bookman Old Style"/>
              <a:cs typeface="Bookman Old Style"/>
              <a:sym typeface="Bookman Old Style"/>
            </a:endParaRPr>
          </a:p>
          <a:p>
            <a:pPr indent="0" lvl="0" marL="0" rtl="0" algn="l">
              <a:spcBef>
                <a:spcPts val="0"/>
              </a:spcBef>
              <a:spcAft>
                <a:spcPts val="0"/>
              </a:spcAft>
              <a:buNone/>
            </a:pPr>
            <a:r>
              <a:t/>
            </a:r>
            <a:endParaRPr sz="700">
              <a:solidFill>
                <a:schemeClr val="dk1"/>
              </a:solidFill>
              <a:latin typeface="Bookman Old Style"/>
              <a:ea typeface="Bookman Old Style"/>
              <a:cs typeface="Bookman Old Style"/>
              <a:sym typeface="Bookman Old Style"/>
            </a:endParaRPr>
          </a:p>
          <a:p>
            <a:pPr indent="0" lvl="0" marL="0" rtl="0" algn="l">
              <a:spcBef>
                <a:spcPts val="0"/>
              </a:spcBef>
              <a:spcAft>
                <a:spcPts val="0"/>
              </a:spcAft>
              <a:buNone/>
            </a:pPr>
            <a:r>
              <a:rPr lang="en" sz="700">
                <a:solidFill>
                  <a:schemeClr val="dk1"/>
                </a:solidFill>
                <a:latin typeface="Bookman Old Style"/>
                <a:ea typeface="Bookman Old Style"/>
                <a:cs typeface="Bookman Old Style"/>
                <a:sym typeface="Bookman Old Style"/>
              </a:rPr>
              <a:t>Lowell, Amy. Letter to Alfred Kreymborg, May 23, 1921. Houghton Library, Harvard University, MS Lowell 20.</a:t>
            </a:r>
            <a:endParaRPr sz="700">
              <a:solidFill>
                <a:schemeClr val="dk1"/>
              </a:solidFill>
              <a:latin typeface="Bookman Old Style"/>
              <a:ea typeface="Bookman Old Style"/>
              <a:cs typeface="Bookman Old Style"/>
              <a:sym typeface="Bookman Old Style"/>
            </a:endParaRPr>
          </a:p>
          <a:p>
            <a:pPr indent="0" lvl="0" marL="0" rtl="0" algn="l">
              <a:spcBef>
                <a:spcPts val="0"/>
              </a:spcBef>
              <a:spcAft>
                <a:spcPts val="0"/>
              </a:spcAft>
              <a:buNone/>
            </a:pPr>
            <a:r>
              <a:t/>
            </a:r>
            <a:endParaRPr sz="700">
              <a:solidFill>
                <a:schemeClr val="dk1"/>
              </a:solidFill>
              <a:latin typeface="Bookman Old Style"/>
              <a:ea typeface="Bookman Old Style"/>
              <a:cs typeface="Bookman Old Style"/>
              <a:sym typeface="Bookman Old Style"/>
            </a:endParaRPr>
          </a:p>
          <a:p>
            <a:pPr indent="0" lvl="0" marL="0" rtl="0" algn="l">
              <a:spcBef>
                <a:spcPts val="0"/>
              </a:spcBef>
              <a:spcAft>
                <a:spcPts val="0"/>
              </a:spcAft>
              <a:buNone/>
            </a:pPr>
            <a:r>
              <a:rPr lang="en" sz="700">
                <a:solidFill>
                  <a:schemeClr val="dk1"/>
                </a:solidFill>
                <a:latin typeface="Bookman Old Style"/>
                <a:ea typeface="Bookman Old Style"/>
                <a:cs typeface="Bookman Old Style"/>
                <a:sym typeface="Bookman Old Style"/>
              </a:rPr>
              <a:t>Lowell, Amy. Letter to Alfred Kreymborg, March 11, 1924. Houghton Library, Harvard University, MS Lowell 20.</a:t>
            </a:r>
            <a:endParaRPr sz="700">
              <a:solidFill>
                <a:schemeClr val="dk1"/>
              </a:solidFill>
              <a:latin typeface="Bookman Old Style"/>
              <a:ea typeface="Bookman Old Style"/>
              <a:cs typeface="Bookman Old Style"/>
              <a:sym typeface="Bookman Old Style"/>
            </a:endParaRPr>
          </a:p>
          <a:p>
            <a:pPr indent="0" lvl="0" marL="0" rtl="0" algn="l">
              <a:spcBef>
                <a:spcPts val="0"/>
              </a:spcBef>
              <a:spcAft>
                <a:spcPts val="0"/>
              </a:spcAft>
              <a:buNone/>
            </a:pPr>
            <a:r>
              <a:t/>
            </a:r>
            <a:endParaRPr sz="700">
              <a:solidFill>
                <a:schemeClr val="dk1"/>
              </a:solidFill>
              <a:latin typeface="Bookman Old Style"/>
              <a:ea typeface="Bookman Old Style"/>
              <a:cs typeface="Bookman Old Style"/>
              <a:sym typeface="Bookman Old Style"/>
            </a:endParaRPr>
          </a:p>
          <a:p>
            <a:pPr indent="0" lvl="0" marL="0" rtl="0" algn="l">
              <a:spcBef>
                <a:spcPts val="0"/>
              </a:spcBef>
              <a:spcAft>
                <a:spcPts val="0"/>
              </a:spcAft>
              <a:buNone/>
            </a:pPr>
            <a:r>
              <a:rPr lang="en" sz="700">
                <a:solidFill>
                  <a:schemeClr val="dk1"/>
                </a:solidFill>
                <a:latin typeface="Bookman Old Style"/>
                <a:ea typeface="Bookman Old Style"/>
                <a:cs typeface="Bookman Old Style"/>
                <a:sym typeface="Bookman Old Style"/>
              </a:rPr>
              <a:t>Lowell, Amy. Letter to Alfred Kreymborg, April 17, 1925. Houghton Library, Harvard University, MS Lowell 20.</a:t>
            </a:r>
            <a:endParaRPr sz="700">
              <a:solidFill>
                <a:schemeClr val="dk1"/>
              </a:solidFill>
              <a:latin typeface="Bookman Old Style"/>
              <a:ea typeface="Bookman Old Style"/>
              <a:cs typeface="Bookman Old Style"/>
              <a:sym typeface="Bookman Old Style"/>
            </a:endParaRPr>
          </a:p>
          <a:p>
            <a:pPr indent="0" lvl="0" marL="0" rtl="0" algn="l">
              <a:spcBef>
                <a:spcPts val="0"/>
              </a:spcBef>
              <a:spcAft>
                <a:spcPts val="0"/>
              </a:spcAft>
              <a:buNone/>
            </a:pPr>
            <a:r>
              <a:t/>
            </a:r>
            <a:endParaRPr sz="700">
              <a:solidFill>
                <a:schemeClr val="dk1"/>
              </a:solidFill>
              <a:latin typeface="Bookman Old Style"/>
              <a:ea typeface="Bookman Old Style"/>
              <a:cs typeface="Bookman Old Style"/>
              <a:sym typeface="Bookman Old Style"/>
            </a:endParaRPr>
          </a:p>
          <a:p>
            <a:pPr indent="0" lvl="0" marL="0" rtl="0" algn="l">
              <a:spcBef>
                <a:spcPts val="0"/>
              </a:spcBef>
              <a:spcAft>
                <a:spcPts val="0"/>
              </a:spcAft>
              <a:buNone/>
            </a:pPr>
            <a:r>
              <a:rPr lang="en" sz="700">
                <a:solidFill>
                  <a:schemeClr val="dk1"/>
                </a:solidFill>
                <a:latin typeface="Bookman Old Style"/>
                <a:ea typeface="Bookman Old Style"/>
                <a:cs typeface="Bookman Old Style"/>
                <a:sym typeface="Bookman Old Style"/>
              </a:rPr>
              <a:t>Lowell, Amy. Letter to William Carlos Williams, October 19, 1916. Houghton Library, Harvard University, MS Lowell 20.</a:t>
            </a:r>
            <a:endParaRPr sz="700">
              <a:solidFill>
                <a:schemeClr val="dk1"/>
              </a:solidFill>
              <a:latin typeface="Bookman Old Style"/>
              <a:ea typeface="Bookman Old Style"/>
              <a:cs typeface="Bookman Old Style"/>
              <a:sym typeface="Bookman Old Style"/>
            </a:endParaRPr>
          </a:p>
          <a:p>
            <a:pPr indent="0" lvl="0" marL="0" rtl="0" algn="l">
              <a:spcBef>
                <a:spcPts val="0"/>
              </a:spcBef>
              <a:spcAft>
                <a:spcPts val="0"/>
              </a:spcAft>
              <a:buNone/>
            </a:pPr>
            <a:r>
              <a:t/>
            </a:r>
            <a:endParaRPr sz="700">
              <a:solidFill>
                <a:schemeClr val="dk1"/>
              </a:solidFill>
              <a:latin typeface="Bookman Old Style"/>
              <a:ea typeface="Bookman Old Style"/>
              <a:cs typeface="Bookman Old Style"/>
              <a:sym typeface="Bookman Old Style"/>
            </a:endParaRPr>
          </a:p>
          <a:p>
            <a:pPr indent="0" lvl="0" marL="0" rtl="0" algn="l">
              <a:spcBef>
                <a:spcPts val="0"/>
              </a:spcBef>
              <a:spcAft>
                <a:spcPts val="0"/>
              </a:spcAft>
              <a:buNone/>
            </a:pPr>
            <a:r>
              <a:rPr lang="en" sz="700">
                <a:solidFill>
                  <a:schemeClr val="dk1"/>
                </a:solidFill>
                <a:latin typeface="Bookman Old Style"/>
                <a:ea typeface="Bookman Old Style"/>
                <a:cs typeface="Bookman Old Style"/>
                <a:sym typeface="Bookman Old Style"/>
              </a:rPr>
              <a:t>Lowell, Amy. Letter to William Carlos Williams, March 18, 1921. Houghton Library, Harvard University, MS Lowell 20.</a:t>
            </a:r>
            <a:endParaRPr sz="700">
              <a:solidFill>
                <a:schemeClr val="dk1"/>
              </a:solidFill>
              <a:latin typeface="Bookman Old Style"/>
              <a:ea typeface="Bookman Old Style"/>
              <a:cs typeface="Bookman Old Style"/>
              <a:sym typeface="Bookman Old Style"/>
            </a:endParaRPr>
          </a:p>
          <a:p>
            <a:pPr indent="0" lvl="0" marL="0" rtl="0" algn="l">
              <a:spcBef>
                <a:spcPts val="0"/>
              </a:spcBef>
              <a:spcAft>
                <a:spcPts val="0"/>
              </a:spcAft>
              <a:buNone/>
            </a:pPr>
            <a:r>
              <a:t/>
            </a:r>
            <a:endParaRPr sz="700">
              <a:solidFill>
                <a:schemeClr val="dk1"/>
              </a:solidFill>
              <a:latin typeface="Bookman Old Style"/>
              <a:ea typeface="Bookman Old Style"/>
              <a:cs typeface="Bookman Old Style"/>
              <a:sym typeface="Bookman Old Style"/>
            </a:endParaRPr>
          </a:p>
          <a:p>
            <a:pPr indent="0" lvl="0" marL="0" rtl="0" algn="l">
              <a:spcBef>
                <a:spcPts val="0"/>
              </a:spcBef>
              <a:spcAft>
                <a:spcPts val="0"/>
              </a:spcAft>
              <a:buNone/>
            </a:pPr>
            <a:r>
              <a:rPr lang="en" sz="700">
                <a:solidFill>
                  <a:schemeClr val="dk1"/>
                </a:solidFill>
                <a:latin typeface="Bookman Old Style"/>
                <a:ea typeface="Bookman Old Style"/>
                <a:cs typeface="Bookman Old Style"/>
                <a:sym typeface="Bookman Old Style"/>
              </a:rPr>
              <a:t>Lowell, Amy. Letter to William Carlos Williams, April 11, 1921. Houghton Library, Harvard University, MS Lowell 20.</a:t>
            </a:r>
            <a:endParaRPr sz="700">
              <a:solidFill>
                <a:schemeClr val="dk1"/>
              </a:solidFill>
              <a:latin typeface="Bookman Old Style"/>
              <a:ea typeface="Bookman Old Style"/>
              <a:cs typeface="Bookman Old Style"/>
              <a:sym typeface="Bookman Old Style"/>
            </a:endParaRPr>
          </a:p>
          <a:p>
            <a:pPr indent="0" lvl="0" marL="0" rtl="0" algn="l">
              <a:spcBef>
                <a:spcPts val="0"/>
              </a:spcBef>
              <a:spcAft>
                <a:spcPts val="0"/>
              </a:spcAft>
              <a:buNone/>
            </a:pPr>
            <a:r>
              <a:t/>
            </a:r>
            <a:endParaRPr sz="700">
              <a:solidFill>
                <a:schemeClr val="dk1"/>
              </a:solidFill>
              <a:latin typeface="Bookman Old Style"/>
              <a:ea typeface="Bookman Old Style"/>
              <a:cs typeface="Bookman Old Style"/>
              <a:sym typeface="Bookman Old Style"/>
            </a:endParaRPr>
          </a:p>
          <a:p>
            <a:pPr indent="0" lvl="0" marL="0" rtl="0" algn="l">
              <a:spcBef>
                <a:spcPts val="0"/>
              </a:spcBef>
              <a:spcAft>
                <a:spcPts val="0"/>
              </a:spcAft>
              <a:buNone/>
            </a:pPr>
            <a:r>
              <a:rPr lang="en" sz="700">
                <a:solidFill>
                  <a:schemeClr val="dk1"/>
                </a:solidFill>
                <a:latin typeface="Bookman Old Style"/>
                <a:ea typeface="Bookman Old Style"/>
                <a:cs typeface="Bookman Old Style"/>
                <a:sym typeface="Bookman Old Style"/>
              </a:rPr>
              <a:t>Williams, Williams Carlos. Letter to Any Lowell, October 4, 1916. Houghton Library, Harvard University, MS Lowell 19 (1333).</a:t>
            </a:r>
            <a:endParaRPr sz="700">
              <a:solidFill>
                <a:schemeClr val="dk1"/>
              </a:solidFill>
              <a:latin typeface="Bookman Old Style"/>
              <a:ea typeface="Bookman Old Style"/>
              <a:cs typeface="Bookman Old Style"/>
              <a:sym typeface="Bookman Old Style"/>
            </a:endParaRPr>
          </a:p>
          <a:p>
            <a:pPr indent="0" lvl="0" marL="0" rtl="0" algn="l">
              <a:spcBef>
                <a:spcPts val="0"/>
              </a:spcBef>
              <a:spcAft>
                <a:spcPts val="0"/>
              </a:spcAft>
              <a:buNone/>
            </a:pPr>
            <a:r>
              <a:t/>
            </a:r>
            <a:endParaRPr sz="700">
              <a:solidFill>
                <a:schemeClr val="dk1"/>
              </a:solidFill>
              <a:latin typeface="Bookman Old Style"/>
              <a:ea typeface="Bookman Old Style"/>
              <a:cs typeface="Bookman Old Style"/>
              <a:sym typeface="Bookman Old Style"/>
            </a:endParaRPr>
          </a:p>
          <a:p>
            <a:pPr indent="0" lvl="0" marL="0" rtl="0" algn="l">
              <a:spcBef>
                <a:spcPts val="0"/>
              </a:spcBef>
              <a:spcAft>
                <a:spcPts val="0"/>
              </a:spcAft>
              <a:buNone/>
            </a:pPr>
            <a:r>
              <a:rPr lang="en" sz="700">
                <a:solidFill>
                  <a:schemeClr val="dk1"/>
                </a:solidFill>
                <a:latin typeface="Bookman Old Style"/>
                <a:ea typeface="Bookman Old Style"/>
                <a:cs typeface="Bookman Old Style"/>
                <a:sym typeface="Bookman Old Style"/>
              </a:rPr>
              <a:t>Williams, Williams Carlos. Letter to Amy Lowell, October 12, 1916. Houghton Library, Harvard University, MS Lowell 19 (1333).</a:t>
            </a:r>
            <a:endParaRPr sz="700">
              <a:solidFill>
                <a:schemeClr val="dk1"/>
              </a:solidFill>
              <a:latin typeface="Bookman Old Style"/>
              <a:ea typeface="Bookman Old Style"/>
              <a:cs typeface="Bookman Old Style"/>
              <a:sym typeface="Bookman Old Style"/>
            </a:endParaRPr>
          </a:p>
          <a:p>
            <a:pPr indent="0" lvl="0" marL="0" rtl="0" algn="l">
              <a:spcBef>
                <a:spcPts val="0"/>
              </a:spcBef>
              <a:spcAft>
                <a:spcPts val="0"/>
              </a:spcAft>
              <a:buNone/>
            </a:pPr>
            <a:r>
              <a:t/>
            </a:r>
            <a:endParaRPr sz="700">
              <a:solidFill>
                <a:schemeClr val="dk1"/>
              </a:solidFill>
              <a:latin typeface="Bookman Old Style"/>
              <a:ea typeface="Bookman Old Style"/>
              <a:cs typeface="Bookman Old Style"/>
              <a:sym typeface="Bookman Old Style"/>
            </a:endParaRPr>
          </a:p>
          <a:p>
            <a:pPr indent="0" lvl="0" marL="0" rtl="0" algn="l">
              <a:spcBef>
                <a:spcPts val="0"/>
              </a:spcBef>
              <a:spcAft>
                <a:spcPts val="0"/>
              </a:spcAft>
              <a:buNone/>
            </a:pPr>
            <a:r>
              <a:rPr lang="en" sz="700">
                <a:solidFill>
                  <a:schemeClr val="dk1"/>
                </a:solidFill>
                <a:latin typeface="Bookman Old Style"/>
                <a:ea typeface="Bookman Old Style"/>
                <a:cs typeface="Bookman Old Style"/>
                <a:sym typeface="Bookman Old Style"/>
              </a:rPr>
              <a:t>Williams, Williams Carlos. Letter to Amy Lowell, April 11, 1921. Houghton Library, Harvard University, MS Lowell 19 (1333).</a:t>
            </a:r>
            <a:endParaRPr sz="700">
              <a:solidFill>
                <a:schemeClr val="dk1"/>
              </a:solidFill>
              <a:latin typeface="Bookman Old Style"/>
              <a:ea typeface="Bookman Old Style"/>
              <a:cs typeface="Bookman Old Style"/>
              <a:sym typeface="Bookman Old Style"/>
            </a:endParaRPr>
          </a:p>
          <a:p>
            <a:pPr indent="0" lvl="0" marL="0" rtl="0" algn="l">
              <a:spcBef>
                <a:spcPts val="0"/>
              </a:spcBef>
              <a:spcAft>
                <a:spcPts val="0"/>
              </a:spcAft>
              <a:buNone/>
            </a:pPr>
            <a:r>
              <a:t/>
            </a:r>
            <a:endParaRPr sz="700">
              <a:solidFill>
                <a:schemeClr val="dk1"/>
              </a:solidFill>
              <a:latin typeface="Bookman Old Style"/>
              <a:ea typeface="Bookman Old Style"/>
              <a:cs typeface="Bookman Old Style"/>
              <a:sym typeface="Bookman Old Style"/>
            </a:endParaRPr>
          </a:p>
          <a:p>
            <a:pPr indent="0" lvl="0" marL="0" rtl="0" algn="l">
              <a:spcBef>
                <a:spcPts val="0"/>
              </a:spcBef>
              <a:spcAft>
                <a:spcPts val="0"/>
              </a:spcAft>
              <a:buNone/>
            </a:pPr>
            <a:r>
              <a:rPr lang="en" sz="700">
                <a:solidFill>
                  <a:schemeClr val="dk1"/>
                </a:solidFill>
                <a:latin typeface="Bookman Old Style"/>
                <a:ea typeface="Bookman Old Style"/>
                <a:cs typeface="Bookman Old Style"/>
                <a:sym typeface="Bookman Old Style"/>
              </a:rPr>
              <a:t>Lowell, Amy. Letter to William Carlos Williams, October 9, 1916. Houghton Library, Harvard University, MS Lowell 20.</a:t>
            </a:r>
            <a:endParaRPr sz="700">
              <a:solidFill>
                <a:schemeClr val="dk1"/>
              </a:solidFill>
              <a:latin typeface="Bookman Old Style"/>
              <a:ea typeface="Bookman Old Style"/>
              <a:cs typeface="Bookman Old Style"/>
              <a:sym typeface="Bookman Old Style"/>
            </a:endParaRPr>
          </a:p>
          <a:p>
            <a:pPr indent="0" lvl="0" marL="0" rtl="0" algn="l">
              <a:spcBef>
                <a:spcPts val="0"/>
              </a:spcBef>
              <a:spcAft>
                <a:spcPts val="0"/>
              </a:spcAft>
              <a:buNone/>
            </a:pPr>
            <a:r>
              <a:t/>
            </a:r>
            <a:endParaRPr sz="1800">
              <a:solidFill>
                <a:schemeClr val="lt2"/>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37"/>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Bookman Old Style"/>
                <a:ea typeface="Bookman Old Style"/>
                <a:cs typeface="Bookman Old Style"/>
                <a:sym typeface="Bookman Old Style"/>
              </a:rPr>
              <a:t>Works Cited, cont. </a:t>
            </a:r>
            <a:endParaRPr>
              <a:latin typeface="Bookman Old Style"/>
              <a:ea typeface="Bookman Old Style"/>
              <a:cs typeface="Bookman Old Style"/>
              <a:sym typeface="Bookman Old Style"/>
            </a:endParaRPr>
          </a:p>
        </p:txBody>
      </p:sp>
      <p:sp>
        <p:nvSpPr>
          <p:cNvPr id="246" name="Google Shape;246;p37"/>
          <p:cNvSpPr txBox="1"/>
          <p:nvPr>
            <p:ph idx="1" type="body"/>
          </p:nvPr>
        </p:nvSpPr>
        <p:spPr>
          <a:xfrm>
            <a:off x="311700" y="863550"/>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1"/>
                </a:solidFill>
                <a:latin typeface="Bookman Old Style"/>
                <a:ea typeface="Bookman Old Style"/>
                <a:cs typeface="Bookman Old Style"/>
                <a:sym typeface="Bookman Old Style"/>
              </a:rPr>
              <a:t>Amy Lowell Collection of Manuscripts, 1768-ca. 1923 (MS Lowell 19). Houghton Library, Harvard University.</a:t>
            </a:r>
            <a:endParaRPr sz="1100">
              <a:solidFill>
                <a:schemeClr val="dk1"/>
              </a:solidFill>
              <a:latin typeface="Bookman Old Style"/>
              <a:ea typeface="Bookman Old Style"/>
              <a:cs typeface="Bookman Old Style"/>
              <a:sym typeface="Bookman Old Style"/>
            </a:endParaRPr>
          </a:p>
          <a:p>
            <a:pPr indent="0" lvl="0" marL="0" rtl="0" algn="l">
              <a:spcBef>
                <a:spcPts val="0"/>
              </a:spcBef>
              <a:spcAft>
                <a:spcPts val="0"/>
              </a:spcAft>
              <a:buNone/>
            </a:pPr>
            <a:r>
              <a:t/>
            </a:r>
            <a:endParaRPr sz="1100">
              <a:solidFill>
                <a:schemeClr val="dk1"/>
              </a:solidFill>
              <a:latin typeface="Bookman Old Style"/>
              <a:ea typeface="Bookman Old Style"/>
              <a:cs typeface="Bookman Old Style"/>
              <a:sym typeface="Bookman Old Style"/>
            </a:endParaRPr>
          </a:p>
          <a:p>
            <a:pPr indent="0" lvl="0" marL="0" rtl="0" algn="l">
              <a:spcBef>
                <a:spcPts val="0"/>
              </a:spcBef>
              <a:spcAft>
                <a:spcPts val="0"/>
              </a:spcAft>
              <a:buNone/>
            </a:pPr>
            <a:r>
              <a:rPr lang="en" sz="1100">
                <a:solidFill>
                  <a:schemeClr val="dk1"/>
                </a:solidFill>
                <a:latin typeface="Bookman Old Style"/>
                <a:ea typeface="Bookman Old Style"/>
                <a:cs typeface="Bookman Old Style"/>
                <a:sym typeface="Bookman Old Style"/>
              </a:rPr>
              <a:t>Amy Lowell Collection of Manuscripts, 1768-ca. 1923 (MS Lowell 20). Houghton Library, Harvard University.</a:t>
            </a:r>
            <a:endParaRPr sz="1100">
              <a:solidFill>
                <a:schemeClr val="dk1"/>
              </a:solidFill>
              <a:latin typeface="Bookman Old Style"/>
              <a:ea typeface="Bookman Old Style"/>
              <a:cs typeface="Bookman Old Style"/>
              <a:sym typeface="Bookman Old Style"/>
            </a:endParaRPr>
          </a:p>
          <a:p>
            <a:pPr indent="0" lvl="0" marL="0" rtl="0" algn="l">
              <a:spcBef>
                <a:spcPts val="0"/>
              </a:spcBef>
              <a:spcAft>
                <a:spcPts val="0"/>
              </a:spcAft>
              <a:buNone/>
            </a:pPr>
            <a:r>
              <a:t/>
            </a:r>
            <a:endParaRPr sz="1100">
              <a:solidFill>
                <a:schemeClr val="dk1"/>
              </a:solidFill>
              <a:latin typeface="Bookman Old Style"/>
              <a:ea typeface="Bookman Old Style"/>
              <a:cs typeface="Bookman Old Style"/>
              <a:sym typeface="Bookman Old Style"/>
            </a:endParaRPr>
          </a:p>
          <a:p>
            <a:pPr indent="0" lvl="0" marL="0" rtl="0" algn="l">
              <a:spcBef>
                <a:spcPts val="0"/>
              </a:spcBef>
              <a:spcAft>
                <a:spcPts val="0"/>
              </a:spcAft>
              <a:buNone/>
            </a:pPr>
            <a:r>
              <a:rPr lang="en" sz="1100">
                <a:solidFill>
                  <a:schemeClr val="dk1"/>
                </a:solidFill>
                <a:latin typeface="Bookman Old Style"/>
                <a:ea typeface="Bookman Old Style"/>
                <a:cs typeface="Bookman Old Style"/>
                <a:sym typeface="Bookman Old Style"/>
              </a:rPr>
              <a:t>Churchill, Suzanne W. “An Introduction to Others: A Magazine of the New Verse.” Modernist Journals | An Introduction to Others: A Magazine of the New Verse, modjourn.org/an-introduction-to-others-a-magazine-of-the-new-verse/. </a:t>
            </a:r>
            <a:endParaRPr sz="1100">
              <a:solidFill>
                <a:schemeClr val="dk1"/>
              </a:solidFill>
              <a:latin typeface="Bookman Old Style"/>
              <a:ea typeface="Bookman Old Style"/>
              <a:cs typeface="Bookman Old Style"/>
              <a:sym typeface="Bookman Old Style"/>
            </a:endParaRPr>
          </a:p>
          <a:p>
            <a:pPr indent="0" lvl="0" marL="0" rtl="0" algn="l">
              <a:lnSpc>
                <a:spcPct val="100000"/>
              </a:lnSpc>
              <a:spcBef>
                <a:spcPts val="1200"/>
              </a:spcBef>
              <a:spcAft>
                <a:spcPts val="0"/>
              </a:spcAft>
              <a:buNone/>
            </a:pPr>
            <a:r>
              <a:rPr lang="en" sz="1100">
                <a:solidFill>
                  <a:schemeClr val="dk1"/>
                </a:solidFill>
                <a:latin typeface="Bookman Old Style"/>
                <a:ea typeface="Bookman Old Style"/>
                <a:cs typeface="Bookman Old Style"/>
                <a:sym typeface="Bookman Old Style"/>
              </a:rPr>
              <a:t>Conover, Roger. “Mina Loy from Songs to Joannes (1917).” </a:t>
            </a:r>
            <a:r>
              <a:rPr i="1" lang="en" sz="1100">
                <a:solidFill>
                  <a:schemeClr val="dk1"/>
                </a:solidFill>
                <a:latin typeface="Bookman Old Style"/>
                <a:ea typeface="Bookman Old Style"/>
                <a:cs typeface="Bookman Old Style"/>
                <a:sym typeface="Bookman Old Style"/>
              </a:rPr>
              <a:t>EPC / Mina Loy – Songs to Joannes</a:t>
            </a:r>
            <a:r>
              <a:rPr lang="en" sz="1100">
                <a:solidFill>
                  <a:schemeClr val="dk1"/>
                </a:solidFill>
                <a:latin typeface="Bookman Old Style"/>
                <a:ea typeface="Bookman Old Style"/>
                <a:cs typeface="Bookman Old Style"/>
                <a:sym typeface="Bookman Old Style"/>
              </a:rPr>
              <a:t>, writing.upenn.edu/epc/authors/loy/poem_loy_Songs_to_Joannes.html#:~:text=To%20reduce%20eroticism%20to%20the,famous%20of%20all%20her%20lines. </a:t>
            </a:r>
            <a:endParaRPr sz="1100">
              <a:solidFill>
                <a:schemeClr val="dk1"/>
              </a:solidFill>
              <a:latin typeface="Bookman Old Style"/>
              <a:ea typeface="Bookman Old Style"/>
              <a:cs typeface="Bookman Old Style"/>
              <a:sym typeface="Bookman Old Style"/>
            </a:endParaRPr>
          </a:p>
          <a:p>
            <a:pPr indent="0" lvl="0" marL="0" rtl="0" algn="l">
              <a:spcBef>
                <a:spcPts val="1200"/>
              </a:spcBef>
              <a:spcAft>
                <a:spcPts val="0"/>
              </a:spcAft>
              <a:buNone/>
            </a:pPr>
            <a:r>
              <a:t/>
            </a:r>
            <a:endParaRPr sz="1100">
              <a:solidFill>
                <a:schemeClr val="dk1"/>
              </a:solidFill>
              <a:latin typeface="Bookman Old Style"/>
              <a:ea typeface="Bookman Old Style"/>
              <a:cs typeface="Bookman Old Style"/>
              <a:sym typeface="Bookman Old Style"/>
            </a:endParaRPr>
          </a:p>
          <a:p>
            <a:pPr indent="0" lvl="0" marL="0" rtl="0" algn="l">
              <a:spcBef>
                <a:spcPts val="0"/>
              </a:spcBef>
              <a:spcAft>
                <a:spcPts val="0"/>
              </a:spcAft>
              <a:buNone/>
            </a:pPr>
            <a:r>
              <a:rPr lang="en" sz="1100">
                <a:solidFill>
                  <a:schemeClr val="dk1"/>
                </a:solidFill>
                <a:latin typeface="Bookman Old Style"/>
                <a:ea typeface="Bookman Old Style"/>
                <a:cs typeface="Bookman Old Style"/>
                <a:sym typeface="Bookman Old Style"/>
              </a:rPr>
              <a:t>Encyclopedia.com ." Women in world history: A biographical encyclopedia. Encyclopedia.com. </a:t>
            </a:r>
            <a:r>
              <a:rPr lang="en" sz="1100">
                <a:solidFill>
                  <a:schemeClr val="dk1"/>
                </a:solidFill>
                <a:uFill>
                  <a:noFill/>
                </a:uFill>
                <a:latin typeface="Bookman Old Style"/>
                <a:ea typeface="Bookman Old Style"/>
                <a:cs typeface="Bookman Old Style"/>
                <a:sym typeface="Bookman Old Style"/>
                <a:hlinkClick r:id="rId3">
                  <a:extLst>
                    <a:ext uri="{A12FA001-AC4F-418D-AE19-62706E023703}">
                      <ahyp:hlinkClr val="tx"/>
                    </a:ext>
                  </a:extLst>
                </a:hlinkClick>
              </a:rPr>
              <a:t>https://www.encyclopedia.com/women/encyclopedias-almanacs-transcripts-and-maps/lowell-amy-1874-1925</a:t>
            </a:r>
            <a:endParaRPr sz="1100">
              <a:solidFill>
                <a:schemeClr val="dk1"/>
              </a:solidFill>
              <a:latin typeface="Bookman Old Style"/>
              <a:ea typeface="Bookman Old Style"/>
              <a:cs typeface="Bookman Old Style"/>
              <a:sym typeface="Bookman Old Style"/>
            </a:endParaRPr>
          </a:p>
          <a:p>
            <a:pPr indent="0" lvl="0" marL="0" rtl="0" algn="l">
              <a:spcBef>
                <a:spcPts val="0"/>
              </a:spcBef>
              <a:spcAft>
                <a:spcPts val="0"/>
              </a:spcAft>
              <a:buNone/>
            </a:pPr>
            <a:r>
              <a:t/>
            </a:r>
            <a:endParaRPr sz="1100">
              <a:solidFill>
                <a:schemeClr val="dk1"/>
              </a:solidFill>
              <a:latin typeface="Bookman Old Style"/>
              <a:ea typeface="Bookman Old Style"/>
              <a:cs typeface="Bookman Old Style"/>
              <a:sym typeface="Bookman Old Style"/>
            </a:endParaRPr>
          </a:p>
          <a:p>
            <a:pPr indent="0" lvl="0" marL="0" rtl="0" algn="l">
              <a:spcBef>
                <a:spcPts val="0"/>
              </a:spcBef>
              <a:spcAft>
                <a:spcPts val="0"/>
              </a:spcAft>
              <a:buNone/>
            </a:pPr>
            <a:r>
              <a:rPr lang="en" sz="1100">
                <a:solidFill>
                  <a:schemeClr val="dk1"/>
                </a:solidFill>
                <a:latin typeface="Bookman Old Style"/>
                <a:ea typeface="Bookman Old Style"/>
                <a:cs typeface="Bookman Old Style"/>
                <a:sym typeface="Bookman Old Style"/>
              </a:rPr>
              <a:t>Lewis, J. J. (2017, March 16). Amy Lowell, American Poet and Imagist. ThoughtCo. </a:t>
            </a:r>
            <a:r>
              <a:rPr lang="en" sz="1100">
                <a:solidFill>
                  <a:schemeClr val="dk1"/>
                </a:solidFill>
                <a:uFill>
                  <a:noFill/>
                </a:uFill>
                <a:latin typeface="Bookman Old Style"/>
                <a:ea typeface="Bookman Old Style"/>
                <a:cs typeface="Bookman Old Style"/>
                <a:sym typeface="Bookman Old Style"/>
                <a:hlinkClick r:id="rId4">
                  <a:extLst>
                    <a:ext uri="{A12FA001-AC4F-418D-AE19-62706E023703}">
                      <ahyp:hlinkClr val="tx"/>
                    </a:ext>
                  </a:extLst>
                </a:hlinkClick>
              </a:rPr>
              <a:t>https://www.thoughtco.com/amy-lowell-biography-3530884#:~:text=This%20work%20was%20taxing%20on,with%20a%20massive%20cerebral%20hemorrhage</a:t>
            </a:r>
            <a:r>
              <a:rPr lang="en" sz="1100">
                <a:solidFill>
                  <a:schemeClr val="dk1"/>
                </a:solidFill>
                <a:latin typeface="Bookman Old Style"/>
                <a:ea typeface="Bookman Old Style"/>
                <a:cs typeface="Bookman Old Style"/>
                <a:sym typeface="Bookman Old Style"/>
              </a:rPr>
              <a:t>.</a:t>
            </a:r>
            <a:endParaRPr sz="1100">
              <a:solidFill>
                <a:schemeClr val="dk1"/>
              </a:solidFill>
              <a:latin typeface="Bookman Old Style"/>
              <a:ea typeface="Bookman Old Style"/>
              <a:cs typeface="Bookman Old Style"/>
              <a:sym typeface="Bookman Old Style"/>
            </a:endParaRPr>
          </a:p>
          <a:p>
            <a:pPr indent="0" lvl="0" marL="0" rtl="0" algn="l">
              <a:spcBef>
                <a:spcPts val="1200"/>
              </a:spcBef>
              <a:spcAft>
                <a:spcPts val="1200"/>
              </a:spcAft>
              <a:buNone/>
            </a:pPr>
            <a:r>
              <a:t/>
            </a:r>
            <a:endParaRPr sz="1200" strike="sngStrike">
              <a:solidFill>
                <a:schemeClr val="dk1"/>
              </a:solidFill>
              <a:latin typeface="Bookman Old Style"/>
              <a:ea typeface="Bookman Old Style"/>
              <a:cs typeface="Bookman Old Style"/>
              <a:sym typeface="Bookman Old Style"/>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38"/>
          <p:cNvSpPr txBox="1"/>
          <p:nvPr>
            <p:ph idx="1" type="body"/>
          </p:nvPr>
        </p:nvSpPr>
        <p:spPr>
          <a:xfrm>
            <a:off x="-114475" y="0"/>
            <a:ext cx="9144000" cy="3416400"/>
          </a:xfrm>
          <a:prstGeom prst="rect">
            <a:avLst/>
          </a:prstGeom>
        </p:spPr>
        <p:txBody>
          <a:bodyPr anchorCtr="0" anchor="t" bIns="91425" lIns="91425" spcFirstLastPara="1" rIns="91425" wrap="square" tIns="91425">
            <a:normAutofit fontScale="25000" lnSpcReduction="20000"/>
          </a:bodyPr>
          <a:lstStyle/>
          <a:p>
            <a:pPr indent="0" lvl="0" marL="0" rtl="0" algn="l">
              <a:lnSpc>
                <a:spcPct val="100000"/>
              </a:lnSpc>
              <a:spcBef>
                <a:spcPts val="0"/>
              </a:spcBef>
              <a:spcAft>
                <a:spcPts val="0"/>
              </a:spcAft>
              <a:buNone/>
            </a:pPr>
            <a:r>
              <a:t/>
            </a:r>
            <a:endParaRPr b="1" i="1" sz="9600">
              <a:solidFill>
                <a:schemeClr val="dk1"/>
              </a:solidFill>
              <a:latin typeface="Book Antiqua"/>
              <a:ea typeface="Book Antiqua"/>
              <a:cs typeface="Book Antiqua"/>
              <a:sym typeface="Book Antiqua"/>
            </a:endParaRPr>
          </a:p>
          <a:p>
            <a:pPr indent="457200" lvl="0" marL="0" rtl="0" algn="l">
              <a:lnSpc>
                <a:spcPct val="100000"/>
              </a:lnSpc>
              <a:spcBef>
                <a:spcPts val="0"/>
              </a:spcBef>
              <a:spcAft>
                <a:spcPts val="0"/>
              </a:spcAft>
              <a:buNone/>
            </a:pPr>
            <a:r>
              <a:rPr b="1" i="1" lang="en" sz="9600">
                <a:solidFill>
                  <a:schemeClr val="dk1"/>
                </a:solidFill>
                <a:latin typeface="Book Antiqua"/>
                <a:ea typeface="Book Antiqua"/>
                <a:cs typeface="Book Antiqua"/>
                <a:sym typeface="Book Antiqua"/>
              </a:rPr>
              <a:t>Others </a:t>
            </a:r>
            <a:r>
              <a:rPr b="1" lang="en" sz="9600">
                <a:solidFill>
                  <a:schemeClr val="dk1"/>
                </a:solidFill>
                <a:latin typeface="Book Antiqua"/>
                <a:ea typeface="Book Antiqua"/>
                <a:cs typeface="Book Antiqua"/>
                <a:sym typeface="Book Antiqua"/>
              </a:rPr>
              <a:t>Sources</a:t>
            </a:r>
            <a:r>
              <a:rPr b="1" lang="en" sz="9600">
                <a:solidFill>
                  <a:schemeClr val="dk1"/>
                </a:solidFill>
                <a:latin typeface="Book Antiqua"/>
                <a:ea typeface="Book Antiqua"/>
                <a:cs typeface="Book Antiqua"/>
                <a:sym typeface="Book Antiqua"/>
              </a:rPr>
              <a:t>:</a:t>
            </a:r>
            <a:endParaRPr b="1" sz="9600">
              <a:solidFill>
                <a:schemeClr val="dk1"/>
              </a:solidFill>
              <a:latin typeface="Book Antiqua"/>
              <a:ea typeface="Book Antiqua"/>
              <a:cs typeface="Book Antiqua"/>
              <a:sym typeface="Book Antiqua"/>
            </a:endParaRPr>
          </a:p>
          <a:p>
            <a:pPr indent="-12700" lvl="0" marL="355600" rtl="0" algn="l">
              <a:lnSpc>
                <a:spcPct val="100000"/>
              </a:lnSpc>
              <a:spcBef>
                <a:spcPts val="1200"/>
              </a:spcBef>
              <a:spcAft>
                <a:spcPts val="0"/>
              </a:spcAft>
              <a:buNone/>
            </a:pPr>
            <a:r>
              <a:rPr lang="en" sz="3200">
                <a:solidFill>
                  <a:schemeClr val="dk1"/>
                </a:solidFill>
                <a:latin typeface="Bookman Old Style"/>
                <a:ea typeface="Bookman Old Style"/>
                <a:cs typeface="Bookman Old Style"/>
                <a:sym typeface="Bookman Old Style"/>
              </a:rPr>
              <a:t>“Alfred Kreymborg.” </a:t>
            </a:r>
            <a:r>
              <a:rPr i="1" lang="en" sz="3200">
                <a:solidFill>
                  <a:schemeClr val="dk1"/>
                </a:solidFill>
                <a:latin typeface="Bookman Old Style"/>
                <a:ea typeface="Bookman Old Style"/>
                <a:cs typeface="Bookman Old Style"/>
                <a:sym typeface="Bookman Old Style"/>
              </a:rPr>
              <a:t>Poetry Foundation</a:t>
            </a:r>
            <a:r>
              <a:rPr lang="en" sz="3200">
                <a:solidFill>
                  <a:schemeClr val="dk1"/>
                </a:solidFill>
                <a:latin typeface="Bookman Old Style"/>
                <a:ea typeface="Bookman Old Style"/>
                <a:cs typeface="Bookman Old Style"/>
                <a:sym typeface="Bookman Old Style"/>
              </a:rPr>
              <a:t>, Poetry Foundation, www.poetryfoundation.org/poets/alfred-kreymborg. </a:t>
            </a:r>
            <a:endParaRPr sz="3200">
              <a:solidFill>
                <a:schemeClr val="dk1"/>
              </a:solidFill>
              <a:latin typeface="Bookman Old Style"/>
              <a:ea typeface="Bookman Old Style"/>
              <a:cs typeface="Bookman Old Style"/>
              <a:sym typeface="Bookman Old Style"/>
            </a:endParaRPr>
          </a:p>
          <a:p>
            <a:pPr indent="0" lvl="0" marL="0" rtl="0" algn="l">
              <a:lnSpc>
                <a:spcPct val="100000"/>
              </a:lnSpc>
              <a:spcBef>
                <a:spcPts val="1200"/>
              </a:spcBef>
              <a:spcAft>
                <a:spcPts val="0"/>
              </a:spcAft>
              <a:buNone/>
            </a:pPr>
            <a:r>
              <a:rPr lang="en" sz="3200">
                <a:solidFill>
                  <a:schemeClr val="dk1"/>
                </a:solidFill>
                <a:latin typeface="Bookman Old Style"/>
                <a:ea typeface="Bookman Old Style"/>
                <a:cs typeface="Bookman Old Style"/>
                <a:sym typeface="Bookman Old Style"/>
              </a:rPr>
              <a:t>           </a:t>
            </a:r>
            <a:r>
              <a:rPr lang="en" sz="3200">
                <a:solidFill>
                  <a:schemeClr val="dk1"/>
                </a:solidFill>
                <a:latin typeface="Bookman Old Style"/>
                <a:ea typeface="Bookman Old Style"/>
                <a:cs typeface="Bookman Old Style"/>
                <a:sym typeface="Bookman Old Style"/>
              </a:rPr>
              <a:t>Amy Lowell Collection of Manuscripts, 1768-ca. 1923 (MS Lowell 20). Houghton Library, Harvard University.</a:t>
            </a:r>
            <a:endParaRPr sz="3200">
              <a:solidFill>
                <a:schemeClr val="dk1"/>
              </a:solidFill>
              <a:latin typeface="Bookman Old Style"/>
              <a:ea typeface="Bookman Old Style"/>
              <a:cs typeface="Bookman Old Style"/>
              <a:sym typeface="Bookman Old Style"/>
            </a:endParaRPr>
          </a:p>
          <a:p>
            <a:pPr indent="0" lvl="0" marL="0" rtl="0" algn="l">
              <a:lnSpc>
                <a:spcPct val="100000"/>
              </a:lnSpc>
              <a:spcBef>
                <a:spcPts val="0"/>
              </a:spcBef>
              <a:spcAft>
                <a:spcPts val="0"/>
              </a:spcAft>
              <a:buNone/>
            </a:pPr>
            <a:r>
              <a:t/>
            </a:r>
            <a:endParaRPr sz="3200">
              <a:solidFill>
                <a:schemeClr val="dk1"/>
              </a:solidFill>
              <a:latin typeface="Bookman Old Style"/>
              <a:ea typeface="Bookman Old Style"/>
              <a:cs typeface="Bookman Old Style"/>
              <a:sym typeface="Bookman Old Style"/>
            </a:endParaRPr>
          </a:p>
          <a:p>
            <a:pPr indent="0" lvl="0" marL="0" rtl="0" algn="l">
              <a:lnSpc>
                <a:spcPct val="100000"/>
              </a:lnSpc>
              <a:spcBef>
                <a:spcPts val="0"/>
              </a:spcBef>
              <a:spcAft>
                <a:spcPts val="0"/>
              </a:spcAft>
              <a:buNone/>
            </a:pPr>
            <a:r>
              <a:rPr lang="en" sz="3200">
                <a:solidFill>
                  <a:schemeClr val="dk1"/>
                </a:solidFill>
                <a:latin typeface="Bookman Old Style"/>
                <a:ea typeface="Bookman Old Style"/>
                <a:cs typeface="Bookman Old Style"/>
                <a:sym typeface="Bookman Old Style"/>
              </a:rPr>
              <a:t>           Amy Lowell Collection of Manuscripts, 1768-ca. 1923 (MS Lowell 19)  Houghton Library, Harvard University.</a:t>
            </a:r>
            <a:endParaRPr sz="3200">
              <a:solidFill>
                <a:schemeClr val="dk1"/>
              </a:solidFill>
              <a:latin typeface="Bookman Old Style"/>
              <a:ea typeface="Bookman Old Style"/>
              <a:cs typeface="Bookman Old Style"/>
              <a:sym typeface="Bookman Old Style"/>
            </a:endParaRPr>
          </a:p>
          <a:p>
            <a:pPr indent="0" lvl="0" marL="0" rtl="0" algn="l">
              <a:lnSpc>
                <a:spcPct val="100000"/>
              </a:lnSpc>
              <a:spcBef>
                <a:spcPts val="0"/>
              </a:spcBef>
              <a:spcAft>
                <a:spcPts val="0"/>
              </a:spcAft>
              <a:buNone/>
            </a:pPr>
            <a:r>
              <a:t/>
            </a:r>
            <a:endParaRPr sz="3200">
              <a:solidFill>
                <a:schemeClr val="dk1"/>
              </a:solidFill>
              <a:latin typeface="Bookman Old Style"/>
              <a:ea typeface="Bookman Old Style"/>
              <a:cs typeface="Bookman Old Style"/>
              <a:sym typeface="Bookman Old Style"/>
            </a:endParaRPr>
          </a:p>
          <a:p>
            <a:pPr indent="-12700" lvl="0" marL="355600" rtl="0" algn="l">
              <a:lnSpc>
                <a:spcPct val="100000"/>
              </a:lnSpc>
              <a:spcBef>
                <a:spcPts val="1200"/>
              </a:spcBef>
              <a:spcAft>
                <a:spcPts val="0"/>
              </a:spcAft>
              <a:buNone/>
            </a:pPr>
            <a:r>
              <a:rPr lang="en" sz="3200">
                <a:solidFill>
                  <a:schemeClr val="dk1"/>
                </a:solidFill>
                <a:latin typeface="Bookman Old Style"/>
                <a:ea typeface="Bookman Old Style"/>
                <a:cs typeface="Bookman Old Style"/>
                <a:sym typeface="Bookman Old Style"/>
              </a:rPr>
              <a:t>Bowman, Peter. “Broom.” </a:t>
            </a:r>
            <a:r>
              <a:rPr i="1" lang="en" sz="3200">
                <a:solidFill>
                  <a:schemeClr val="dk1"/>
                </a:solidFill>
                <a:latin typeface="Bookman Old Style"/>
                <a:ea typeface="Bookman Old Style"/>
                <a:cs typeface="Bookman Old Style"/>
                <a:sym typeface="Bookman Old Style"/>
              </a:rPr>
              <a:t>Index of Modernist Magazines</a:t>
            </a:r>
            <a:r>
              <a:rPr lang="en" sz="3200">
                <a:solidFill>
                  <a:schemeClr val="dk1"/>
                </a:solidFill>
                <a:latin typeface="Bookman Old Style"/>
                <a:ea typeface="Bookman Old Style"/>
                <a:cs typeface="Bookman Old Style"/>
                <a:sym typeface="Bookman Old Style"/>
              </a:rPr>
              <a:t>, 18 Aug. 2016, modernistmagazines.org/american/broom/.</a:t>
            </a:r>
            <a:endParaRPr sz="3200">
              <a:solidFill>
                <a:schemeClr val="dk1"/>
              </a:solidFill>
              <a:latin typeface="Bookman Old Style"/>
              <a:ea typeface="Bookman Old Style"/>
              <a:cs typeface="Bookman Old Style"/>
              <a:sym typeface="Bookman Old Style"/>
            </a:endParaRPr>
          </a:p>
          <a:p>
            <a:pPr indent="-12700" lvl="0" marL="355600" rtl="0" algn="l">
              <a:lnSpc>
                <a:spcPct val="100000"/>
              </a:lnSpc>
              <a:spcBef>
                <a:spcPts val="1200"/>
              </a:spcBef>
              <a:spcAft>
                <a:spcPts val="0"/>
              </a:spcAft>
              <a:buNone/>
            </a:pPr>
            <a:r>
              <a:rPr lang="en" sz="3200">
                <a:solidFill>
                  <a:schemeClr val="dk1"/>
                </a:solidFill>
                <a:latin typeface="Bookman Old Style"/>
                <a:ea typeface="Bookman Old Style"/>
                <a:cs typeface="Bookman Old Style"/>
                <a:sym typeface="Bookman Old Style"/>
              </a:rPr>
              <a:t>Bowman, Peter. “Contact.” </a:t>
            </a:r>
            <a:r>
              <a:rPr i="1" lang="en" sz="3200">
                <a:solidFill>
                  <a:schemeClr val="dk1"/>
                </a:solidFill>
                <a:latin typeface="Bookman Old Style"/>
                <a:ea typeface="Bookman Old Style"/>
                <a:cs typeface="Bookman Old Style"/>
                <a:sym typeface="Bookman Old Style"/>
              </a:rPr>
              <a:t>Index of Modernist Magazines</a:t>
            </a:r>
            <a:r>
              <a:rPr lang="en" sz="3200">
                <a:solidFill>
                  <a:schemeClr val="dk1"/>
                </a:solidFill>
                <a:latin typeface="Bookman Old Style"/>
                <a:ea typeface="Bookman Old Style"/>
                <a:cs typeface="Bookman Old Style"/>
                <a:sym typeface="Bookman Old Style"/>
              </a:rPr>
              <a:t>, 18 Aug. 2016, modernistmagazines.org/american/contact/#1464124286764-16c18c4a-368d97f6-c4d2.</a:t>
            </a:r>
            <a:endParaRPr sz="3200">
              <a:solidFill>
                <a:schemeClr val="dk1"/>
              </a:solidFill>
              <a:latin typeface="Bookman Old Style"/>
              <a:ea typeface="Bookman Old Style"/>
              <a:cs typeface="Bookman Old Style"/>
              <a:sym typeface="Bookman Old Style"/>
            </a:endParaRPr>
          </a:p>
          <a:p>
            <a:pPr indent="-12700" lvl="0" marL="355600" rtl="0" algn="l">
              <a:lnSpc>
                <a:spcPct val="100000"/>
              </a:lnSpc>
              <a:spcBef>
                <a:spcPts val="1200"/>
              </a:spcBef>
              <a:spcAft>
                <a:spcPts val="0"/>
              </a:spcAft>
              <a:buNone/>
            </a:pPr>
            <a:r>
              <a:rPr lang="en" sz="3200">
                <a:solidFill>
                  <a:schemeClr val="dk1"/>
                </a:solidFill>
                <a:latin typeface="Bookman Old Style"/>
                <a:ea typeface="Bookman Old Style"/>
                <a:cs typeface="Bookman Old Style"/>
                <a:sym typeface="Bookman Old Style"/>
              </a:rPr>
              <a:t>Bowman, Peter. “Others.” </a:t>
            </a:r>
            <a:r>
              <a:rPr i="1" lang="en" sz="3200">
                <a:solidFill>
                  <a:schemeClr val="dk1"/>
                </a:solidFill>
                <a:latin typeface="Bookman Old Style"/>
                <a:ea typeface="Bookman Old Style"/>
                <a:cs typeface="Bookman Old Style"/>
                <a:sym typeface="Bookman Old Style"/>
              </a:rPr>
              <a:t>Index of Modernist Magazines</a:t>
            </a:r>
            <a:r>
              <a:rPr lang="en" sz="3200">
                <a:solidFill>
                  <a:schemeClr val="dk1"/>
                </a:solidFill>
                <a:latin typeface="Bookman Old Style"/>
                <a:ea typeface="Bookman Old Style"/>
                <a:cs typeface="Bookman Old Style"/>
                <a:sym typeface="Bookman Old Style"/>
              </a:rPr>
              <a:t>, 18 Aug. 2016, modernistmagazines.org/american/others/.</a:t>
            </a:r>
            <a:endParaRPr sz="3200">
              <a:solidFill>
                <a:schemeClr val="dk1"/>
              </a:solidFill>
              <a:latin typeface="Bookman Old Style"/>
              <a:ea typeface="Bookman Old Style"/>
              <a:cs typeface="Bookman Old Style"/>
              <a:sym typeface="Bookman Old Style"/>
            </a:endParaRPr>
          </a:p>
          <a:p>
            <a:pPr indent="-12700" lvl="0" marL="355600" rtl="0" algn="l">
              <a:lnSpc>
                <a:spcPct val="100000"/>
              </a:lnSpc>
              <a:spcBef>
                <a:spcPts val="1200"/>
              </a:spcBef>
              <a:spcAft>
                <a:spcPts val="0"/>
              </a:spcAft>
              <a:buNone/>
            </a:pPr>
            <a:r>
              <a:rPr lang="en" sz="3200">
                <a:solidFill>
                  <a:schemeClr val="dk1"/>
                </a:solidFill>
                <a:latin typeface="Bookman Old Style"/>
                <a:ea typeface="Bookman Old Style"/>
                <a:cs typeface="Bookman Old Style"/>
                <a:sym typeface="Bookman Old Style"/>
              </a:rPr>
              <a:t>Bowman, Peter. “The Glebe.” </a:t>
            </a:r>
            <a:r>
              <a:rPr i="1" lang="en" sz="3200">
                <a:solidFill>
                  <a:schemeClr val="dk1"/>
                </a:solidFill>
                <a:latin typeface="Bookman Old Style"/>
                <a:ea typeface="Bookman Old Style"/>
                <a:cs typeface="Bookman Old Style"/>
                <a:sym typeface="Bookman Old Style"/>
              </a:rPr>
              <a:t>Index of Modernist Magazines</a:t>
            </a:r>
            <a:r>
              <a:rPr lang="en" sz="3200">
                <a:solidFill>
                  <a:schemeClr val="dk1"/>
                </a:solidFill>
                <a:latin typeface="Bookman Old Style"/>
                <a:ea typeface="Bookman Old Style"/>
                <a:cs typeface="Bookman Old Style"/>
                <a:sym typeface="Bookman Old Style"/>
              </a:rPr>
              <a:t>, 18 Aug. 2016, modernistmagazines.org/american/the-glebe/#1464124281502-9e535a72-b35305c9-8992.</a:t>
            </a:r>
            <a:endParaRPr sz="3200">
              <a:solidFill>
                <a:schemeClr val="dk1"/>
              </a:solidFill>
              <a:latin typeface="Bookman Old Style"/>
              <a:ea typeface="Bookman Old Style"/>
              <a:cs typeface="Bookman Old Style"/>
              <a:sym typeface="Bookman Old Style"/>
            </a:endParaRPr>
          </a:p>
          <a:p>
            <a:pPr indent="-12700" lvl="0" marL="355600" rtl="0" algn="l">
              <a:lnSpc>
                <a:spcPct val="100000"/>
              </a:lnSpc>
              <a:spcBef>
                <a:spcPts val="1200"/>
              </a:spcBef>
              <a:spcAft>
                <a:spcPts val="0"/>
              </a:spcAft>
              <a:buNone/>
            </a:pPr>
            <a:r>
              <a:rPr lang="en" sz="3200">
                <a:solidFill>
                  <a:schemeClr val="dk1"/>
                </a:solidFill>
                <a:latin typeface="Bookman Old Style"/>
                <a:ea typeface="Bookman Old Style"/>
                <a:cs typeface="Bookman Old Style"/>
                <a:sym typeface="Bookman Old Style"/>
              </a:rPr>
              <a:t>Churchill, Suzanne W. “An Introduction to Others: A Magazine of the New Verse.” </a:t>
            </a:r>
            <a:r>
              <a:rPr i="1" lang="en" sz="3200">
                <a:solidFill>
                  <a:schemeClr val="dk1"/>
                </a:solidFill>
                <a:latin typeface="Bookman Old Style"/>
                <a:ea typeface="Bookman Old Style"/>
                <a:cs typeface="Bookman Old Style"/>
                <a:sym typeface="Bookman Old Style"/>
              </a:rPr>
              <a:t>Modernist Journals | An Introduction to Others: A Magazine of the New Verse</a:t>
            </a:r>
            <a:r>
              <a:rPr lang="en" sz="3200">
                <a:solidFill>
                  <a:schemeClr val="dk1"/>
                </a:solidFill>
                <a:latin typeface="Bookman Old Style"/>
                <a:ea typeface="Bookman Old Style"/>
                <a:cs typeface="Bookman Old Style"/>
                <a:sym typeface="Bookman Old Style"/>
              </a:rPr>
              <a:t>, modjourn.org/an-introduction-to-others-a-magazine-of-the-new-verse/.</a:t>
            </a:r>
            <a:endParaRPr sz="3200">
              <a:solidFill>
                <a:schemeClr val="dk1"/>
              </a:solidFill>
              <a:latin typeface="Bookman Old Style"/>
              <a:ea typeface="Bookman Old Style"/>
              <a:cs typeface="Bookman Old Style"/>
              <a:sym typeface="Bookman Old Style"/>
            </a:endParaRPr>
          </a:p>
          <a:p>
            <a:pPr indent="-12700" lvl="0" marL="355600" rtl="0" algn="l">
              <a:lnSpc>
                <a:spcPct val="100000"/>
              </a:lnSpc>
              <a:spcBef>
                <a:spcPts val="1200"/>
              </a:spcBef>
              <a:spcAft>
                <a:spcPts val="0"/>
              </a:spcAft>
              <a:buNone/>
            </a:pPr>
            <a:r>
              <a:rPr lang="en" sz="3200">
                <a:solidFill>
                  <a:schemeClr val="dk1"/>
                </a:solidFill>
                <a:latin typeface="Bookman Old Style"/>
                <a:ea typeface="Bookman Old Style"/>
                <a:cs typeface="Bookman Old Style"/>
                <a:sym typeface="Bookman Old Style"/>
              </a:rPr>
              <a:t>Conover, Roger. “Mina Loy from Songs to Joannes (1917).” </a:t>
            </a:r>
            <a:r>
              <a:rPr i="1" lang="en" sz="3200">
                <a:solidFill>
                  <a:schemeClr val="dk1"/>
                </a:solidFill>
                <a:latin typeface="Bookman Old Style"/>
                <a:ea typeface="Bookman Old Style"/>
                <a:cs typeface="Bookman Old Style"/>
                <a:sym typeface="Bookman Old Style"/>
              </a:rPr>
              <a:t>EPC / Mina Loy – Songs to Joannes</a:t>
            </a:r>
            <a:r>
              <a:rPr lang="en" sz="3200">
                <a:solidFill>
                  <a:schemeClr val="dk1"/>
                </a:solidFill>
                <a:latin typeface="Bookman Old Style"/>
                <a:ea typeface="Bookman Old Style"/>
                <a:cs typeface="Bookman Old Style"/>
                <a:sym typeface="Bookman Old Style"/>
              </a:rPr>
              <a:t>, writing.upenn.edu/epc/authors/loy/poem_loy_Songs_to_Joannes.html#:~:text=To%20reduce%20eroticism%20to%20the,famous%20of%20all%20her%20lines. </a:t>
            </a:r>
            <a:endParaRPr sz="3200">
              <a:solidFill>
                <a:schemeClr val="dk1"/>
              </a:solidFill>
              <a:latin typeface="Bookman Old Style"/>
              <a:ea typeface="Bookman Old Style"/>
              <a:cs typeface="Bookman Old Style"/>
              <a:sym typeface="Bookman Old Style"/>
            </a:endParaRPr>
          </a:p>
          <a:p>
            <a:pPr indent="-12700" lvl="0" marL="355600" rtl="0" algn="l">
              <a:lnSpc>
                <a:spcPct val="100000"/>
              </a:lnSpc>
              <a:spcBef>
                <a:spcPts val="1200"/>
              </a:spcBef>
              <a:spcAft>
                <a:spcPts val="0"/>
              </a:spcAft>
              <a:buNone/>
            </a:pPr>
            <a:r>
              <a:rPr lang="en" sz="3200">
                <a:solidFill>
                  <a:schemeClr val="dk1"/>
                </a:solidFill>
                <a:latin typeface="Bookman Old Style"/>
                <a:ea typeface="Bookman Old Style"/>
                <a:cs typeface="Bookman Old Style"/>
                <a:sym typeface="Bookman Old Style"/>
              </a:rPr>
              <a:t>Damon, S. Foster. </a:t>
            </a:r>
            <a:r>
              <a:rPr i="1" lang="en" sz="3200">
                <a:solidFill>
                  <a:schemeClr val="dk1"/>
                </a:solidFill>
                <a:latin typeface="Bookman Old Style"/>
                <a:ea typeface="Bookman Old Style"/>
                <a:cs typeface="Bookman Old Style"/>
                <a:sym typeface="Bookman Old Style"/>
              </a:rPr>
              <a:t>Amy Lowell: A Chronicle</a:t>
            </a:r>
            <a:r>
              <a:rPr lang="en" sz="3200">
                <a:solidFill>
                  <a:schemeClr val="dk1"/>
                </a:solidFill>
                <a:latin typeface="Bookman Old Style"/>
                <a:ea typeface="Bookman Old Style"/>
                <a:cs typeface="Bookman Old Style"/>
                <a:sym typeface="Bookman Old Style"/>
              </a:rPr>
              <a:t>. Houghton Mufflin, 1935.</a:t>
            </a:r>
            <a:endParaRPr sz="3200">
              <a:solidFill>
                <a:schemeClr val="dk1"/>
              </a:solidFill>
              <a:latin typeface="Bookman Old Style"/>
              <a:ea typeface="Bookman Old Style"/>
              <a:cs typeface="Bookman Old Style"/>
              <a:sym typeface="Bookman Old Style"/>
            </a:endParaRPr>
          </a:p>
          <a:p>
            <a:pPr indent="-12700" lvl="0" marL="355600" rtl="0" algn="l">
              <a:lnSpc>
                <a:spcPct val="100000"/>
              </a:lnSpc>
              <a:spcBef>
                <a:spcPts val="1200"/>
              </a:spcBef>
              <a:spcAft>
                <a:spcPts val="0"/>
              </a:spcAft>
              <a:buNone/>
            </a:pPr>
            <a:r>
              <a:rPr lang="en" sz="3200">
                <a:solidFill>
                  <a:schemeClr val="dk1"/>
                </a:solidFill>
                <a:latin typeface="Bookman Old Style"/>
                <a:ea typeface="Bookman Old Style"/>
                <a:cs typeface="Bookman Old Style"/>
                <a:sym typeface="Bookman Old Style"/>
              </a:rPr>
              <a:t>“Modernist Journals: Egoist. an Individualist Review. Vol. 3, No. 9.” </a:t>
            </a:r>
            <a:r>
              <a:rPr i="1" lang="en" sz="3200">
                <a:solidFill>
                  <a:schemeClr val="dk1"/>
                </a:solidFill>
                <a:latin typeface="Bookman Old Style"/>
                <a:ea typeface="Bookman Old Style"/>
                <a:cs typeface="Bookman Old Style"/>
                <a:sym typeface="Bookman Old Style"/>
              </a:rPr>
              <a:t>Modernist Journals | Egoist. An Individualist Review. Vol. 3, No. 9</a:t>
            </a:r>
            <a:r>
              <a:rPr lang="en" sz="3200">
                <a:solidFill>
                  <a:schemeClr val="dk1"/>
                </a:solidFill>
                <a:latin typeface="Bookman Old Style"/>
                <a:ea typeface="Bookman Old Style"/>
                <a:cs typeface="Bookman Old Style"/>
                <a:sym typeface="Bookman Old Style"/>
              </a:rPr>
              <a:t>, modjourn.org/issue/bdr522533/. Accessed 8 Dec. 2023.</a:t>
            </a:r>
            <a:endParaRPr sz="3200">
              <a:solidFill>
                <a:schemeClr val="dk1"/>
              </a:solidFill>
              <a:latin typeface="Bookman Old Style"/>
              <a:ea typeface="Bookman Old Style"/>
              <a:cs typeface="Bookman Old Style"/>
              <a:sym typeface="Bookman Old Style"/>
            </a:endParaRPr>
          </a:p>
          <a:p>
            <a:pPr indent="-12700" lvl="0" marL="355600" rtl="0" algn="l">
              <a:lnSpc>
                <a:spcPct val="100000"/>
              </a:lnSpc>
              <a:spcBef>
                <a:spcPts val="1200"/>
              </a:spcBef>
              <a:spcAft>
                <a:spcPts val="0"/>
              </a:spcAft>
              <a:buNone/>
            </a:pPr>
            <a:r>
              <a:rPr lang="en" sz="3200">
                <a:solidFill>
                  <a:schemeClr val="dk1"/>
                </a:solidFill>
                <a:latin typeface="Bookman Old Style"/>
                <a:ea typeface="Bookman Old Style"/>
                <a:cs typeface="Bookman Old Style"/>
                <a:sym typeface="Bookman Old Style"/>
              </a:rPr>
              <a:t>“Modernist Journals: Others.” </a:t>
            </a:r>
            <a:r>
              <a:rPr i="1" lang="en" sz="3200">
                <a:solidFill>
                  <a:schemeClr val="dk1"/>
                </a:solidFill>
                <a:latin typeface="Bookman Old Style"/>
                <a:ea typeface="Bookman Old Style"/>
                <a:cs typeface="Bookman Old Style"/>
                <a:sym typeface="Bookman Old Style"/>
              </a:rPr>
              <a:t>Modernist Journals | Others</a:t>
            </a:r>
            <a:r>
              <a:rPr lang="en" sz="3200">
                <a:solidFill>
                  <a:schemeClr val="dk1"/>
                </a:solidFill>
                <a:latin typeface="Bookman Old Style"/>
                <a:ea typeface="Bookman Old Style"/>
                <a:cs typeface="Bookman Old Style"/>
                <a:sym typeface="Bookman Old Style"/>
              </a:rPr>
              <a:t>, modjourn.org/journal/others/. </a:t>
            </a:r>
            <a:endParaRPr sz="3200">
              <a:solidFill>
                <a:schemeClr val="dk1"/>
              </a:solidFill>
              <a:latin typeface="Bookman Old Style"/>
              <a:ea typeface="Bookman Old Style"/>
              <a:cs typeface="Bookman Old Style"/>
              <a:sym typeface="Bookman Old Style"/>
            </a:endParaRPr>
          </a:p>
          <a:p>
            <a:pPr indent="-12700" lvl="0" marL="355600" rtl="0" algn="l">
              <a:lnSpc>
                <a:spcPct val="100000"/>
              </a:lnSpc>
              <a:spcBef>
                <a:spcPts val="1200"/>
              </a:spcBef>
              <a:spcAft>
                <a:spcPts val="0"/>
              </a:spcAft>
              <a:buNone/>
            </a:pPr>
            <a:r>
              <a:rPr lang="en" sz="3200">
                <a:solidFill>
                  <a:schemeClr val="dk1"/>
                </a:solidFill>
                <a:latin typeface="Bookman Old Style"/>
                <a:ea typeface="Bookman Old Style"/>
                <a:cs typeface="Bookman Old Style"/>
                <a:sym typeface="Bookman Old Style"/>
              </a:rPr>
              <a:t>“Some Imagist Poets.” </a:t>
            </a:r>
            <a:r>
              <a:rPr i="1" lang="en" sz="3200">
                <a:solidFill>
                  <a:schemeClr val="dk1"/>
                </a:solidFill>
                <a:latin typeface="Bookman Old Style"/>
                <a:ea typeface="Bookman Old Style"/>
                <a:cs typeface="Bookman Old Style"/>
                <a:sym typeface="Bookman Old Style"/>
              </a:rPr>
              <a:t>The Project Gutenberg eBook of Some Imagist Poets, by Richard Aldington, H.D., John Gould Fletcher, F. S. Flint, D. H. Lawrence, and Amy Lowell.</a:t>
            </a:r>
            <a:r>
              <a:rPr lang="en" sz="3200">
                <a:solidFill>
                  <a:schemeClr val="dk1"/>
                </a:solidFill>
                <a:latin typeface="Bookman Old Style"/>
                <a:ea typeface="Bookman Old Style"/>
                <a:cs typeface="Bookman Old Style"/>
                <a:sym typeface="Bookman Old Style"/>
              </a:rPr>
              <a:t>, www.gutenberg.org/files/30276/30276-h/30276-h.htm. </a:t>
            </a:r>
            <a:endParaRPr sz="3200">
              <a:solidFill>
                <a:schemeClr val="dk1"/>
              </a:solidFill>
              <a:latin typeface="Bookman Old Style"/>
              <a:ea typeface="Bookman Old Style"/>
              <a:cs typeface="Bookman Old Style"/>
              <a:sym typeface="Bookman Old Style"/>
            </a:endParaRPr>
          </a:p>
          <a:p>
            <a:pPr indent="-12700" lvl="0" marL="355600" rtl="0" algn="l">
              <a:lnSpc>
                <a:spcPct val="100000"/>
              </a:lnSpc>
              <a:spcBef>
                <a:spcPts val="1200"/>
              </a:spcBef>
              <a:spcAft>
                <a:spcPts val="0"/>
              </a:spcAft>
              <a:buNone/>
            </a:pPr>
            <a:r>
              <a:rPr lang="en" sz="3200">
                <a:solidFill>
                  <a:schemeClr val="dk1"/>
                </a:solidFill>
                <a:latin typeface="Bookman Old Style"/>
                <a:ea typeface="Bookman Old Style"/>
                <a:cs typeface="Bookman Old Style"/>
                <a:sym typeface="Bookman Old Style"/>
              </a:rPr>
              <a:t>“William Carlos Williams.” </a:t>
            </a:r>
            <a:r>
              <a:rPr i="1" lang="en" sz="3200">
                <a:solidFill>
                  <a:schemeClr val="dk1"/>
                </a:solidFill>
                <a:latin typeface="Bookman Old Style"/>
                <a:ea typeface="Bookman Old Style"/>
                <a:cs typeface="Bookman Old Style"/>
                <a:sym typeface="Bookman Old Style"/>
              </a:rPr>
              <a:t>Poetry Foundation</a:t>
            </a:r>
            <a:r>
              <a:rPr lang="en" sz="3200">
                <a:solidFill>
                  <a:schemeClr val="dk1"/>
                </a:solidFill>
                <a:latin typeface="Bookman Old Style"/>
                <a:ea typeface="Bookman Old Style"/>
                <a:cs typeface="Bookman Old Style"/>
                <a:sym typeface="Bookman Old Style"/>
              </a:rPr>
              <a:t>, Poetry Foundation, www.poetryfoundation.org/poets/william-carlos-williams. Accessed 29 Nov. 2023. </a:t>
            </a:r>
            <a:endParaRPr sz="3200">
              <a:solidFill>
                <a:schemeClr val="dk1"/>
              </a:solidFill>
              <a:latin typeface="Bookman Old Style"/>
              <a:ea typeface="Bookman Old Style"/>
              <a:cs typeface="Bookman Old Style"/>
              <a:sym typeface="Bookman Old Style"/>
            </a:endParaRPr>
          </a:p>
          <a:p>
            <a:pPr indent="-12700" lvl="0" marL="355600" rtl="0" algn="l">
              <a:lnSpc>
                <a:spcPct val="100000"/>
              </a:lnSpc>
              <a:spcBef>
                <a:spcPts val="1200"/>
              </a:spcBef>
              <a:spcAft>
                <a:spcPts val="0"/>
              </a:spcAft>
              <a:buNone/>
            </a:pPr>
            <a:r>
              <a:t/>
            </a:r>
            <a:endParaRPr sz="3200">
              <a:solidFill>
                <a:schemeClr val="dk1"/>
              </a:solidFill>
              <a:latin typeface="Bookman Old Style"/>
              <a:ea typeface="Bookman Old Style"/>
              <a:cs typeface="Bookman Old Style"/>
              <a:sym typeface="Bookman Old Style"/>
            </a:endParaRPr>
          </a:p>
          <a:p>
            <a:pPr indent="-12700" lvl="0" marL="355600" rtl="0" algn="l">
              <a:lnSpc>
                <a:spcPct val="100000"/>
              </a:lnSpc>
              <a:spcBef>
                <a:spcPts val="1200"/>
              </a:spcBef>
              <a:spcAft>
                <a:spcPts val="0"/>
              </a:spcAft>
              <a:buNone/>
            </a:pPr>
            <a:r>
              <a:t/>
            </a:r>
            <a:endParaRPr sz="3200">
              <a:solidFill>
                <a:schemeClr val="dk1"/>
              </a:solidFill>
              <a:latin typeface="Bookman Old Style"/>
              <a:ea typeface="Bookman Old Style"/>
              <a:cs typeface="Bookman Old Style"/>
              <a:sym typeface="Bookman Old Style"/>
            </a:endParaRPr>
          </a:p>
          <a:p>
            <a:pPr indent="0" lvl="0" marL="0" rtl="0" algn="l">
              <a:lnSpc>
                <a:spcPct val="100000"/>
              </a:lnSpc>
              <a:spcBef>
                <a:spcPts val="1200"/>
              </a:spcBef>
              <a:spcAft>
                <a:spcPts val="1200"/>
              </a:spcAft>
              <a:buNone/>
            </a:pPr>
            <a:r>
              <a:t/>
            </a:r>
            <a:endParaRPr sz="3200">
              <a:solidFill>
                <a:schemeClr val="dk1"/>
              </a:solidFill>
              <a:latin typeface="Bookman Old Style"/>
              <a:ea typeface="Bookman Old Style"/>
              <a:cs typeface="Bookman Old Style"/>
              <a:sym typeface="Bookman Old Style"/>
            </a:endParaRPr>
          </a:p>
        </p:txBody>
      </p:sp>
      <p:sp>
        <p:nvSpPr>
          <p:cNvPr id="252" name="Google Shape;252;p38"/>
          <p:cNvSpPr txBox="1"/>
          <p:nvPr>
            <p:ph type="title"/>
          </p:nvPr>
        </p:nvSpPr>
        <p:spPr>
          <a:xfrm>
            <a:off x="623400" y="-9574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latin typeface="Bookman Old Style"/>
              <a:ea typeface="Bookman Old Style"/>
              <a:cs typeface="Bookman Old Style"/>
              <a:sym typeface="Bookman Old Style"/>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3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Bookman Old Style"/>
                <a:ea typeface="Bookman Old Style"/>
                <a:cs typeface="Bookman Old Style"/>
                <a:sym typeface="Bookman Old Style"/>
              </a:rPr>
              <a:t>Sources Cont.</a:t>
            </a:r>
            <a:endParaRPr>
              <a:latin typeface="Bookman Old Style"/>
              <a:ea typeface="Bookman Old Style"/>
              <a:cs typeface="Bookman Old Style"/>
              <a:sym typeface="Bookman Old Style"/>
            </a:endParaRPr>
          </a:p>
          <a:p>
            <a:pPr indent="0" lvl="0" marL="0" rtl="0" algn="ctr">
              <a:spcBef>
                <a:spcPts val="0"/>
              </a:spcBef>
              <a:spcAft>
                <a:spcPts val="0"/>
              </a:spcAft>
              <a:buNone/>
            </a:pPr>
            <a:r>
              <a:t/>
            </a:r>
            <a:endParaRPr>
              <a:latin typeface="Bookman Old Style"/>
              <a:ea typeface="Bookman Old Style"/>
              <a:cs typeface="Bookman Old Style"/>
              <a:sym typeface="Bookman Old Style"/>
            </a:endParaRPr>
          </a:p>
        </p:txBody>
      </p:sp>
      <p:sp>
        <p:nvSpPr>
          <p:cNvPr id="258" name="Google Shape;258;p39"/>
          <p:cNvSpPr txBox="1"/>
          <p:nvPr/>
        </p:nvSpPr>
        <p:spPr>
          <a:xfrm>
            <a:off x="366000" y="1192325"/>
            <a:ext cx="8628000" cy="315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Book Antiqua"/>
                <a:ea typeface="Book Antiqua"/>
                <a:cs typeface="Book Antiqua"/>
                <a:sym typeface="Book Antiqua"/>
              </a:rPr>
              <a:t>Mina Loy Sources:</a:t>
            </a:r>
            <a:endParaRPr b="1" sz="1800">
              <a:solidFill>
                <a:schemeClr val="dk1"/>
              </a:solidFill>
              <a:latin typeface="Book Antiqua"/>
              <a:ea typeface="Book Antiqua"/>
              <a:cs typeface="Book Antiqua"/>
              <a:sym typeface="Book Antiqua"/>
            </a:endParaRPr>
          </a:p>
          <a:p>
            <a:pPr indent="-12700" lvl="0" marL="355600" rtl="0" algn="l">
              <a:lnSpc>
                <a:spcPct val="115000"/>
              </a:lnSpc>
              <a:spcBef>
                <a:spcPts val="1200"/>
              </a:spcBef>
              <a:spcAft>
                <a:spcPts val="0"/>
              </a:spcAft>
              <a:buNone/>
            </a:pPr>
            <a:r>
              <a:rPr i="1" lang="en" sz="1100">
                <a:solidFill>
                  <a:schemeClr val="dk1"/>
                </a:solidFill>
                <a:latin typeface="Times New Roman"/>
                <a:ea typeface="Times New Roman"/>
                <a:cs typeface="Times New Roman"/>
                <a:sym typeface="Times New Roman"/>
              </a:rPr>
              <a:t>Basic Search - Gale Literature Resource Center</a:t>
            </a:r>
            <a:r>
              <a:rPr lang="en" sz="1100">
                <a:solidFill>
                  <a:schemeClr val="dk1"/>
                </a:solidFill>
                <a:latin typeface="Times New Roman"/>
                <a:ea typeface="Times New Roman"/>
                <a:cs typeface="Times New Roman"/>
                <a:sym typeface="Times New Roman"/>
              </a:rPr>
              <a:t>, go.gale.com/ps/start.do?p=LitRC&amp;userGroupName=anon~25537f9f. Accessed 29 Nov. 2023.</a:t>
            </a:r>
            <a:endParaRPr sz="1100">
              <a:solidFill>
                <a:schemeClr val="dk1"/>
              </a:solidFill>
              <a:latin typeface="Times New Roman"/>
              <a:ea typeface="Times New Roman"/>
              <a:cs typeface="Times New Roman"/>
              <a:sym typeface="Times New Roman"/>
            </a:endParaRPr>
          </a:p>
          <a:p>
            <a:pPr indent="-12700" lvl="0" marL="355600" rtl="0" algn="l">
              <a:lnSpc>
                <a:spcPct val="115000"/>
              </a:lnSpc>
              <a:spcBef>
                <a:spcPts val="1200"/>
              </a:spcBef>
              <a:spcAft>
                <a:spcPts val="0"/>
              </a:spcAft>
              <a:buNone/>
            </a:pPr>
            <a:r>
              <a:rPr lang="en" sz="1100">
                <a:solidFill>
                  <a:schemeClr val="dk1"/>
                </a:solidFill>
                <a:latin typeface="Times New Roman"/>
                <a:ea typeface="Times New Roman"/>
                <a:cs typeface="Times New Roman"/>
                <a:sym typeface="Times New Roman"/>
              </a:rPr>
              <a:t>Litilluminations. “Who’s Afraid of Mina Loy?” </a:t>
            </a:r>
            <a:r>
              <a:rPr i="1" lang="en" sz="1100">
                <a:solidFill>
                  <a:schemeClr val="dk1"/>
                </a:solidFill>
                <a:latin typeface="Times New Roman"/>
                <a:ea typeface="Times New Roman"/>
                <a:cs typeface="Times New Roman"/>
                <a:sym typeface="Times New Roman"/>
              </a:rPr>
              <a:t>Gender and Modernism</a:t>
            </a:r>
            <a:r>
              <a:rPr lang="en" sz="1100">
                <a:solidFill>
                  <a:schemeClr val="dk1"/>
                </a:solidFill>
                <a:latin typeface="Times New Roman"/>
                <a:ea typeface="Times New Roman"/>
                <a:cs typeface="Times New Roman"/>
                <a:sym typeface="Times New Roman"/>
              </a:rPr>
              <a:t>, 17 May 2013, gendermodernism.wordpress.com/2013/05/16/whos-afraid-of-mina-loy/.</a:t>
            </a:r>
            <a:endParaRPr sz="1100">
              <a:solidFill>
                <a:schemeClr val="dk1"/>
              </a:solidFill>
              <a:latin typeface="Times New Roman"/>
              <a:ea typeface="Times New Roman"/>
              <a:cs typeface="Times New Roman"/>
              <a:sym typeface="Times New Roman"/>
            </a:endParaRPr>
          </a:p>
          <a:p>
            <a:pPr indent="-12700" lvl="0" marL="355600" rtl="0" algn="l">
              <a:lnSpc>
                <a:spcPct val="115000"/>
              </a:lnSpc>
              <a:spcBef>
                <a:spcPts val="1200"/>
              </a:spcBef>
              <a:spcAft>
                <a:spcPts val="0"/>
              </a:spcAft>
              <a:buNone/>
            </a:pPr>
            <a:r>
              <a:rPr lang="en" sz="1100">
                <a:solidFill>
                  <a:schemeClr val="dk1"/>
                </a:solidFill>
                <a:latin typeface="Times New Roman"/>
                <a:ea typeface="Times New Roman"/>
                <a:cs typeface="Times New Roman"/>
                <a:sym typeface="Times New Roman"/>
              </a:rPr>
              <a:t>“Mina Loy.” </a:t>
            </a:r>
            <a:r>
              <a:rPr i="1" lang="en" sz="1100">
                <a:solidFill>
                  <a:schemeClr val="dk1"/>
                </a:solidFill>
                <a:latin typeface="Times New Roman"/>
                <a:ea typeface="Times New Roman"/>
                <a:cs typeface="Times New Roman"/>
                <a:sym typeface="Times New Roman"/>
              </a:rPr>
              <a:t>Poetry Foundation</a:t>
            </a:r>
            <a:r>
              <a:rPr lang="en" sz="1100">
                <a:solidFill>
                  <a:schemeClr val="dk1"/>
                </a:solidFill>
                <a:latin typeface="Times New Roman"/>
                <a:ea typeface="Times New Roman"/>
                <a:cs typeface="Times New Roman"/>
                <a:sym typeface="Times New Roman"/>
              </a:rPr>
              <a:t>, Poetry Foundation, www.poetryfoundation.org/poets/mina-loy. </a:t>
            </a:r>
            <a:endParaRPr sz="1100">
              <a:solidFill>
                <a:schemeClr val="dk1"/>
              </a:solidFill>
              <a:latin typeface="Times New Roman"/>
              <a:ea typeface="Times New Roman"/>
              <a:cs typeface="Times New Roman"/>
              <a:sym typeface="Times New Roman"/>
            </a:endParaRPr>
          </a:p>
          <a:p>
            <a:pPr indent="-12700" lvl="0" marL="355600" rtl="0" algn="l">
              <a:lnSpc>
                <a:spcPct val="115000"/>
              </a:lnSpc>
              <a:spcBef>
                <a:spcPts val="1200"/>
              </a:spcBef>
              <a:spcAft>
                <a:spcPts val="0"/>
              </a:spcAft>
              <a:buNone/>
            </a:pPr>
            <a:r>
              <a:rPr lang="en" sz="1100">
                <a:solidFill>
                  <a:schemeClr val="dk1"/>
                </a:solidFill>
                <a:latin typeface="Times New Roman"/>
                <a:ea typeface="Times New Roman"/>
                <a:cs typeface="Times New Roman"/>
                <a:sym typeface="Times New Roman"/>
              </a:rPr>
              <a:t>“Mina Loy.” </a:t>
            </a:r>
            <a:r>
              <a:rPr i="1" lang="en" sz="1100">
                <a:solidFill>
                  <a:schemeClr val="dk1"/>
                </a:solidFill>
                <a:latin typeface="Times New Roman"/>
                <a:ea typeface="Times New Roman"/>
                <a:cs typeface="Times New Roman"/>
                <a:sym typeface="Times New Roman"/>
              </a:rPr>
              <a:t>Poets.Org</a:t>
            </a:r>
            <a:r>
              <a:rPr lang="en" sz="1100">
                <a:solidFill>
                  <a:schemeClr val="dk1"/>
                </a:solidFill>
                <a:latin typeface="Times New Roman"/>
                <a:ea typeface="Times New Roman"/>
                <a:cs typeface="Times New Roman"/>
                <a:sym typeface="Times New Roman"/>
              </a:rPr>
              <a:t>, Academy of American Poets, 5 July 2022, poets.org/poet/mina-loy.</a:t>
            </a:r>
            <a:endParaRPr sz="1100">
              <a:solidFill>
                <a:schemeClr val="dk1"/>
              </a:solidFill>
              <a:latin typeface="Times New Roman"/>
              <a:ea typeface="Times New Roman"/>
              <a:cs typeface="Times New Roman"/>
              <a:sym typeface="Times New Roman"/>
            </a:endParaRPr>
          </a:p>
          <a:p>
            <a:pPr indent="-12700" lvl="0" marL="355600" rtl="0" algn="l">
              <a:lnSpc>
                <a:spcPct val="115000"/>
              </a:lnSpc>
              <a:spcBef>
                <a:spcPts val="1200"/>
              </a:spcBef>
              <a:spcAft>
                <a:spcPts val="0"/>
              </a:spcAft>
              <a:buNone/>
            </a:pPr>
            <a:r>
              <a:rPr i="1" lang="en" sz="1100">
                <a:solidFill>
                  <a:schemeClr val="dk1"/>
                </a:solidFill>
                <a:latin typeface="Times New Roman"/>
                <a:ea typeface="Times New Roman"/>
                <a:cs typeface="Times New Roman"/>
                <a:sym typeface="Times New Roman"/>
              </a:rPr>
              <a:t>Reading Mina Loy through Creative Translation Love Songs</a:t>
            </a:r>
            <a:r>
              <a:rPr lang="en" sz="1100">
                <a:solidFill>
                  <a:schemeClr val="dk1"/>
                </a:solidFill>
                <a:latin typeface="Times New Roman"/>
                <a:ea typeface="Times New Roman"/>
                <a:cs typeface="Times New Roman"/>
                <a:sym typeface="Times New Roman"/>
              </a:rPr>
              <a:t>, www.people.iup.edu/sherwood/Archived-Courses/Engl317F04/Docs/reading_mina_loy_through_creativ.htm. </a:t>
            </a:r>
            <a:endParaRPr sz="1100">
              <a:solidFill>
                <a:schemeClr val="dk1"/>
              </a:solidFill>
              <a:latin typeface="Times New Roman"/>
              <a:ea typeface="Times New Roman"/>
              <a:cs typeface="Times New Roman"/>
              <a:sym typeface="Times New Roman"/>
            </a:endParaRPr>
          </a:p>
          <a:p>
            <a:pPr indent="-12700" lvl="0" marL="355600" rtl="0" algn="l">
              <a:lnSpc>
                <a:spcPct val="115000"/>
              </a:lnSpc>
              <a:spcBef>
                <a:spcPts val="1200"/>
              </a:spcBef>
              <a:spcAft>
                <a:spcPts val="0"/>
              </a:spcAft>
              <a:buNone/>
            </a:pPr>
            <a:r>
              <a:rPr lang="en" sz="1100">
                <a:solidFill>
                  <a:schemeClr val="dk1"/>
                </a:solidFill>
                <a:latin typeface="Times New Roman"/>
                <a:ea typeface="Times New Roman"/>
                <a:cs typeface="Times New Roman"/>
                <a:sym typeface="Times New Roman"/>
              </a:rPr>
              <a:t>“Songs to Joannes.” </a:t>
            </a:r>
            <a:r>
              <a:rPr i="1" lang="en" sz="1100">
                <a:solidFill>
                  <a:schemeClr val="dk1"/>
                </a:solidFill>
                <a:latin typeface="Times New Roman"/>
                <a:ea typeface="Times New Roman"/>
                <a:cs typeface="Times New Roman"/>
                <a:sym typeface="Times New Roman"/>
              </a:rPr>
              <a:t>Mina Loy, Songs to Joannes</a:t>
            </a:r>
            <a:r>
              <a:rPr lang="en" sz="1100">
                <a:solidFill>
                  <a:schemeClr val="dk1"/>
                </a:solidFill>
                <a:latin typeface="Times New Roman"/>
                <a:ea typeface="Times New Roman"/>
                <a:cs typeface="Times New Roman"/>
                <a:sym typeface="Times New Roman"/>
              </a:rPr>
              <a:t>, oncomouse.github.io/loy/songs.html. </a:t>
            </a:r>
            <a:endParaRPr sz="1100">
              <a:solidFill>
                <a:schemeClr val="dk1"/>
              </a:solidFill>
              <a:latin typeface="Times New Roman"/>
              <a:ea typeface="Times New Roman"/>
              <a:cs typeface="Times New Roman"/>
              <a:sym typeface="Times New Roman"/>
            </a:endParaRPr>
          </a:p>
          <a:p>
            <a:pPr indent="-12700" lvl="0" marL="355600" rtl="0" algn="l">
              <a:lnSpc>
                <a:spcPct val="115000"/>
              </a:lnSpc>
              <a:spcBef>
                <a:spcPts val="1200"/>
              </a:spcBef>
              <a:spcAft>
                <a:spcPts val="0"/>
              </a:spcAft>
              <a:buNone/>
            </a:pPr>
            <a:r>
              <a:rPr lang="en" sz="1100">
                <a:solidFill>
                  <a:schemeClr val="dk1"/>
                </a:solidFill>
                <a:latin typeface="Times New Roman"/>
                <a:ea typeface="Times New Roman"/>
                <a:cs typeface="Times New Roman"/>
                <a:sym typeface="Times New Roman"/>
              </a:rPr>
              <a:t>Sundresspublications. “Mina Loy Archives.” </a:t>
            </a:r>
            <a:r>
              <a:rPr i="1" lang="en" sz="1100">
                <a:solidFill>
                  <a:schemeClr val="dk1"/>
                </a:solidFill>
                <a:latin typeface="Times New Roman"/>
                <a:ea typeface="Times New Roman"/>
                <a:cs typeface="Times New Roman"/>
                <a:sym typeface="Times New Roman"/>
              </a:rPr>
              <a:t>The Sundress Blog</a:t>
            </a:r>
            <a:r>
              <a:rPr lang="en" sz="1100">
                <a:solidFill>
                  <a:schemeClr val="dk1"/>
                </a:solidFill>
                <a:latin typeface="Times New Roman"/>
                <a:ea typeface="Times New Roman"/>
                <a:cs typeface="Times New Roman"/>
                <a:sym typeface="Times New Roman"/>
              </a:rPr>
              <a:t>, 23 July 2015, sundressblog.com/tag/mina-loy/. </a:t>
            </a:r>
            <a:endParaRPr sz="1100">
              <a:solidFill>
                <a:schemeClr val="dk1"/>
              </a:solidFill>
              <a:latin typeface="Times New Roman"/>
              <a:ea typeface="Times New Roman"/>
              <a:cs typeface="Times New Roman"/>
              <a:sym typeface="Times New Roman"/>
            </a:endParaRPr>
          </a:p>
          <a:p>
            <a:pPr indent="0" lvl="0" marL="0" rtl="0" algn="l">
              <a:spcBef>
                <a:spcPts val="1200"/>
              </a:spcBef>
              <a:spcAft>
                <a:spcPts val="0"/>
              </a:spcAft>
              <a:buNone/>
            </a:pPr>
            <a:r>
              <a:t/>
            </a:r>
            <a:endParaRPr b="1" sz="1800">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4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Bookman Old Style"/>
                <a:ea typeface="Bookman Old Style"/>
                <a:cs typeface="Bookman Old Style"/>
                <a:sym typeface="Bookman Old Style"/>
              </a:rPr>
              <a:t>Sources Cont.</a:t>
            </a:r>
            <a:endParaRPr>
              <a:latin typeface="Bookman Old Style"/>
              <a:ea typeface="Bookman Old Style"/>
              <a:cs typeface="Bookman Old Style"/>
              <a:sym typeface="Bookman Old Style"/>
            </a:endParaRPr>
          </a:p>
        </p:txBody>
      </p:sp>
      <p:sp>
        <p:nvSpPr>
          <p:cNvPr id="264" name="Google Shape;264;p40"/>
          <p:cNvSpPr txBox="1"/>
          <p:nvPr/>
        </p:nvSpPr>
        <p:spPr>
          <a:xfrm>
            <a:off x="366000" y="1330750"/>
            <a:ext cx="8628000" cy="315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Book Antiqua"/>
                <a:ea typeface="Book Antiqua"/>
                <a:cs typeface="Book Antiqua"/>
                <a:sym typeface="Book Antiqua"/>
              </a:rPr>
              <a:t>Lowell’s Health-related Sources</a:t>
            </a:r>
            <a:r>
              <a:rPr b="1" lang="en" sz="1800">
                <a:solidFill>
                  <a:schemeClr val="dk1"/>
                </a:solidFill>
                <a:latin typeface="Book Antiqua"/>
                <a:ea typeface="Book Antiqua"/>
                <a:cs typeface="Book Antiqua"/>
                <a:sym typeface="Book Antiqua"/>
              </a:rPr>
              <a:t>:</a:t>
            </a:r>
            <a:endParaRPr b="1" sz="1800">
              <a:solidFill>
                <a:schemeClr val="dk1"/>
              </a:solidFill>
              <a:latin typeface="Book Antiqua"/>
              <a:ea typeface="Book Antiqua"/>
              <a:cs typeface="Book Antiqua"/>
              <a:sym typeface="Book Antiqua"/>
            </a:endParaRPr>
          </a:p>
          <a:p>
            <a:pPr indent="-12700" lvl="0" marL="355600" rtl="0" algn="l">
              <a:lnSpc>
                <a:spcPct val="115000"/>
              </a:lnSpc>
              <a:spcBef>
                <a:spcPts val="1200"/>
              </a:spcBef>
              <a:spcAft>
                <a:spcPts val="0"/>
              </a:spcAft>
              <a:buNone/>
            </a:pPr>
            <a:r>
              <a:rPr lang="en" sz="1100">
                <a:solidFill>
                  <a:schemeClr val="dk1"/>
                </a:solidFill>
                <a:latin typeface="Times New Roman"/>
                <a:ea typeface="Times New Roman"/>
                <a:cs typeface="Times New Roman"/>
                <a:sym typeface="Times New Roman"/>
              </a:rPr>
              <a:t>Encyclopedia.com. (2023, November 30). .</a:t>
            </a:r>
            <a:r>
              <a:rPr i="1" lang="en" sz="1100">
                <a:solidFill>
                  <a:schemeClr val="dk1"/>
                </a:solidFill>
                <a:latin typeface="Times New Roman"/>
                <a:ea typeface="Times New Roman"/>
                <a:cs typeface="Times New Roman"/>
                <a:sym typeface="Times New Roman"/>
              </a:rPr>
              <a:t>" Women in world history: A biographical encyclopedia. . encyclopedia.com. 15 Nov. 2023 .</a:t>
            </a:r>
            <a:r>
              <a:rPr lang="en" sz="1100">
                <a:solidFill>
                  <a:schemeClr val="dk1"/>
                </a:solidFill>
                <a:latin typeface="Times New Roman"/>
                <a:ea typeface="Times New Roman"/>
                <a:cs typeface="Times New Roman"/>
                <a:sym typeface="Times New Roman"/>
              </a:rPr>
              <a:t> Encyclopedia.com. https://www.encyclopedia.com/women/encyclopedias-almanacs-transcripts-and-maps/lowell-amy-1874-1925</a:t>
            </a:r>
            <a:endParaRPr sz="1100">
              <a:solidFill>
                <a:schemeClr val="dk1"/>
              </a:solidFill>
              <a:latin typeface="Times New Roman"/>
              <a:ea typeface="Times New Roman"/>
              <a:cs typeface="Times New Roman"/>
              <a:sym typeface="Times New Roman"/>
            </a:endParaRPr>
          </a:p>
          <a:p>
            <a:pPr indent="-12700" lvl="0" marL="355600" rtl="0" algn="l">
              <a:lnSpc>
                <a:spcPct val="115000"/>
              </a:lnSpc>
              <a:spcBef>
                <a:spcPts val="1200"/>
              </a:spcBef>
              <a:spcAft>
                <a:spcPts val="0"/>
              </a:spcAft>
              <a:buNone/>
            </a:pPr>
            <a:r>
              <a:rPr lang="en" sz="1100">
                <a:solidFill>
                  <a:schemeClr val="dk1"/>
                </a:solidFill>
                <a:latin typeface="Times New Roman"/>
                <a:ea typeface="Times New Roman"/>
                <a:cs typeface="Times New Roman"/>
                <a:sym typeface="Times New Roman"/>
              </a:rPr>
              <a:t>Lewis, J. J. (2017, March 16). </a:t>
            </a:r>
            <a:r>
              <a:rPr i="1" lang="en" sz="1100">
                <a:solidFill>
                  <a:schemeClr val="dk1"/>
                </a:solidFill>
                <a:latin typeface="Times New Roman"/>
                <a:ea typeface="Times New Roman"/>
                <a:cs typeface="Times New Roman"/>
                <a:sym typeface="Times New Roman"/>
              </a:rPr>
              <a:t>Amy Lowell, American poet and Imagist</a:t>
            </a:r>
            <a:r>
              <a:rPr lang="en" sz="1100">
                <a:solidFill>
                  <a:schemeClr val="dk1"/>
                </a:solidFill>
                <a:latin typeface="Times New Roman"/>
                <a:ea typeface="Times New Roman"/>
                <a:cs typeface="Times New Roman"/>
                <a:sym typeface="Times New Roman"/>
              </a:rPr>
              <a:t>. ThoughtCo. https://www.thoughtco.com/amy-lowell-biography-3530884#:~:text=This%20work%20was%20taxing%20on,with%20a%20massive%20cerebral%20hemorrhage.</a:t>
            </a:r>
            <a:endParaRPr sz="1100">
              <a:solidFill>
                <a:schemeClr val="dk1"/>
              </a:solidFill>
              <a:latin typeface="Times New Roman"/>
              <a:ea typeface="Times New Roman"/>
              <a:cs typeface="Times New Roman"/>
              <a:sym typeface="Times New Roman"/>
            </a:endParaRPr>
          </a:p>
          <a:p>
            <a:pPr indent="-12700" lvl="0" marL="355600" rtl="0" algn="l">
              <a:lnSpc>
                <a:spcPct val="115000"/>
              </a:lnSpc>
              <a:spcBef>
                <a:spcPts val="1200"/>
              </a:spcBef>
              <a:spcAft>
                <a:spcPts val="0"/>
              </a:spcAft>
              <a:buNone/>
            </a:pPr>
            <a:r>
              <a:rPr i="1" lang="en" sz="1100">
                <a:solidFill>
                  <a:schemeClr val="dk1"/>
                </a:solidFill>
                <a:latin typeface="Times New Roman"/>
                <a:ea typeface="Times New Roman"/>
                <a:cs typeface="Times New Roman"/>
                <a:sym typeface="Times New Roman"/>
              </a:rPr>
              <a:t>Miss Amy Lowell’s death stuns world of letters: News: The Harvard Crimson</a:t>
            </a:r>
            <a:r>
              <a:rPr lang="en" sz="1100">
                <a:solidFill>
                  <a:schemeClr val="dk1"/>
                </a:solidFill>
                <a:latin typeface="Times New Roman"/>
                <a:ea typeface="Times New Roman"/>
                <a:cs typeface="Times New Roman"/>
                <a:sym typeface="Times New Roman"/>
              </a:rPr>
              <a:t>. News | The Harvard Crimson. (n.d.). https://www.thecrimson.com/article/1925/5/13/miss-amy-lowells-death-stuns-world/</a:t>
            </a:r>
            <a:endParaRPr sz="1100">
              <a:solidFill>
                <a:schemeClr val="dk1"/>
              </a:solidFill>
              <a:latin typeface="Times New Roman"/>
              <a:ea typeface="Times New Roman"/>
              <a:cs typeface="Times New Roman"/>
              <a:sym typeface="Times New Roman"/>
            </a:endParaRPr>
          </a:p>
          <a:p>
            <a:pPr indent="-12700" lvl="0" marL="355600" rtl="0" algn="l">
              <a:lnSpc>
                <a:spcPct val="115000"/>
              </a:lnSpc>
              <a:spcBef>
                <a:spcPts val="1200"/>
              </a:spcBef>
              <a:spcAft>
                <a:spcPts val="0"/>
              </a:spcAft>
              <a:buNone/>
            </a:pPr>
            <a:r>
              <a:rPr lang="en" sz="1100">
                <a:solidFill>
                  <a:schemeClr val="dk1"/>
                </a:solidFill>
                <a:latin typeface="Times New Roman"/>
                <a:ea typeface="Times New Roman"/>
                <a:cs typeface="Times New Roman"/>
                <a:sym typeface="Times New Roman"/>
              </a:rPr>
              <a:t>Poetry Foundation. (n.d.). </a:t>
            </a:r>
            <a:r>
              <a:rPr i="1" lang="en" sz="1100">
                <a:solidFill>
                  <a:schemeClr val="dk1"/>
                </a:solidFill>
                <a:latin typeface="Times New Roman"/>
                <a:ea typeface="Times New Roman"/>
                <a:cs typeface="Times New Roman"/>
                <a:sym typeface="Times New Roman"/>
              </a:rPr>
              <a:t>Amy Lowell</a:t>
            </a:r>
            <a:r>
              <a:rPr lang="en" sz="1100">
                <a:solidFill>
                  <a:schemeClr val="dk1"/>
                </a:solidFill>
                <a:latin typeface="Times New Roman"/>
                <a:ea typeface="Times New Roman"/>
                <a:cs typeface="Times New Roman"/>
                <a:sym typeface="Times New Roman"/>
              </a:rPr>
              <a:t>. Poetry Foundation. https://www.poetryfoundation.org/poets/amy-lowell </a:t>
            </a:r>
            <a:endParaRPr sz="11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t/>
            </a:r>
            <a:endParaRPr sz="1100">
              <a:solidFill>
                <a:schemeClr val="dk1"/>
              </a:solidFill>
              <a:latin typeface="Bookman Old Style"/>
              <a:ea typeface="Bookman Old Style"/>
              <a:cs typeface="Bookman Old Style"/>
              <a:sym typeface="Bookman Old Style"/>
            </a:endParaRPr>
          </a:p>
          <a:p>
            <a:pPr indent="0" lvl="0" marL="0" rtl="0" algn="l">
              <a:spcBef>
                <a:spcPts val="1200"/>
              </a:spcBef>
              <a:spcAft>
                <a:spcPts val="0"/>
              </a:spcAft>
              <a:buNone/>
            </a:pPr>
            <a:r>
              <a:t/>
            </a:r>
            <a:endParaRPr b="1" sz="1800">
              <a:solidFill>
                <a:schemeClr val="dk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41"/>
          <p:cNvSpPr txBox="1"/>
          <p:nvPr>
            <p:ph type="title"/>
          </p:nvPr>
        </p:nvSpPr>
        <p:spPr>
          <a:xfrm>
            <a:off x="311700" y="10347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Bookman Old Style"/>
                <a:ea typeface="Bookman Old Style"/>
                <a:cs typeface="Bookman Old Style"/>
                <a:sym typeface="Bookman Old Style"/>
              </a:rPr>
              <a:t>Image Sources</a:t>
            </a:r>
            <a:endParaRPr>
              <a:latin typeface="Bookman Old Style"/>
              <a:ea typeface="Bookman Old Style"/>
              <a:cs typeface="Bookman Old Style"/>
              <a:sym typeface="Bookman Old Style"/>
            </a:endParaRPr>
          </a:p>
        </p:txBody>
      </p:sp>
      <p:sp>
        <p:nvSpPr>
          <p:cNvPr id="270" name="Google Shape;270;p41"/>
          <p:cNvSpPr txBox="1"/>
          <p:nvPr>
            <p:ph idx="1" type="body"/>
          </p:nvPr>
        </p:nvSpPr>
        <p:spPr>
          <a:xfrm>
            <a:off x="155850" y="575700"/>
            <a:ext cx="88323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i="1" lang="en" sz="750">
                <a:solidFill>
                  <a:schemeClr val="dk1"/>
                </a:solidFill>
                <a:latin typeface="Bookman Old Style"/>
                <a:ea typeface="Bookman Old Style"/>
                <a:cs typeface="Bookman Old Style"/>
                <a:sym typeface="Bookman Old Style"/>
              </a:rPr>
              <a:t>Others </a:t>
            </a:r>
            <a:r>
              <a:rPr b="1" lang="en" sz="750">
                <a:solidFill>
                  <a:schemeClr val="dk1"/>
                </a:solidFill>
                <a:latin typeface="Bookman Old Style"/>
                <a:ea typeface="Bookman Old Style"/>
                <a:cs typeface="Bookman Old Style"/>
                <a:sym typeface="Bookman Old Style"/>
              </a:rPr>
              <a:t>cover artwork: </a:t>
            </a:r>
            <a:r>
              <a:rPr lang="en" sz="750">
                <a:solidFill>
                  <a:schemeClr val="dk1"/>
                </a:solidFill>
                <a:latin typeface="Bookman Old Style"/>
                <a:ea typeface="Bookman Old Style"/>
                <a:cs typeface="Bookman Old Style"/>
                <a:sym typeface="Bookman Old Style"/>
              </a:rPr>
              <a:t>Marguerite Zorach, January -February, 1919, “Modernist Journals: Others. the Old Expressions Are with Us Always and There Are Always Others. Vol. 5, No. 2.” </a:t>
            </a:r>
            <a:r>
              <a:rPr i="1" lang="en" sz="750">
                <a:solidFill>
                  <a:schemeClr val="dk1"/>
                </a:solidFill>
                <a:latin typeface="Bookman Old Style"/>
                <a:ea typeface="Bookman Old Style"/>
                <a:cs typeface="Bookman Old Style"/>
                <a:sym typeface="Bookman Old Style"/>
              </a:rPr>
              <a:t>Modernist Journals | Others. The Old Expressions Are with Us Always and There Are Always Others. Vol. 5, No. 2</a:t>
            </a:r>
            <a:r>
              <a:rPr lang="en" sz="750">
                <a:solidFill>
                  <a:schemeClr val="dk1"/>
                </a:solidFill>
                <a:latin typeface="Bookman Old Style"/>
                <a:ea typeface="Bookman Old Style"/>
                <a:cs typeface="Bookman Old Style"/>
                <a:sym typeface="Bookman Old Style"/>
              </a:rPr>
              <a:t>, modjourn.org/issue/bdr523647/., “Modernist Journals: Others. the Old Expressions Are with Us Always and There Are Always Others. Vol. 5, No. 3.” </a:t>
            </a:r>
            <a:r>
              <a:rPr i="1" lang="en" sz="750">
                <a:solidFill>
                  <a:schemeClr val="dk1"/>
                </a:solidFill>
                <a:latin typeface="Bookman Old Style"/>
                <a:ea typeface="Bookman Old Style"/>
                <a:cs typeface="Bookman Old Style"/>
                <a:sym typeface="Bookman Old Style"/>
              </a:rPr>
              <a:t>Modernist Journals | Others. The Old Expressions Are with Us Always and There Are Always Others. Vol. 5, No. 3</a:t>
            </a:r>
            <a:r>
              <a:rPr lang="en" sz="750">
                <a:solidFill>
                  <a:schemeClr val="dk1"/>
                </a:solidFill>
                <a:latin typeface="Bookman Old Style"/>
                <a:ea typeface="Bookman Old Style"/>
                <a:cs typeface="Bookman Old Style"/>
                <a:sym typeface="Bookman Old Style"/>
              </a:rPr>
              <a:t>, modjourn.org/issue/bdr523680/. </a:t>
            </a:r>
            <a:endParaRPr sz="750">
              <a:solidFill>
                <a:schemeClr val="dk1"/>
              </a:solidFill>
              <a:latin typeface="Bookman Old Style"/>
              <a:ea typeface="Bookman Old Style"/>
              <a:cs typeface="Bookman Old Style"/>
              <a:sym typeface="Bookman Old Style"/>
            </a:endParaRPr>
          </a:p>
          <a:p>
            <a:pPr indent="0" lvl="0" marL="0" rtl="0" algn="l">
              <a:lnSpc>
                <a:spcPct val="100000"/>
              </a:lnSpc>
              <a:spcBef>
                <a:spcPts val="1200"/>
              </a:spcBef>
              <a:spcAft>
                <a:spcPts val="0"/>
              </a:spcAft>
              <a:buNone/>
            </a:pPr>
            <a:r>
              <a:rPr b="1" lang="en" sz="750">
                <a:solidFill>
                  <a:schemeClr val="dk1"/>
                </a:solidFill>
                <a:latin typeface="Bookman Old Style"/>
                <a:ea typeface="Bookman Old Style"/>
                <a:cs typeface="Bookman Old Style"/>
                <a:sym typeface="Bookman Old Style"/>
              </a:rPr>
              <a:t>Alfred Kreymborg:</a:t>
            </a:r>
            <a:endParaRPr b="1" sz="750">
              <a:solidFill>
                <a:schemeClr val="dk1"/>
              </a:solidFill>
              <a:latin typeface="Bookman Old Style"/>
              <a:ea typeface="Bookman Old Style"/>
              <a:cs typeface="Bookman Old Style"/>
              <a:sym typeface="Bookman Old Style"/>
            </a:endParaRPr>
          </a:p>
          <a:p>
            <a:pPr indent="0" lvl="0" marL="0" rtl="0" algn="l">
              <a:lnSpc>
                <a:spcPct val="100000"/>
              </a:lnSpc>
              <a:spcBef>
                <a:spcPts val="1200"/>
              </a:spcBef>
              <a:spcAft>
                <a:spcPts val="0"/>
              </a:spcAft>
              <a:buNone/>
            </a:pPr>
            <a:r>
              <a:rPr lang="en" sz="750">
                <a:solidFill>
                  <a:schemeClr val="dk1"/>
                </a:solidFill>
                <a:latin typeface="Bookman Old Style"/>
                <a:ea typeface="Bookman Old Style"/>
                <a:cs typeface="Bookman Old Style"/>
                <a:sym typeface="Bookman Old Style"/>
              </a:rPr>
              <a:t>KREYMBORG, Alfred (1883-1966). “Abebooks.” </a:t>
            </a:r>
            <a:r>
              <a:rPr i="1" lang="en" sz="750">
                <a:solidFill>
                  <a:schemeClr val="dk1"/>
                </a:solidFill>
                <a:latin typeface="Bookman Old Style"/>
                <a:ea typeface="Bookman Old Style"/>
                <a:cs typeface="Bookman Old Style"/>
                <a:sym typeface="Bookman Old Style"/>
              </a:rPr>
              <a:t>By KREYMBORG, Alfred (1883-1966): No Binding &amp; Hard Cover (1955) | Lord Durham Rare Books (IOBA)</a:t>
            </a:r>
            <a:r>
              <a:rPr lang="en" sz="750">
                <a:solidFill>
                  <a:schemeClr val="dk1"/>
                </a:solidFill>
                <a:latin typeface="Bookman Old Style"/>
                <a:ea typeface="Bookman Old Style"/>
                <a:cs typeface="Bookman Old Style"/>
                <a:sym typeface="Bookman Old Style"/>
              </a:rPr>
              <a:t>, 1 Jan. 1970, www.abebooks.com/Alfred-Kreymborg-collection-1883-1966/30643330858/bd. </a:t>
            </a:r>
            <a:endParaRPr sz="750">
              <a:solidFill>
                <a:schemeClr val="dk1"/>
              </a:solidFill>
              <a:latin typeface="Bookman Old Style"/>
              <a:ea typeface="Bookman Old Style"/>
              <a:cs typeface="Bookman Old Style"/>
              <a:sym typeface="Bookman Old Style"/>
            </a:endParaRPr>
          </a:p>
          <a:p>
            <a:pPr indent="0" lvl="0" marL="0" rtl="0" algn="l">
              <a:lnSpc>
                <a:spcPct val="100000"/>
              </a:lnSpc>
              <a:spcBef>
                <a:spcPts val="1200"/>
              </a:spcBef>
              <a:spcAft>
                <a:spcPts val="0"/>
              </a:spcAft>
              <a:buNone/>
            </a:pPr>
            <a:r>
              <a:rPr lang="en" sz="750">
                <a:solidFill>
                  <a:schemeClr val="dk1"/>
                </a:solidFill>
                <a:latin typeface="Bookman Old Style"/>
                <a:ea typeface="Bookman Old Style"/>
                <a:cs typeface="Bookman Old Style"/>
                <a:sym typeface="Bookman Old Style"/>
              </a:rPr>
              <a:t>Letters from Alfred Kreymborg were “Resources” made accessible by Dr. Melissa Bradshaw from the Amy Lowell Collection of Manuscripts, 1768-ca. 1923 (MS Lowell 19) (694) Houghton Library, Harvard University.</a:t>
            </a:r>
            <a:endParaRPr sz="750">
              <a:solidFill>
                <a:schemeClr val="dk1"/>
              </a:solidFill>
              <a:latin typeface="Bookman Old Style"/>
              <a:ea typeface="Bookman Old Style"/>
              <a:cs typeface="Bookman Old Style"/>
              <a:sym typeface="Bookman Old Style"/>
            </a:endParaRPr>
          </a:p>
          <a:p>
            <a:pPr indent="0" lvl="0" marL="0" rtl="0" algn="l">
              <a:lnSpc>
                <a:spcPct val="100000"/>
              </a:lnSpc>
              <a:spcBef>
                <a:spcPts val="1200"/>
              </a:spcBef>
              <a:spcAft>
                <a:spcPts val="0"/>
              </a:spcAft>
              <a:buNone/>
            </a:pPr>
            <a:r>
              <a:rPr b="1" lang="en" sz="750">
                <a:solidFill>
                  <a:schemeClr val="dk1"/>
                </a:solidFill>
                <a:latin typeface="Bookman Old Style"/>
                <a:ea typeface="Bookman Old Style"/>
                <a:cs typeface="Bookman Old Style"/>
                <a:sym typeface="Bookman Old Style"/>
              </a:rPr>
              <a:t>William Carlos Williams: </a:t>
            </a:r>
            <a:endParaRPr b="1" sz="750">
              <a:solidFill>
                <a:schemeClr val="dk1"/>
              </a:solidFill>
              <a:latin typeface="Bookman Old Style"/>
              <a:ea typeface="Bookman Old Style"/>
              <a:cs typeface="Bookman Old Style"/>
              <a:sym typeface="Bookman Old Style"/>
            </a:endParaRPr>
          </a:p>
          <a:p>
            <a:pPr indent="0" lvl="0" marL="0" rtl="0" algn="l">
              <a:lnSpc>
                <a:spcPct val="100000"/>
              </a:lnSpc>
              <a:spcBef>
                <a:spcPts val="1200"/>
              </a:spcBef>
              <a:spcAft>
                <a:spcPts val="0"/>
              </a:spcAft>
              <a:buNone/>
            </a:pPr>
            <a:r>
              <a:rPr lang="en" sz="750">
                <a:solidFill>
                  <a:schemeClr val="dk1"/>
                </a:solidFill>
                <a:latin typeface="Bookman Old Style"/>
                <a:ea typeface="Bookman Old Style"/>
                <a:cs typeface="Bookman Old Style"/>
                <a:sym typeface="Bookman Old Style"/>
              </a:rPr>
              <a:t>“William Carlos Williams.” </a:t>
            </a:r>
            <a:r>
              <a:rPr i="1" lang="en" sz="750">
                <a:solidFill>
                  <a:schemeClr val="dk1"/>
                </a:solidFill>
                <a:latin typeface="Bookman Old Style"/>
                <a:ea typeface="Bookman Old Style"/>
                <a:cs typeface="Bookman Old Style"/>
                <a:sym typeface="Bookman Old Style"/>
              </a:rPr>
              <a:t>National Portrait Gallery</a:t>
            </a:r>
            <a:r>
              <a:rPr lang="en" sz="750">
                <a:solidFill>
                  <a:schemeClr val="dk1"/>
                </a:solidFill>
                <a:latin typeface="Bookman Old Style"/>
                <a:ea typeface="Bookman Old Style"/>
                <a:cs typeface="Bookman Old Style"/>
                <a:sym typeface="Bookman Old Style"/>
              </a:rPr>
              <a:t>, npg.si.edu/object/npg_NPG.87.210. </a:t>
            </a:r>
            <a:endParaRPr sz="750">
              <a:solidFill>
                <a:schemeClr val="dk1"/>
              </a:solidFill>
              <a:latin typeface="Bookman Old Style"/>
              <a:ea typeface="Bookman Old Style"/>
              <a:cs typeface="Bookman Old Style"/>
              <a:sym typeface="Bookman Old Style"/>
            </a:endParaRPr>
          </a:p>
          <a:p>
            <a:pPr indent="0" lvl="0" marL="0" rtl="0" algn="l">
              <a:lnSpc>
                <a:spcPct val="100000"/>
              </a:lnSpc>
              <a:spcBef>
                <a:spcPts val="1200"/>
              </a:spcBef>
              <a:spcAft>
                <a:spcPts val="0"/>
              </a:spcAft>
              <a:buNone/>
            </a:pPr>
            <a:r>
              <a:rPr lang="en" sz="750">
                <a:solidFill>
                  <a:schemeClr val="dk1"/>
                </a:solidFill>
                <a:latin typeface="Bookman Old Style"/>
                <a:ea typeface="Bookman Old Style"/>
                <a:cs typeface="Bookman Old Style"/>
                <a:sym typeface="Bookman Old Style"/>
              </a:rPr>
              <a:t>Letters from William Carlos Williams  were “Resources” made accessible by Dr. Melissa Bradshaw from the the Amy Lowell Collection of Manuscripts, 1768-ca. 1923 (MS Lowell 19)(1333). Houghton Library, Harvard University.</a:t>
            </a:r>
            <a:endParaRPr sz="750">
              <a:solidFill>
                <a:schemeClr val="dk1"/>
              </a:solidFill>
              <a:latin typeface="Bookman Old Style"/>
              <a:ea typeface="Bookman Old Style"/>
              <a:cs typeface="Bookman Old Style"/>
              <a:sym typeface="Bookman Old Style"/>
            </a:endParaRPr>
          </a:p>
          <a:p>
            <a:pPr indent="0" lvl="0" marL="0" rtl="0" algn="l">
              <a:lnSpc>
                <a:spcPct val="100000"/>
              </a:lnSpc>
              <a:spcBef>
                <a:spcPts val="1200"/>
              </a:spcBef>
              <a:spcAft>
                <a:spcPts val="0"/>
              </a:spcAft>
              <a:buNone/>
            </a:pPr>
            <a:r>
              <a:rPr b="1" lang="en" sz="750">
                <a:solidFill>
                  <a:schemeClr val="dk1"/>
                </a:solidFill>
                <a:latin typeface="Bookman Old Style"/>
                <a:ea typeface="Bookman Old Style"/>
                <a:cs typeface="Bookman Old Style"/>
                <a:sym typeface="Bookman Old Style"/>
              </a:rPr>
              <a:t>Amy Lowell: </a:t>
            </a:r>
            <a:endParaRPr b="1" sz="750">
              <a:solidFill>
                <a:schemeClr val="dk1"/>
              </a:solidFill>
              <a:latin typeface="Bookman Old Style"/>
              <a:ea typeface="Bookman Old Style"/>
              <a:cs typeface="Bookman Old Style"/>
              <a:sym typeface="Bookman Old Style"/>
            </a:endParaRPr>
          </a:p>
          <a:p>
            <a:pPr indent="0" lvl="0" marL="0" rtl="0" algn="l">
              <a:lnSpc>
                <a:spcPct val="100000"/>
              </a:lnSpc>
              <a:spcBef>
                <a:spcPts val="1200"/>
              </a:spcBef>
              <a:spcAft>
                <a:spcPts val="0"/>
              </a:spcAft>
              <a:buNone/>
            </a:pPr>
            <a:r>
              <a:rPr lang="en" sz="750">
                <a:solidFill>
                  <a:schemeClr val="dk1"/>
                </a:solidFill>
                <a:latin typeface="Bookman Old Style"/>
                <a:ea typeface="Bookman Old Style"/>
                <a:cs typeface="Bookman Old Style"/>
                <a:sym typeface="Bookman Old Style"/>
              </a:rPr>
              <a:t>Harvard. “Amy Lowell (1874-1925).” </a:t>
            </a:r>
            <a:r>
              <a:rPr i="1" lang="en" sz="750">
                <a:solidFill>
                  <a:schemeClr val="dk1"/>
                </a:solidFill>
                <a:latin typeface="Bookman Old Style"/>
                <a:ea typeface="Bookman Old Style"/>
                <a:cs typeface="Bookman Old Style"/>
                <a:sym typeface="Bookman Old Style"/>
              </a:rPr>
              <a:t>Harvard Art Museums</a:t>
            </a:r>
            <a:r>
              <a:rPr lang="en" sz="750">
                <a:solidFill>
                  <a:schemeClr val="dk1"/>
                </a:solidFill>
                <a:latin typeface="Bookman Old Style"/>
                <a:ea typeface="Bookman Old Style"/>
                <a:cs typeface="Bookman Old Style"/>
                <a:sym typeface="Bookman Old Style"/>
              </a:rPr>
              <a:t>, harvardartmuseums.org/collections/object/300024?position=1. </a:t>
            </a:r>
            <a:endParaRPr sz="750">
              <a:solidFill>
                <a:schemeClr val="dk1"/>
              </a:solidFill>
              <a:latin typeface="Bookman Old Style"/>
              <a:ea typeface="Bookman Old Style"/>
              <a:cs typeface="Bookman Old Style"/>
              <a:sym typeface="Bookman Old Style"/>
            </a:endParaRPr>
          </a:p>
          <a:p>
            <a:pPr indent="0" lvl="0" marL="0" rtl="0" algn="l">
              <a:lnSpc>
                <a:spcPct val="100000"/>
              </a:lnSpc>
              <a:spcBef>
                <a:spcPts val="1200"/>
              </a:spcBef>
              <a:spcAft>
                <a:spcPts val="0"/>
              </a:spcAft>
              <a:buNone/>
            </a:pPr>
            <a:r>
              <a:rPr lang="en" sz="750">
                <a:solidFill>
                  <a:schemeClr val="dk1"/>
                </a:solidFill>
                <a:latin typeface="Bookman Old Style"/>
                <a:ea typeface="Bookman Old Style"/>
                <a:cs typeface="Bookman Old Style"/>
                <a:sym typeface="Bookman Old Style"/>
              </a:rPr>
              <a:t>“Patterns - Patterns.” </a:t>
            </a:r>
            <a:r>
              <a:rPr i="1" lang="en" sz="750">
                <a:solidFill>
                  <a:schemeClr val="dk1"/>
                </a:solidFill>
                <a:latin typeface="Bookman Old Style"/>
                <a:ea typeface="Bookman Old Style"/>
                <a:cs typeface="Bookman Old Style"/>
                <a:sym typeface="Bookman Old Style"/>
              </a:rPr>
              <a:t>PoemHunter.Com</a:t>
            </a:r>
            <a:r>
              <a:rPr lang="en" sz="750">
                <a:solidFill>
                  <a:schemeClr val="dk1"/>
                </a:solidFill>
                <a:latin typeface="Bookman Old Style"/>
                <a:ea typeface="Bookman Old Style"/>
                <a:cs typeface="Bookman Old Style"/>
                <a:sym typeface="Bookman Old Style"/>
              </a:rPr>
              <a:t>, 3 Jan. 2003, www.poemhunter.com/poem/patterns/.</a:t>
            </a:r>
            <a:endParaRPr sz="750">
              <a:solidFill>
                <a:schemeClr val="dk1"/>
              </a:solidFill>
              <a:latin typeface="Bookman Old Style"/>
              <a:ea typeface="Bookman Old Style"/>
              <a:cs typeface="Bookman Old Style"/>
              <a:sym typeface="Bookman Old Style"/>
            </a:endParaRPr>
          </a:p>
          <a:p>
            <a:pPr indent="0" lvl="0" marL="0" rtl="0" algn="l">
              <a:lnSpc>
                <a:spcPct val="100000"/>
              </a:lnSpc>
              <a:spcBef>
                <a:spcPts val="1200"/>
              </a:spcBef>
              <a:spcAft>
                <a:spcPts val="0"/>
              </a:spcAft>
              <a:buNone/>
            </a:pPr>
            <a:r>
              <a:rPr lang="en" sz="750">
                <a:solidFill>
                  <a:schemeClr val="dk1"/>
                </a:solidFill>
                <a:latin typeface="Bookman Old Style"/>
                <a:ea typeface="Bookman Old Style"/>
                <a:cs typeface="Bookman Old Style"/>
                <a:sym typeface="Bookman Old Style"/>
              </a:rPr>
              <a:t>“Page:American Poetry 1922.Djvu/17.” </a:t>
            </a:r>
            <a:r>
              <a:rPr i="1" lang="en" sz="750">
                <a:solidFill>
                  <a:schemeClr val="dk1"/>
                </a:solidFill>
                <a:latin typeface="Bookman Old Style"/>
                <a:ea typeface="Bookman Old Style"/>
                <a:cs typeface="Bookman Old Style"/>
                <a:sym typeface="Bookman Old Style"/>
              </a:rPr>
              <a:t>Wikisource, the Free Online Library</a:t>
            </a:r>
            <a:r>
              <a:rPr lang="en" sz="750">
                <a:solidFill>
                  <a:schemeClr val="dk1"/>
                </a:solidFill>
                <a:latin typeface="Bookman Old Style"/>
                <a:ea typeface="Bookman Old Style"/>
                <a:cs typeface="Bookman Old Style"/>
                <a:sym typeface="Bookman Old Style"/>
              </a:rPr>
              <a:t>, en.wikisource.org/wiki/Page:American_Poetry_1922.djvu/17. </a:t>
            </a:r>
            <a:endParaRPr sz="750">
              <a:solidFill>
                <a:schemeClr val="dk1"/>
              </a:solidFill>
              <a:latin typeface="Bookman Old Style"/>
              <a:ea typeface="Bookman Old Style"/>
              <a:cs typeface="Bookman Old Style"/>
              <a:sym typeface="Bookman Old Style"/>
            </a:endParaRPr>
          </a:p>
          <a:p>
            <a:pPr indent="0" lvl="0" marL="0" rtl="0" algn="l">
              <a:lnSpc>
                <a:spcPct val="100000"/>
              </a:lnSpc>
              <a:spcBef>
                <a:spcPts val="1200"/>
              </a:spcBef>
              <a:spcAft>
                <a:spcPts val="0"/>
              </a:spcAft>
              <a:buNone/>
            </a:pPr>
            <a:r>
              <a:rPr lang="en" sz="750">
                <a:solidFill>
                  <a:schemeClr val="dk1"/>
                </a:solidFill>
                <a:latin typeface="Bookman Old Style"/>
                <a:ea typeface="Bookman Old Style"/>
                <a:cs typeface="Bookman Old Style"/>
                <a:sym typeface="Bookman Old Style"/>
              </a:rPr>
              <a:t>Lowell, Amy. “Abebooks.” </a:t>
            </a:r>
            <a:r>
              <a:rPr i="1" lang="en" sz="750">
                <a:solidFill>
                  <a:schemeClr val="dk1"/>
                </a:solidFill>
                <a:latin typeface="Bookman Old Style"/>
                <a:ea typeface="Bookman Old Style"/>
                <a:cs typeface="Bookman Old Style"/>
                <a:sym typeface="Bookman Old Style"/>
              </a:rPr>
              <a:t>By Lowell, Amy: Good Hard Cover (1921) First Edition., Signed | RON RAMSWICK BOOKS, IOBA</a:t>
            </a:r>
            <a:r>
              <a:rPr lang="en" sz="750">
                <a:solidFill>
                  <a:schemeClr val="dk1"/>
                </a:solidFill>
                <a:latin typeface="Bookman Old Style"/>
                <a:ea typeface="Bookman Old Style"/>
                <a:cs typeface="Bookman Old Style"/>
                <a:sym typeface="Bookman Old Style"/>
              </a:rPr>
              <a:t>, Houghton Mifflin, 1 Jan. 1970, www.abebooks.com/signed-first-edition/LEGENDS-SIGNED-Lowell-Amy-Houghton-Mifflin/13629128739/bd. </a:t>
            </a:r>
            <a:endParaRPr sz="750">
              <a:solidFill>
                <a:schemeClr val="dk1"/>
              </a:solidFill>
              <a:latin typeface="Bookman Old Style"/>
              <a:ea typeface="Bookman Old Style"/>
              <a:cs typeface="Bookman Old Style"/>
              <a:sym typeface="Bookman Old Style"/>
            </a:endParaRPr>
          </a:p>
          <a:p>
            <a:pPr indent="0" lvl="0" marL="0" rtl="0" algn="l">
              <a:lnSpc>
                <a:spcPct val="100000"/>
              </a:lnSpc>
              <a:spcBef>
                <a:spcPts val="1200"/>
              </a:spcBef>
              <a:spcAft>
                <a:spcPts val="0"/>
              </a:spcAft>
              <a:buNone/>
            </a:pPr>
            <a:r>
              <a:rPr lang="en" sz="750">
                <a:solidFill>
                  <a:schemeClr val="dk1"/>
                </a:solidFill>
                <a:latin typeface="Bookman Old Style"/>
                <a:ea typeface="Bookman Old Style"/>
                <a:cs typeface="Bookman Old Style"/>
                <a:sym typeface="Bookman Old Style"/>
              </a:rPr>
              <a:t>Bachrach (photographer) -MS Lowell 62 (5), Houghton Library, Harvard University, https://en.wikipedia.org/wiki/Amy_Lowell#/media/File:Houghton_MS_Lowell_62_(5)_-_Bachrach.jpg. </a:t>
            </a:r>
            <a:endParaRPr sz="750">
              <a:solidFill>
                <a:schemeClr val="dk1"/>
              </a:solidFill>
              <a:latin typeface="Bookman Old Style"/>
              <a:ea typeface="Bookman Old Style"/>
              <a:cs typeface="Bookman Old Style"/>
              <a:sym typeface="Bookman Old Style"/>
            </a:endParaRPr>
          </a:p>
          <a:p>
            <a:pPr indent="0" lvl="0" marL="0" rtl="0" algn="l">
              <a:spcBef>
                <a:spcPts val="1200"/>
              </a:spcBef>
              <a:spcAft>
                <a:spcPts val="1200"/>
              </a:spcAft>
              <a:buNone/>
            </a:pPr>
            <a:r>
              <a:t/>
            </a:r>
            <a:endParaRPr sz="750">
              <a:solidFill>
                <a:schemeClr val="dk1"/>
              </a:solidFill>
              <a:latin typeface="Bookman Old Style"/>
              <a:ea typeface="Bookman Old Style"/>
              <a:cs typeface="Bookman Old Style"/>
              <a:sym typeface="Bookman Old Styl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Bookman Old Style"/>
                <a:ea typeface="Bookman Old Style"/>
                <a:cs typeface="Bookman Old Style"/>
                <a:sym typeface="Bookman Old Style"/>
              </a:rPr>
              <a:t>Alfred Kreymborg (1883-1966)</a:t>
            </a:r>
            <a:endParaRPr>
              <a:latin typeface="Bookman Old Style"/>
              <a:ea typeface="Bookman Old Style"/>
              <a:cs typeface="Bookman Old Style"/>
              <a:sym typeface="Bookman Old Style"/>
            </a:endParaRPr>
          </a:p>
        </p:txBody>
      </p:sp>
      <p:sp>
        <p:nvSpPr>
          <p:cNvPr id="69" name="Google Shape;69;p15"/>
          <p:cNvSpPr txBox="1"/>
          <p:nvPr>
            <p:ph idx="1" type="body"/>
          </p:nvPr>
        </p:nvSpPr>
        <p:spPr>
          <a:xfrm>
            <a:off x="311700" y="1152475"/>
            <a:ext cx="5119800" cy="3416400"/>
          </a:xfrm>
          <a:prstGeom prst="rect">
            <a:avLst/>
          </a:prstGeom>
        </p:spPr>
        <p:txBody>
          <a:bodyPr anchorCtr="0" anchor="t" bIns="91425" lIns="91425" spcFirstLastPara="1" rIns="91425" wrap="square" tIns="91425">
            <a:normAutofit fontScale="92500" lnSpcReduction="20000"/>
          </a:bodyPr>
          <a:lstStyle/>
          <a:p>
            <a:pPr indent="-316706" lvl="0" marL="457200" rtl="0" algn="l">
              <a:spcBef>
                <a:spcPts val="0"/>
              </a:spcBef>
              <a:spcAft>
                <a:spcPts val="0"/>
              </a:spcAft>
              <a:buClr>
                <a:schemeClr val="dk1"/>
              </a:buClr>
              <a:buSzPct val="100000"/>
              <a:buFont typeface="Bookman Old Style"/>
              <a:buChar char="●"/>
            </a:pPr>
            <a:r>
              <a:rPr lang="en" sz="1500">
                <a:solidFill>
                  <a:schemeClr val="dk1"/>
                </a:solidFill>
                <a:latin typeface="Bookman Old Style"/>
                <a:ea typeface="Bookman Old Style"/>
                <a:cs typeface="Bookman Old Style"/>
                <a:sym typeface="Bookman Old Style"/>
              </a:rPr>
              <a:t>Literary editor, Poet, Novelist and Anthologist</a:t>
            </a:r>
            <a:endParaRPr sz="1500">
              <a:solidFill>
                <a:schemeClr val="dk1"/>
              </a:solidFill>
              <a:latin typeface="Bookman Old Style"/>
              <a:ea typeface="Bookman Old Style"/>
              <a:cs typeface="Bookman Old Style"/>
              <a:sym typeface="Bookman Old Style"/>
            </a:endParaRPr>
          </a:p>
          <a:p>
            <a:pPr indent="-316706" lvl="0" marL="457200" rtl="0" algn="l">
              <a:spcBef>
                <a:spcPts val="0"/>
              </a:spcBef>
              <a:spcAft>
                <a:spcPts val="0"/>
              </a:spcAft>
              <a:buClr>
                <a:schemeClr val="dk1"/>
              </a:buClr>
              <a:buSzPct val="100000"/>
              <a:buFont typeface="Bookman Old Style"/>
              <a:buChar char="●"/>
            </a:pPr>
            <a:r>
              <a:rPr lang="en" sz="1500">
                <a:solidFill>
                  <a:schemeClr val="dk1"/>
                </a:solidFill>
                <a:latin typeface="Bookman Old Style"/>
                <a:ea typeface="Bookman Old Style"/>
                <a:cs typeface="Bookman Old Style"/>
                <a:sym typeface="Bookman Old Style"/>
              </a:rPr>
              <a:t>Founder </a:t>
            </a:r>
            <a:r>
              <a:rPr lang="en" sz="1500">
                <a:solidFill>
                  <a:schemeClr val="dk1"/>
                </a:solidFill>
                <a:latin typeface="Bookman Old Style"/>
                <a:ea typeface="Bookman Old Style"/>
                <a:cs typeface="Bookman Old Style"/>
                <a:sym typeface="Bookman Old Style"/>
              </a:rPr>
              <a:t>of </a:t>
            </a:r>
            <a:r>
              <a:rPr i="1" lang="en" sz="1500">
                <a:solidFill>
                  <a:schemeClr val="dk1"/>
                </a:solidFill>
                <a:latin typeface="Bookman Old Style"/>
                <a:ea typeface="Bookman Old Style"/>
                <a:cs typeface="Bookman Old Style"/>
                <a:sym typeface="Bookman Old Style"/>
              </a:rPr>
              <a:t>Others, </a:t>
            </a:r>
            <a:r>
              <a:rPr lang="en" sz="1500">
                <a:solidFill>
                  <a:schemeClr val="dk1"/>
                </a:solidFill>
                <a:latin typeface="Bookman Old Style"/>
                <a:ea typeface="Bookman Old Style"/>
                <a:cs typeface="Bookman Old Style"/>
                <a:sym typeface="Bookman Old Style"/>
              </a:rPr>
              <a:t>main editor</a:t>
            </a:r>
            <a:endParaRPr sz="1500">
              <a:solidFill>
                <a:schemeClr val="dk1"/>
              </a:solidFill>
              <a:latin typeface="Bookman Old Style"/>
              <a:ea typeface="Bookman Old Style"/>
              <a:cs typeface="Bookman Old Style"/>
              <a:sym typeface="Bookman Old Style"/>
            </a:endParaRPr>
          </a:p>
          <a:p>
            <a:pPr indent="-316706" lvl="1" marL="914400" rtl="0" algn="l">
              <a:spcBef>
                <a:spcPts val="0"/>
              </a:spcBef>
              <a:spcAft>
                <a:spcPts val="0"/>
              </a:spcAft>
              <a:buClr>
                <a:schemeClr val="dk1"/>
              </a:buClr>
              <a:buSzPct val="100000"/>
              <a:buFont typeface="Bookman Old Style"/>
              <a:buChar char="○"/>
            </a:pPr>
            <a:r>
              <a:rPr lang="en" sz="1500">
                <a:solidFill>
                  <a:schemeClr val="dk1"/>
                </a:solidFill>
                <a:latin typeface="Bookman Old Style"/>
                <a:ea typeface="Bookman Old Style"/>
                <a:cs typeface="Bookman Old Style"/>
                <a:sym typeface="Bookman Old Style"/>
              </a:rPr>
              <a:t>Called it the “new movement” (Letter to Lowell, May 23, 1915) </a:t>
            </a:r>
            <a:endParaRPr sz="1500">
              <a:solidFill>
                <a:schemeClr val="dk1"/>
              </a:solidFill>
              <a:latin typeface="Bookman Old Style"/>
              <a:ea typeface="Bookman Old Style"/>
              <a:cs typeface="Bookman Old Style"/>
              <a:sym typeface="Bookman Old Style"/>
            </a:endParaRPr>
          </a:p>
          <a:p>
            <a:pPr indent="-316706" lvl="0" marL="457200" rtl="0" algn="l">
              <a:spcBef>
                <a:spcPts val="0"/>
              </a:spcBef>
              <a:spcAft>
                <a:spcPts val="0"/>
              </a:spcAft>
              <a:buClr>
                <a:schemeClr val="dk1"/>
              </a:buClr>
              <a:buSzPct val="100000"/>
              <a:buFont typeface="Bookman Old Style"/>
              <a:buChar char="●"/>
            </a:pPr>
            <a:r>
              <a:rPr lang="en" sz="1500">
                <a:solidFill>
                  <a:schemeClr val="dk1"/>
                </a:solidFill>
                <a:latin typeface="Bookman Old Style"/>
                <a:ea typeface="Bookman Old Style"/>
                <a:cs typeface="Bookman Old Style"/>
                <a:sym typeface="Bookman Old Style"/>
              </a:rPr>
              <a:t>Co-founder and editor of experimental magazine </a:t>
            </a:r>
            <a:r>
              <a:rPr i="1" lang="en" sz="1500">
                <a:solidFill>
                  <a:schemeClr val="dk1"/>
                </a:solidFill>
                <a:latin typeface="Bookman Old Style"/>
                <a:ea typeface="Bookman Old Style"/>
                <a:cs typeface="Bookman Old Style"/>
                <a:sym typeface="Bookman Old Style"/>
              </a:rPr>
              <a:t>The Glebe </a:t>
            </a:r>
            <a:r>
              <a:rPr lang="en" sz="1500">
                <a:solidFill>
                  <a:schemeClr val="dk1"/>
                </a:solidFill>
                <a:latin typeface="Bookman Old Style"/>
                <a:ea typeface="Bookman Old Style"/>
                <a:cs typeface="Bookman Old Style"/>
                <a:sym typeface="Bookman Old Style"/>
              </a:rPr>
              <a:t>with avant-garde artist Man Ray</a:t>
            </a:r>
            <a:endParaRPr sz="1500">
              <a:solidFill>
                <a:schemeClr val="dk1"/>
              </a:solidFill>
              <a:latin typeface="Bookman Old Style"/>
              <a:ea typeface="Bookman Old Style"/>
              <a:cs typeface="Bookman Old Style"/>
              <a:sym typeface="Bookman Old Style"/>
            </a:endParaRPr>
          </a:p>
          <a:p>
            <a:pPr indent="-316706" lvl="0" marL="457200" rtl="0" algn="l">
              <a:spcBef>
                <a:spcPts val="0"/>
              </a:spcBef>
              <a:spcAft>
                <a:spcPts val="0"/>
              </a:spcAft>
              <a:buClr>
                <a:schemeClr val="dk1"/>
              </a:buClr>
              <a:buSzPct val="100000"/>
              <a:buFont typeface="Bookman Old Style"/>
              <a:buChar char="●"/>
            </a:pPr>
            <a:r>
              <a:rPr lang="en" sz="1500">
                <a:solidFill>
                  <a:schemeClr val="dk1"/>
                </a:solidFill>
                <a:latin typeface="Bookman Old Style"/>
                <a:ea typeface="Bookman Old Style"/>
                <a:cs typeface="Bookman Old Style"/>
                <a:sym typeface="Bookman Old Style"/>
              </a:rPr>
              <a:t>Co-founder and editor of </a:t>
            </a:r>
            <a:r>
              <a:rPr i="1" lang="en" sz="1500">
                <a:solidFill>
                  <a:schemeClr val="dk1"/>
                </a:solidFill>
                <a:latin typeface="Bookman Old Style"/>
                <a:ea typeface="Bookman Old Style"/>
                <a:cs typeface="Bookman Old Style"/>
                <a:sym typeface="Bookman Old Style"/>
              </a:rPr>
              <a:t>The Broom</a:t>
            </a:r>
            <a:r>
              <a:rPr lang="en" sz="1500">
                <a:solidFill>
                  <a:schemeClr val="dk1"/>
                </a:solidFill>
                <a:latin typeface="Bookman Old Style"/>
                <a:ea typeface="Bookman Old Style"/>
                <a:cs typeface="Bookman Old Style"/>
                <a:sym typeface="Bookman Old Style"/>
              </a:rPr>
              <a:t>:</a:t>
            </a:r>
            <a:r>
              <a:rPr i="1" lang="en" sz="1500">
                <a:solidFill>
                  <a:schemeClr val="dk1"/>
                </a:solidFill>
                <a:latin typeface="Bookman Old Style"/>
                <a:ea typeface="Bookman Old Style"/>
                <a:cs typeface="Bookman Old Style"/>
                <a:sym typeface="Bookman Old Style"/>
              </a:rPr>
              <a:t> An International Magazine of the Arts</a:t>
            </a:r>
            <a:r>
              <a:rPr lang="en" sz="1500">
                <a:solidFill>
                  <a:schemeClr val="dk1"/>
                </a:solidFill>
                <a:latin typeface="Bookman Old Style"/>
                <a:ea typeface="Bookman Old Style"/>
                <a:cs typeface="Bookman Old Style"/>
                <a:sym typeface="Bookman Old Style"/>
              </a:rPr>
              <a:t>, which focused on bringing more experimentive art to America</a:t>
            </a:r>
            <a:endParaRPr sz="1500">
              <a:solidFill>
                <a:schemeClr val="dk1"/>
              </a:solidFill>
              <a:latin typeface="Bookman Old Style"/>
              <a:ea typeface="Bookman Old Style"/>
              <a:cs typeface="Bookman Old Style"/>
              <a:sym typeface="Bookman Old Style"/>
            </a:endParaRPr>
          </a:p>
          <a:p>
            <a:pPr indent="-316706" lvl="0" marL="457200" rtl="0" algn="l">
              <a:spcBef>
                <a:spcPts val="0"/>
              </a:spcBef>
              <a:spcAft>
                <a:spcPts val="0"/>
              </a:spcAft>
              <a:buClr>
                <a:schemeClr val="dk1"/>
              </a:buClr>
              <a:buSzPct val="100000"/>
              <a:buFont typeface="Bookman Old Style"/>
              <a:buChar char="●"/>
            </a:pPr>
            <a:r>
              <a:rPr lang="en" sz="1500">
                <a:solidFill>
                  <a:schemeClr val="dk1"/>
                </a:solidFill>
                <a:latin typeface="Bookman Old Style"/>
                <a:ea typeface="Bookman Old Style"/>
                <a:cs typeface="Bookman Old Style"/>
                <a:sym typeface="Bookman Old Style"/>
              </a:rPr>
              <a:t>Known as an Anthologist of Modernism </a:t>
            </a:r>
            <a:r>
              <a:rPr lang="en" sz="1150">
                <a:solidFill>
                  <a:schemeClr val="dk1"/>
                </a:solidFill>
                <a:latin typeface="Bookman Old Style"/>
                <a:ea typeface="Bookman Old Style"/>
                <a:cs typeface="Bookman Old Style"/>
                <a:sym typeface="Bookman Old Style"/>
              </a:rPr>
              <a:t>(Poetry Foundation)</a:t>
            </a:r>
            <a:endParaRPr sz="1150">
              <a:solidFill>
                <a:schemeClr val="dk1"/>
              </a:solidFill>
              <a:latin typeface="Bookman Old Style"/>
              <a:ea typeface="Bookman Old Style"/>
              <a:cs typeface="Bookman Old Style"/>
              <a:sym typeface="Bookman Old Style"/>
            </a:endParaRPr>
          </a:p>
          <a:p>
            <a:pPr indent="-316706" lvl="0" marL="457200" rtl="0" algn="l">
              <a:spcBef>
                <a:spcPts val="0"/>
              </a:spcBef>
              <a:spcAft>
                <a:spcPts val="0"/>
              </a:spcAft>
              <a:buClr>
                <a:schemeClr val="dk1"/>
              </a:buClr>
              <a:buSzPct val="100000"/>
              <a:buFont typeface="Bookman Old Style"/>
              <a:buChar char="●"/>
            </a:pPr>
            <a:r>
              <a:rPr lang="en" sz="1500">
                <a:solidFill>
                  <a:schemeClr val="dk1"/>
                </a:solidFill>
                <a:latin typeface="Bookman Old Style"/>
                <a:ea typeface="Bookman Old Style"/>
                <a:cs typeface="Bookman Old Style"/>
                <a:sym typeface="Bookman Old Style"/>
              </a:rPr>
              <a:t>Approximately more than 40 poems in total published throughout all issues of </a:t>
            </a:r>
            <a:r>
              <a:rPr i="1" lang="en" sz="1500">
                <a:solidFill>
                  <a:schemeClr val="dk1"/>
                </a:solidFill>
                <a:latin typeface="Bookman Old Style"/>
                <a:ea typeface="Bookman Old Style"/>
                <a:cs typeface="Bookman Old Style"/>
                <a:sym typeface="Bookman Old Style"/>
              </a:rPr>
              <a:t>Others</a:t>
            </a:r>
            <a:endParaRPr i="1" sz="1500">
              <a:solidFill>
                <a:schemeClr val="dk1"/>
              </a:solidFill>
              <a:latin typeface="Bookman Old Style"/>
              <a:ea typeface="Bookman Old Style"/>
              <a:cs typeface="Bookman Old Style"/>
              <a:sym typeface="Bookman Old Style"/>
            </a:endParaRPr>
          </a:p>
          <a:p>
            <a:pPr indent="0" lvl="0" marL="457200" rtl="0" algn="l">
              <a:spcBef>
                <a:spcPts val="1200"/>
              </a:spcBef>
              <a:spcAft>
                <a:spcPts val="1200"/>
              </a:spcAft>
              <a:buNone/>
            </a:pPr>
            <a:r>
              <a:t/>
            </a:r>
            <a:endParaRPr>
              <a:latin typeface="Bookman Old Style"/>
              <a:ea typeface="Bookman Old Style"/>
              <a:cs typeface="Bookman Old Style"/>
              <a:sym typeface="Bookman Old Style"/>
            </a:endParaRPr>
          </a:p>
        </p:txBody>
      </p:sp>
      <p:pic>
        <p:nvPicPr>
          <p:cNvPr id="70" name="Google Shape;70;p15">
            <a:hlinkClick r:id="rId3"/>
          </p:cNvPr>
          <p:cNvPicPr preferRelativeResize="0"/>
          <p:nvPr/>
        </p:nvPicPr>
        <p:blipFill rotWithShape="1">
          <a:blip r:embed="rId4">
            <a:alphaModFix/>
          </a:blip>
          <a:srcRect b="51317" l="50468" r="31111" t="4324"/>
          <a:stretch/>
        </p:blipFill>
        <p:spPr>
          <a:xfrm>
            <a:off x="6186170" y="1114150"/>
            <a:ext cx="2386806" cy="3094025"/>
          </a:xfrm>
          <a:prstGeom prst="rect">
            <a:avLst/>
          </a:prstGeom>
          <a:noFill/>
          <a:ln>
            <a:noFill/>
          </a:ln>
        </p:spPr>
      </p:pic>
      <p:pic>
        <p:nvPicPr>
          <p:cNvPr id="71" name="Google Shape;71;p15"/>
          <p:cNvPicPr preferRelativeResize="0"/>
          <p:nvPr/>
        </p:nvPicPr>
        <p:blipFill rotWithShape="1">
          <a:blip r:embed="rId5">
            <a:alphaModFix/>
          </a:blip>
          <a:srcRect b="-3130" l="-8060" r="8060" t="3130"/>
          <a:stretch/>
        </p:blipFill>
        <p:spPr>
          <a:xfrm>
            <a:off x="5083868" y="2220800"/>
            <a:ext cx="3855114" cy="514350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4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Bookman Old Style"/>
                <a:ea typeface="Bookman Old Style"/>
                <a:cs typeface="Bookman Old Style"/>
                <a:sym typeface="Bookman Old Style"/>
              </a:rPr>
              <a:t>Image Sources, cont. </a:t>
            </a:r>
            <a:endParaRPr>
              <a:latin typeface="Bookman Old Style"/>
              <a:ea typeface="Bookman Old Style"/>
              <a:cs typeface="Bookman Old Style"/>
              <a:sym typeface="Bookman Old Style"/>
            </a:endParaRPr>
          </a:p>
        </p:txBody>
      </p:sp>
      <p:sp>
        <p:nvSpPr>
          <p:cNvPr id="276" name="Google Shape;276;p4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dk1"/>
                </a:solidFill>
                <a:latin typeface="Bookman Old Style"/>
                <a:ea typeface="Bookman Old Style"/>
                <a:cs typeface="Bookman Old Style"/>
                <a:sym typeface="Bookman Old Style"/>
              </a:rPr>
              <a:t>John Gould Fletcher: </a:t>
            </a:r>
            <a:endParaRPr b="1" sz="900">
              <a:solidFill>
                <a:schemeClr val="dk1"/>
              </a:solidFill>
              <a:latin typeface="Bookman Old Style"/>
              <a:ea typeface="Bookman Old Style"/>
              <a:cs typeface="Bookman Old Style"/>
              <a:sym typeface="Bookman Old Style"/>
            </a:endParaRPr>
          </a:p>
          <a:p>
            <a:pPr indent="0" lvl="0" marL="0" rtl="0" algn="l">
              <a:spcBef>
                <a:spcPts val="1200"/>
              </a:spcBef>
              <a:spcAft>
                <a:spcPts val="0"/>
              </a:spcAft>
              <a:buNone/>
            </a:pPr>
            <a:r>
              <a:rPr lang="en" sz="900">
                <a:solidFill>
                  <a:schemeClr val="dk1"/>
                </a:solidFill>
                <a:latin typeface="Bookman Old Style"/>
                <a:ea typeface="Bookman Old Style"/>
                <a:cs typeface="Bookman Old Style"/>
                <a:sym typeface="Bookman Old Style"/>
              </a:rPr>
              <a:t>“John Gould Fletcher.” </a:t>
            </a:r>
            <a:r>
              <a:rPr i="1" lang="en" sz="900">
                <a:solidFill>
                  <a:schemeClr val="dk1"/>
                </a:solidFill>
                <a:latin typeface="Bookman Old Style"/>
                <a:ea typeface="Bookman Old Style"/>
                <a:cs typeface="Bookman Old Style"/>
                <a:sym typeface="Bookman Old Style"/>
              </a:rPr>
              <a:t>Encyclopedia of Arkansas</a:t>
            </a:r>
            <a:r>
              <a:rPr lang="en" sz="900">
                <a:solidFill>
                  <a:schemeClr val="dk1"/>
                </a:solidFill>
                <a:latin typeface="Bookman Old Style"/>
                <a:ea typeface="Bookman Old Style"/>
                <a:cs typeface="Bookman Old Style"/>
                <a:sym typeface="Bookman Old Style"/>
              </a:rPr>
              <a:t>, 29 June 2023, encyclopediaofarkansas.net/media/john-gould-fletcher-jr-73/. </a:t>
            </a:r>
            <a:endParaRPr sz="900">
              <a:solidFill>
                <a:schemeClr val="dk1"/>
              </a:solidFill>
              <a:latin typeface="Bookman Old Style"/>
              <a:ea typeface="Bookman Old Style"/>
              <a:cs typeface="Bookman Old Style"/>
              <a:sym typeface="Bookman Old Style"/>
            </a:endParaRPr>
          </a:p>
          <a:p>
            <a:pPr indent="0" lvl="0" marL="0" rtl="0" algn="l">
              <a:spcBef>
                <a:spcPts val="1200"/>
              </a:spcBef>
              <a:spcAft>
                <a:spcPts val="0"/>
              </a:spcAft>
              <a:buNone/>
            </a:pPr>
            <a:r>
              <a:rPr b="1" lang="en" sz="900">
                <a:solidFill>
                  <a:schemeClr val="dk1"/>
                </a:solidFill>
                <a:latin typeface="Bookman Old Style"/>
                <a:ea typeface="Bookman Old Style"/>
                <a:cs typeface="Bookman Old Style"/>
                <a:sym typeface="Bookman Old Style"/>
              </a:rPr>
              <a:t>Richard Aldington: </a:t>
            </a:r>
            <a:endParaRPr b="1" sz="900">
              <a:solidFill>
                <a:schemeClr val="dk1"/>
              </a:solidFill>
              <a:latin typeface="Bookman Old Style"/>
              <a:ea typeface="Bookman Old Style"/>
              <a:cs typeface="Bookman Old Style"/>
              <a:sym typeface="Bookman Old Style"/>
            </a:endParaRPr>
          </a:p>
          <a:p>
            <a:pPr indent="0" lvl="0" marL="0" rtl="0" algn="l">
              <a:spcBef>
                <a:spcPts val="1200"/>
              </a:spcBef>
              <a:spcAft>
                <a:spcPts val="0"/>
              </a:spcAft>
              <a:buNone/>
            </a:pPr>
            <a:r>
              <a:rPr lang="en" sz="900">
                <a:solidFill>
                  <a:schemeClr val="dk1"/>
                </a:solidFill>
                <a:latin typeface="Bookman Old Style"/>
                <a:ea typeface="Bookman Old Style"/>
                <a:cs typeface="Bookman Old Style"/>
                <a:sym typeface="Bookman Old Style"/>
              </a:rPr>
              <a:t>“(Edward Godfree) Richard Aldington - National Portrait Gallery.” </a:t>
            </a:r>
            <a:r>
              <a:rPr i="1" lang="en" sz="900">
                <a:solidFill>
                  <a:schemeClr val="dk1"/>
                </a:solidFill>
                <a:latin typeface="Bookman Old Style"/>
                <a:ea typeface="Bookman Old Style"/>
                <a:cs typeface="Bookman Old Style"/>
                <a:sym typeface="Bookman Old Style"/>
              </a:rPr>
              <a:t>NPG X10309; (Edward Godfree) Richard Aldington - Portrait - National Portrait Gallery</a:t>
            </a:r>
            <a:r>
              <a:rPr lang="en" sz="900">
                <a:solidFill>
                  <a:schemeClr val="dk1"/>
                </a:solidFill>
                <a:latin typeface="Bookman Old Style"/>
                <a:ea typeface="Bookman Old Style"/>
                <a:cs typeface="Bookman Old Style"/>
                <a:sym typeface="Bookman Old Style"/>
              </a:rPr>
              <a:t>, www.npg.org.uk/collections/search/portrait/mw43731/Edward-Godfree-Richard-Aldington.</a:t>
            </a:r>
            <a:endParaRPr sz="900">
              <a:solidFill>
                <a:schemeClr val="dk1"/>
              </a:solidFill>
              <a:latin typeface="Bookman Old Style"/>
              <a:ea typeface="Bookman Old Style"/>
              <a:cs typeface="Bookman Old Style"/>
              <a:sym typeface="Bookman Old Style"/>
            </a:endParaRPr>
          </a:p>
          <a:p>
            <a:pPr indent="0" lvl="0" marL="0" rtl="0" algn="l">
              <a:spcBef>
                <a:spcPts val="1200"/>
              </a:spcBef>
              <a:spcAft>
                <a:spcPts val="0"/>
              </a:spcAft>
              <a:buNone/>
            </a:pPr>
            <a:r>
              <a:rPr b="1" lang="en" sz="900">
                <a:solidFill>
                  <a:schemeClr val="dk1"/>
                </a:solidFill>
                <a:latin typeface="Bookman Old Style"/>
                <a:ea typeface="Bookman Old Style"/>
                <a:cs typeface="Bookman Old Style"/>
                <a:sym typeface="Bookman Old Style"/>
              </a:rPr>
              <a:t>Mina Loy:</a:t>
            </a:r>
            <a:endParaRPr b="1" sz="900">
              <a:solidFill>
                <a:schemeClr val="dk1"/>
              </a:solidFill>
              <a:latin typeface="Bookman Old Style"/>
              <a:ea typeface="Bookman Old Style"/>
              <a:cs typeface="Bookman Old Style"/>
              <a:sym typeface="Bookman Old Style"/>
            </a:endParaRPr>
          </a:p>
          <a:p>
            <a:pPr indent="0" lvl="0" marL="0" rtl="0" algn="l">
              <a:spcBef>
                <a:spcPts val="1200"/>
              </a:spcBef>
              <a:spcAft>
                <a:spcPts val="0"/>
              </a:spcAft>
              <a:buNone/>
            </a:pPr>
            <a:r>
              <a:rPr lang="en" sz="900">
                <a:solidFill>
                  <a:schemeClr val="dk1"/>
                </a:solidFill>
                <a:latin typeface="Bookman Old Style"/>
                <a:ea typeface="Bookman Old Style"/>
                <a:cs typeface="Bookman Old Style"/>
                <a:sym typeface="Bookman Old Style"/>
              </a:rPr>
              <a:t>Stephen Haweis, 1905, </a:t>
            </a:r>
            <a:r>
              <a:rPr i="1" lang="en" sz="900">
                <a:solidFill>
                  <a:schemeClr val="dk1"/>
                </a:solidFill>
                <a:latin typeface="Bookman Old Style"/>
                <a:ea typeface="Bookman Old Style"/>
                <a:cs typeface="Bookman Old Style"/>
                <a:sym typeface="Bookman Old Style"/>
              </a:rPr>
              <a:t>Mina Loy EPC Page - Electronic Poetry Center</a:t>
            </a:r>
            <a:r>
              <a:rPr lang="en" sz="900">
                <a:solidFill>
                  <a:schemeClr val="dk1"/>
                </a:solidFill>
                <a:latin typeface="Bookman Old Style"/>
                <a:ea typeface="Bookman Old Style"/>
                <a:cs typeface="Bookman Old Style"/>
                <a:sym typeface="Bookman Old Style"/>
              </a:rPr>
              <a:t>, writing.upenn.edu/epc/authors/loy/.,  “’Mapping Mina Loy Studies in 2023’ Conference Report .” </a:t>
            </a:r>
            <a:r>
              <a:rPr i="1" lang="en" sz="900">
                <a:solidFill>
                  <a:schemeClr val="dk1"/>
                </a:solidFill>
                <a:latin typeface="Bookman Old Style"/>
                <a:ea typeface="Bookman Old Style"/>
                <a:cs typeface="Bookman Old Style"/>
                <a:sym typeface="Bookman Old Style"/>
              </a:rPr>
              <a:t>The Modernist Review</a:t>
            </a:r>
            <a:r>
              <a:rPr lang="en" sz="900">
                <a:solidFill>
                  <a:schemeClr val="dk1"/>
                </a:solidFill>
                <a:latin typeface="Bookman Old Style"/>
                <a:ea typeface="Bookman Old Style"/>
                <a:cs typeface="Bookman Old Style"/>
                <a:sym typeface="Bookman Old Style"/>
              </a:rPr>
              <a:t>, 6 Sept. 2023, modernistreviewcouk.wordpress.com/2023/09/06/mapping-mina-loy-studies-in-2023-conference-report/. </a:t>
            </a:r>
            <a:endParaRPr sz="900">
              <a:solidFill>
                <a:schemeClr val="dk1"/>
              </a:solidFill>
              <a:latin typeface="Bookman Old Style"/>
              <a:ea typeface="Bookman Old Style"/>
              <a:cs typeface="Bookman Old Style"/>
              <a:sym typeface="Bookman Old Style"/>
            </a:endParaRPr>
          </a:p>
          <a:p>
            <a:pPr indent="0" lvl="0" marL="0" rtl="0" algn="l">
              <a:spcBef>
                <a:spcPts val="1200"/>
              </a:spcBef>
              <a:spcAft>
                <a:spcPts val="0"/>
              </a:spcAft>
              <a:buNone/>
            </a:pPr>
            <a:r>
              <a:rPr lang="en" sz="900">
                <a:solidFill>
                  <a:schemeClr val="dk1"/>
                </a:solidFill>
                <a:latin typeface="Bookman Old Style"/>
                <a:ea typeface="Bookman Old Style"/>
                <a:cs typeface="Bookman Old Style"/>
                <a:sym typeface="Bookman Old Style"/>
              </a:rPr>
              <a:t>“Modernist Journals: Others. A Magazine of the New Verse. Vol. 1, No. 1.” </a:t>
            </a:r>
            <a:r>
              <a:rPr i="1" lang="en" sz="900">
                <a:solidFill>
                  <a:schemeClr val="dk1"/>
                </a:solidFill>
                <a:latin typeface="Bookman Old Style"/>
                <a:ea typeface="Bookman Old Style"/>
                <a:cs typeface="Bookman Old Style"/>
                <a:sym typeface="Bookman Old Style"/>
              </a:rPr>
              <a:t>Modernist Journals | Others. A Magazine of the New Verse. Vol. 1, No. 1</a:t>
            </a:r>
            <a:r>
              <a:rPr lang="en" sz="900">
                <a:solidFill>
                  <a:schemeClr val="dk1"/>
                </a:solidFill>
                <a:latin typeface="Bookman Old Style"/>
                <a:ea typeface="Bookman Old Style"/>
                <a:cs typeface="Bookman Old Style"/>
                <a:sym typeface="Bookman Old Style"/>
              </a:rPr>
              <a:t>, modjourn.org/issue/bdr523168/. Accessed 9 Dec. 2023. </a:t>
            </a:r>
            <a:endParaRPr sz="900">
              <a:solidFill>
                <a:schemeClr val="dk1"/>
              </a:solidFill>
              <a:latin typeface="Bookman Old Style"/>
              <a:ea typeface="Bookman Old Style"/>
              <a:cs typeface="Bookman Old Style"/>
              <a:sym typeface="Bookman Old Style"/>
            </a:endParaRPr>
          </a:p>
          <a:p>
            <a:pPr indent="0" lvl="0" marL="0" rtl="0" algn="l">
              <a:spcBef>
                <a:spcPts val="1200"/>
              </a:spcBef>
              <a:spcAft>
                <a:spcPts val="0"/>
              </a:spcAft>
              <a:buNone/>
            </a:pPr>
            <a:r>
              <a:rPr i="1" lang="en" sz="900">
                <a:solidFill>
                  <a:schemeClr val="dk1"/>
                </a:solidFill>
                <a:latin typeface="Bookman Old Style"/>
                <a:ea typeface="Bookman Old Style"/>
                <a:cs typeface="Bookman Old Style"/>
                <a:sym typeface="Bookman Old Style"/>
              </a:rPr>
              <a:t>Others: An Anthology of the New Verse: </a:t>
            </a:r>
            <a:r>
              <a:rPr lang="en" sz="900">
                <a:solidFill>
                  <a:schemeClr val="dk1"/>
                </a:solidFill>
                <a:latin typeface="Bookman Old Style"/>
                <a:ea typeface="Bookman Old Style"/>
                <a:cs typeface="Bookman Old Style"/>
                <a:sym typeface="Bookman Old Style"/>
              </a:rPr>
              <a:t>Abe Books </a:t>
            </a:r>
            <a:r>
              <a:rPr lang="en" sz="900">
                <a:solidFill>
                  <a:schemeClr val="dk1"/>
                </a:solidFill>
                <a:highlight>
                  <a:srgbClr val="202124"/>
                </a:highlight>
                <a:latin typeface="Bookman Old Style"/>
                <a:ea typeface="Bookman Old Style"/>
                <a:cs typeface="Bookman Old Style"/>
                <a:sym typeface="Bookman Old Style"/>
              </a:rPr>
              <a:t> </a:t>
            </a:r>
            <a:r>
              <a:rPr lang="en" sz="900">
                <a:solidFill>
                  <a:schemeClr val="dk1"/>
                </a:solidFill>
                <a:latin typeface="Bookman Old Style"/>
                <a:ea typeface="Bookman Old Style"/>
                <a:cs typeface="Bookman Old Style"/>
                <a:sym typeface="Bookman Old Style"/>
              </a:rPr>
              <a:t>“Others - An Anthology of the New Verse.” abebooks.com, December, 2016, https://www.abebooks.com/servlet/BookDetailsPL?bi=30667923697&amp;ref_=ps_ggl_17738760402&amp;cm_mmc=ggl-_-COM_Shopp_Rare-_-product_id=bi%3A%2030667923697-_-keyword=&amp;gclid=Cj0KCQiA35urBhDCARIsAOU7QwnZBamIrYpvLaeknkZrfMej3lpwkmSSk6z0nd62iMzqAL_6HVZCgYoaAuCpEALw_wcB.</a:t>
            </a:r>
            <a:endParaRPr sz="900">
              <a:solidFill>
                <a:schemeClr val="dk1"/>
              </a:solidFill>
              <a:latin typeface="Bookman Old Style"/>
              <a:ea typeface="Bookman Old Style"/>
              <a:cs typeface="Bookman Old Style"/>
              <a:sym typeface="Bookman Old Style"/>
            </a:endParaRPr>
          </a:p>
          <a:p>
            <a:pPr indent="0" lvl="0" marL="0" rtl="0" algn="l">
              <a:spcBef>
                <a:spcPts val="1200"/>
              </a:spcBef>
              <a:spcAft>
                <a:spcPts val="0"/>
              </a:spcAft>
              <a:buNone/>
            </a:pPr>
            <a:r>
              <a:t/>
            </a:r>
            <a:endParaRPr i="1" sz="900">
              <a:solidFill>
                <a:schemeClr val="dk1"/>
              </a:solidFill>
              <a:latin typeface="Bookman Old Style"/>
              <a:ea typeface="Bookman Old Style"/>
              <a:cs typeface="Bookman Old Style"/>
              <a:sym typeface="Bookman Old Style"/>
            </a:endParaRPr>
          </a:p>
          <a:p>
            <a:pPr indent="0" lvl="0" marL="0" rtl="0" algn="l">
              <a:spcBef>
                <a:spcPts val="1200"/>
              </a:spcBef>
              <a:spcAft>
                <a:spcPts val="0"/>
              </a:spcAft>
              <a:buNone/>
            </a:pPr>
            <a:r>
              <a:t/>
            </a:r>
            <a:endParaRPr i="1" sz="900">
              <a:solidFill>
                <a:schemeClr val="dk1"/>
              </a:solidFill>
              <a:latin typeface="Bookman Old Style"/>
              <a:ea typeface="Bookman Old Style"/>
              <a:cs typeface="Bookman Old Style"/>
              <a:sym typeface="Bookman Old Style"/>
            </a:endParaRPr>
          </a:p>
          <a:p>
            <a:pPr indent="0" lvl="0" marL="0" rtl="0" algn="l">
              <a:spcBef>
                <a:spcPts val="1200"/>
              </a:spcBef>
              <a:spcAft>
                <a:spcPts val="0"/>
              </a:spcAft>
              <a:buNone/>
            </a:pPr>
            <a:r>
              <a:t/>
            </a:r>
            <a:endParaRPr i="1" sz="900">
              <a:solidFill>
                <a:schemeClr val="dk1"/>
              </a:solidFill>
              <a:latin typeface="Bookman Old Style"/>
              <a:ea typeface="Bookman Old Style"/>
              <a:cs typeface="Bookman Old Style"/>
              <a:sym typeface="Bookman Old Style"/>
            </a:endParaRPr>
          </a:p>
          <a:p>
            <a:pPr indent="0" lvl="0" marL="0" rtl="0" algn="l">
              <a:spcBef>
                <a:spcPts val="1200"/>
              </a:spcBef>
              <a:spcAft>
                <a:spcPts val="0"/>
              </a:spcAft>
              <a:buNone/>
            </a:pPr>
            <a:r>
              <a:t/>
            </a:r>
            <a:endParaRPr i="1" sz="900">
              <a:solidFill>
                <a:schemeClr val="dk1"/>
              </a:solidFill>
              <a:latin typeface="Bookman Old Style"/>
              <a:ea typeface="Bookman Old Style"/>
              <a:cs typeface="Bookman Old Style"/>
              <a:sym typeface="Bookman Old Style"/>
            </a:endParaRPr>
          </a:p>
          <a:p>
            <a:pPr indent="0" lvl="0" marL="0" rtl="0" algn="l">
              <a:spcBef>
                <a:spcPts val="1200"/>
              </a:spcBef>
              <a:spcAft>
                <a:spcPts val="0"/>
              </a:spcAft>
              <a:buNone/>
            </a:pPr>
            <a:r>
              <a:t/>
            </a:r>
            <a:endParaRPr sz="900">
              <a:solidFill>
                <a:schemeClr val="dk1"/>
              </a:solidFill>
              <a:latin typeface="Bookman Old Style"/>
              <a:ea typeface="Bookman Old Style"/>
              <a:cs typeface="Bookman Old Style"/>
              <a:sym typeface="Bookman Old Style"/>
            </a:endParaRPr>
          </a:p>
          <a:p>
            <a:pPr indent="0" lvl="0" marL="0" rtl="0" algn="l">
              <a:spcBef>
                <a:spcPts val="1200"/>
              </a:spcBef>
              <a:spcAft>
                <a:spcPts val="0"/>
              </a:spcAft>
              <a:buNone/>
            </a:pPr>
            <a:r>
              <a:t/>
            </a:r>
            <a:endParaRPr sz="900">
              <a:solidFill>
                <a:schemeClr val="dk1"/>
              </a:solidFill>
              <a:latin typeface="Bookman Old Style"/>
              <a:ea typeface="Bookman Old Style"/>
              <a:cs typeface="Bookman Old Style"/>
              <a:sym typeface="Bookman Old Style"/>
            </a:endParaRPr>
          </a:p>
          <a:p>
            <a:pPr indent="0" lvl="0" marL="0" rtl="0" algn="l">
              <a:spcBef>
                <a:spcPts val="1200"/>
              </a:spcBef>
              <a:spcAft>
                <a:spcPts val="1200"/>
              </a:spcAft>
              <a:buNone/>
            </a:pPr>
            <a:r>
              <a:t/>
            </a:r>
            <a:endParaRPr sz="900">
              <a:solidFill>
                <a:schemeClr val="dk1"/>
              </a:solidFill>
              <a:latin typeface="Bookman Old Style"/>
              <a:ea typeface="Bookman Old Style"/>
              <a:cs typeface="Bookman Old Style"/>
              <a:sym typeface="Bookman Old Style"/>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Bookman Old Style"/>
                <a:ea typeface="Bookman Old Style"/>
                <a:cs typeface="Bookman Old Style"/>
                <a:sym typeface="Bookman Old Style"/>
              </a:rPr>
              <a:t>Dr. </a:t>
            </a:r>
            <a:r>
              <a:rPr lang="en">
                <a:latin typeface="Bookman Old Style"/>
                <a:ea typeface="Bookman Old Style"/>
                <a:cs typeface="Bookman Old Style"/>
                <a:sym typeface="Bookman Old Style"/>
              </a:rPr>
              <a:t>William Carlos Williams (1883-1963)</a:t>
            </a:r>
            <a:endParaRPr>
              <a:latin typeface="Bookman Old Style"/>
              <a:ea typeface="Bookman Old Style"/>
              <a:cs typeface="Bookman Old Style"/>
              <a:sym typeface="Bookman Old Style"/>
            </a:endParaRPr>
          </a:p>
        </p:txBody>
      </p:sp>
      <p:sp>
        <p:nvSpPr>
          <p:cNvPr id="77" name="Google Shape;77;p16"/>
          <p:cNvSpPr txBox="1"/>
          <p:nvPr>
            <p:ph idx="1" type="body"/>
          </p:nvPr>
        </p:nvSpPr>
        <p:spPr>
          <a:xfrm>
            <a:off x="311700" y="1152475"/>
            <a:ext cx="5428800" cy="3416400"/>
          </a:xfrm>
          <a:prstGeom prst="rect">
            <a:avLst/>
          </a:prstGeom>
        </p:spPr>
        <p:txBody>
          <a:bodyPr anchorCtr="0" anchor="t" bIns="91425" lIns="91425" spcFirstLastPara="1" rIns="91425" wrap="square" tIns="91425">
            <a:noAutofit/>
          </a:bodyPr>
          <a:lstStyle/>
          <a:p>
            <a:pPr indent="-307975" lvl="0" marL="457200" rtl="0" algn="l">
              <a:spcBef>
                <a:spcPts val="0"/>
              </a:spcBef>
              <a:spcAft>
                <a:spcPts val="0"/>
              </a:spcAft>
              <a:buClr>
                <a:schemeClr val="dk1"/>
              </a:buClr>
              <a:buSzPts val="1250"/>
              <a:buFont typeface="Bookman Old Style"/>
              <a:buChar char="●"/>
            </a:pPr>
            <a:r>
              <a:rPr lang="en" sz="1250">
                <a:solidFill>
                  <a:schemeClr val="dk1"/>
                </a:solidFill>
                <a:latin typeface="Bookman Old Style"/>
                <a:ea typeface="Bookman Old Style"/>
                <a:cs typeface="Bookman Old Style"/>
                <a:sym typeface="Bookman Old Style"/>
              </a:rPr>
              <a:t>Poet, Medical Physician, Literary Editor and Playwright</a:t>
            </a:r>
            <a:endParaRPr sz="1250">
              <a:solidFill>
                <a:schemeClr val="dk1"/>
              </a:solidFill>
              <a:latin typeface="Bookman Old Style"/>
              <a:ea typeface="Bookman Old Style"/>
              <a:cs typeface="Bookman Old Style"/>
              <a:sym typeface="Bookman Old Style"/>
            </a:endParaRPr>
          </a:p>
          <a:p>
            <a:pPr indent="-307975" lvl="0" marL="457200" rtl="0" algn="l">
              <a:spcBef>
                <a:spcPts val="0"/>
              </a:spcBef>
              <a:spcAft>
                <a:spcPts val="0"/>
              </a:spcAft>
              <a:buClr>
                <a:schemeClr val="dk1"/>
              </a:buClr>
              <a:buSzPts val="1250"/>
              <a:buFont typeface="Bookman Old Style"/>
              <a:buChar char="●"/>
            </a:pPr>
            <a:r>
              <a:rPr lang="en" sz="1250">
                <a:solidFill>
                  <a:schemeClr val="dk1"/>
                </a:solidFill>
                <a:latin typeface="Bookman Old Style"/>
                <a:ea typeface="Bookman Old Style"/>
                <a:cs typeface="Bookman Old Style"/>
                <a:sym typeface="Bookman Old Style"/>
              </a:rPr>
              <a:t>Associate Editor</a:t>
            </a:r>
            <a:r>
              <a:rPr lang="en" sz="1250">
                <a:solidFill>
                  <a:schemeClr val="dk1"/>
                </a:solidFill>
                <a:latin typeface="Bookman Old Style"/>
                <a:ea typeface="Bookman Old Style"/>
                <a:cs typeface="Bookman Old Style"/>
                <a:sym typeface="Bookman Old Style"/>
              </a:rPr>
              <a:t> of </a:t>
            </a:r>
            <a:r>
              <a:rPr i="1" lang="en" sz="1250">
                <a:solidFill>
                  <a:schemeClr val="dk1"/>
                </a:solidFill>
                <a:latin typeface="Bookman Old Style"/>
                <a:ea typeface="Bookman Old Style"/>
                <a:cs typeface="Bookman Old Style"/>
                <a:sym typeface="Bookman Old Style"/>
              </a:rPr>
              <a:t>Others </a:t>
            </a:r>
            <a:r>
              <a:rPr lang="en" sz="1250">
                <a:solidFill>
                  <a:schemeClr val="dk1"/>
                </a:solidFill>
                <a:latin typeface="Bookman Old Style"/>
                <a:ea typeface="Bookman Old Style"/>
                <a:cs typeface="Bookman Old Style"/>
                <a:sym typeface="Bookman Old Style"/>
              </a:rPr>
              <a:t>magazine and co-founder and editor of little magazine </a:t>
            </a:r>
            <a:r>
              <a:rPr i="1" lang="en" sz="1250">
                <a:solidFill>
                  <a:schemeClr val="dk1"/>
                </a:solidFill>
                <a:latin typeface="Bookman Old Style"/>
                <a:ea typeface="Bookman Old Style"/>
                <a:cs typeface="Bookman Old Style"/>
                <a:sym typeface="Bookman Old Style"/>
              </a:rPr>
              <a:t>Contact</a:t>
            </a:r>
            <a:endParaRPr sz="1250">
              <a:solidFill>
                <a:schemeClr val="dk1"/>
              </a:solidFill>
              <a:latin typeface="Bookman Old Style"/>
              <a:ea typeface="Bookman Old Style"/>
              <a:cs typeface="Bookman Old Style"/>
              <a:sym typeface="Bookman Old Style"/>
            </a:endParaRPr>
          </a:p>
          <a:p>
            <a:pPr indent="-307975" lvl="1" marL="914400" rtl="0" algn="l">
              <a:spcBef>
                <a:spcPts val="0"/>
              </a:spcBef>
              <a:spcAft>
                <a:spcPts val="0"/>
              </a:spcAft>
              <a:buClr>
                <a:schemeClr val="dk1"/>
              </a:buClr>
              <a:buSzPts val="1250"/>
              <a:buFont typeface="Bookman Old Style"/>
              <a:buChar char="○"/>
            </a:pPr>
            <a:r>
              <a:rPr lang="en" sz="1250">
                <a:solidFill>
                  <a:schemeClr val="dk1"/>
                </a:solidFill>
                <a:latin typeface="Bookman Old Style"/>
                <a:ea typeface="Bookman Old Style"/>
                <a:cs typeface="Bookman Old Style"/>
                <a:sym typeface="Bookman Old Style"/>
              </a:rPr>
              <a:t>Coordinated a “Competitive Number” in July, 1916 and “Spanish-American Number” in August 1916, with translations done by his father, W. G. Williams</a:t>
            </a:r>
            <a:endParaRPr sz="1250">
              <a:solidFill>
                <a:schemeClr val="dk1"/>
              </a:solidFill>
              <a:latin typeface="Bookman Old Style"/>
              <a:ea typeface="Bookman Old Style"/>
              <a:cs typeface="Bookman Old Style"/>
              <a:sym typeface="Bookman Old Style"/>
            </a:endParaRPr>
          </a:p>
          <a:p>
            <a:pPr indent="-307975" lvl="1" marL="914400" rtl="0" algn="l">
              <a:spcBef>
                <a:spcPts val="0"/>
              </a:spcBef>
              <a:spcAft>
                <a:spcPts val="0"/>
              </a:spcAft>
              <a:buClr>
                <a:schemeClr val="dk1"/>
              </a:buClr>
              <a:buSzPts val="1250"/>
              <a:buFont typeface="Bookman Old Style"/>
              <a:buChar char="○"/>
            </a:pPr>
            <a:r>
              <a:rPr lang="en" sz="1250">
                <a:solidFill>
                  <a:schemeClr val="dk1"/>
                </a:solidFill>
                <a:latin typeface="Bookman Old Style"/>
                <a:ea typeface="Bookman Old Style"/>
                <a:cs typeface="Bookman Old Style"/>
                <a:sym typeface="Bookman Old Style"/>
              </a:rPr>
              <a:t>Wrote literary piece “Gloria!” for the last issue of </a:t>
            </a:r>
            <a:r>
              <a:rPr i="1" lang="en" sz="1250">
                <a:solidFill>
                  <a:schemeClr val="dk1"/>
                </a:solidFill>
                <a:latin typeface="Bookman Old Style"/>
                <a:ea typeface="Bookman Old Style"/>
                <a:cs typeface="Bookman Old Style"/>
                <a:sym typeface="Bookman Old Style"/>
              </a:rPr>
              <a:t>Others (</a:t>
            </a:r>
            <a:r>
              <a:rPr lang="en" sz="1250">
                <a:solidFill>
                  <a:schemeClr val="dk1"/>
                </a:solidFill>
                <a:latin typeface="Bookman Old Style"/>
                <a:ea typeface="Bookman Old Style"/>
                <a:cs typeface="Bookman Old Style"/>
                <a:sym typeface="Bookman Old Style"/>
              </a:rPr>
              <a:t>Volume 5, No. 6) in 1919</a:t>
            </a:r>
            <a:r>
              <a:rPr i="1" lang="en" sz="1250">
                <a:solidFill>
                  <a:schemeClr val="dk1"/>
                </a:solidFill>
                <a:latin typeface="Bookman Old Style"/>
                <a:ea typeface="Bookman Old Style"/>
                <a:cs typeface="Bookman Old Style"/>
                <a:sym typeface="Bookman Old Style"/>
              </a:rPr>
              <a:t>, </a:t>
            </a:r>
            <a:r>
              <a:rPr lang="en" sz="1250">
                <a:solidFill>
                  <a:schemeClr val="dk1"/>
                </a:solidFill>
                <a:latin typeface="Bookman Old Style"/>
                <a:ea typeface="Bookman Old Style"/>
                <a:cs typeface="Bookman Old Style"/>
                <a:sym typeface="Bookman Old Style"/>
              </a:rPr>
              <a:t>which discussed its failings and how it became like every other poetry magazine </a:t>
            </a:r>
            <a:endParaRPr sz="1250">
              <a:solidFill>
                <a:schemeClr val="dk1"/>
              </a:solidFill>
              <a:latin typeface="Bookman Old Style"/>
              <a:ea typeface="Bookman Old Style"/>
              <a:cs typeface="Bookman Old Style"/>
              <a:sym typeface="Bookman Old Style"/>
            </a:endParaRPr>
          </a:p>
          <a:p>
            <a:pPr indent="-307975" lvl="0" marL="457200" rtl="0" algn="l">
              <a:spcBef>
                <a:spcPts val="0"/>
              </a:spcBef>
              <a:spcAft>
                <a:spcPts val="0"/>
              </a:spcAft>
              <a:buClr>
                <a:schemeClr val="dk1"/>
              </a:buClr>
              <a:buSzPts val="1250"/>
              <a:buFont typeface="Bookman Old Style"/>
              <a:buChar char="●"/>
            </a:pPr>
            <a:r>
              <a:rPr lang="en" sz="1250">
                <a:solidFill>
                  <a:schemeClr val="dk1"/>
                </a:solidFill>
                <a:latin typeface="Bookman Old Style"/>
                <a:ea typeface="Bookman Old Style"/>
                <a:cs typeface="Bookman Old Style"/>
                <a:sym typeface="Bookman Old Style"/>
              </a:rPr>
              <a:t>Approximately 30 poems published in </a:t>
            </a:r>
            <a:r>
              <a:rPr i="1" lang="en" sz="1250">
                <a:solidFill>
                  <a:schemeClr val="dk1"/>
                </a:solidFill>
                <a:latin typeface="Bookman Old Style"/>
                <a:ea typeface="Bookman Old Style"/>
                <a:cs typeface="Bookman Old Style"/>
                <a:sym typeface="Bookman Old Style"/>
              </a:rPr>
              <a:t>Others</a:t>
            </a:r>
            <a:r>
              <a:rPr lang="en" sz="1250">
                <a:solidFill>
                  <a:schemeClr val="dk1"/>
                </a:solidFill>
                <a:latin typeface="Bookman Old Style"/>
                <a:ea typeface="Bookman Old Style"/>
                <a:cs typeface="Bookman Old Style"/>
                <a:sym typeface="Bookman Old Style"/>
              </a:rPr>
              <a:t>, alongside a prose piece and an entire play, “The Comic Life of Elia Brobitza”</a:t>
            </a:r>
            <a:endParaRPr sz="1250">
              <a:solidFill>
                <a:schemeClr val="dk1"/>
              </a:solidFill>
              <a:latin typeface="Bookman Old Style"/>
              <a:ea typeface="Bookman Old Style"/>
              <a:cs typeface="Bookman Old Style"/>
              <a:sym typeface="Bookman Old Style"/>
            </a:endParaRPr>
          </a:p>
          <a:p>
            <a:pPr indent="-307975" lvl="1" marL="914400" rtl="0" algn="l">
              <a:spcBef>
                <a:spcPts val="0"/>
              </a:spcBef>
              <a:spcAft>
                <a:spcPts val="0"/>
              </a:spcAft>
              <a:buClr>
                <a:schemeClr val="dk1"/>
              </a:buClr>
              <a:buSzPts val="1250"/>
              <a:buFont typeface="Bookman Old Style"/>
              <a:buChar char="○"/>
            </a:pPr>
            <a:r>
              <a:rPr i="1" lang="en" sz="1250">
                <a:solidFill>
                  <a:schemeClr val="dk1"/>
                </a:solidFill>
                <a:latin typeface="Bookman Old Style"/>
                <a:ea typeface="Bookman Old Style"/>
                <a:cs typeface="Bookman Old Style"/>
                <a:sym typeface="Bookman Old Style"/>
              </a:rPr>
              <a:t>Others, </a:t>
            </a:r>
            <a:r>
              <a:rPr lang="en" sz="1250">
                <a:solidFill>
                  <a:schemeClr val="dk1"/>
                </a:solidFill>
                <a:latin typeface="Bookman Old Style"/>
                <a:ea typeface="Bookman Old Style"/>
                <a:cs typeface="Bookman Old Style"/>
                <a:sym typeface="Bookman Old Style"/>
              </a:rPr>
              <a:t>according to Williams, “saved [his] life as a writer” and started his writing career (</a:t>
            </a:r>
            <a:r>
              <a:rPr lang="en" sz="1000">
                <a:solidFill>
                  <a:schemeClr val="dk1"/>
                </a:solidFill>
                <a:latin typeface="Bookman Old Style"/>
                <a:ea typeface="Bookman Old Style"/>
                <a:cs typeface="Bookman Old Style"/>
                <a:sym typeface="Bookman Old Style"/>
              </a:rPr>
              <a:t>Suzanne W. (Churchill, </a:t>
            </a:r>
            <a:r>
              <a:rPr i="1" lang="en" sz="1000">
                <a:solidFill>
                  <a:schemeClr val="dk1"/>
                </a:solidFill>
                <a:latin typeface="Bookman Old Style"/>
                <a:ea typeface="Bookman Old Style"/>
                <a:cs typeface="Bookman Old Style"/>
                <a:sym typeface="Bookman Old Style"/>
              </a:rPr>
              <a:t>An Introduction to Others: A Magazine of the New Verse</a:t>
            </a:r>
            <a:r>
              <a:rPr lang="en" sz="1000">
                <a:solidFill>
                  <a:schemeClr val="dk1"/>
                </a:solidFill>
                <a:latin typeface="Bookman Old Style"/>
                <a:ea typeface="Bookman Old Style"/>
                <a:cs typeface="Bookman Old Style"/>
                <a:sym typeface="Bookman Old Style"/>
              </a:rPr>
              <a:t>)</a:t>
            </a:r>
            <a:endParaRPr sz="1000">
              <a:solidFill>
                <a:schemeClr val="dk1"/>
              </a:solidFill>
              <a:latin typeface="Bookman Old Style"/>
              <a:ea typeface="Bookman Old Style"/>
              <a:cs typeface="Bookman Old Style"/>
              <a:sym typeface="Bookman Old Style"/>
            </a:endParaRPr>
          </a:p>
          <a:p>
            <a:pPr indent="0" lvl="0" marL="457200" rtl="0" algn="l">
              <a:spcBef>
                <a:spcPts val="1200"/>
              </a:spcBef>
              <a:spcAft>
                <a:spcPts val="0"/>
              </a:spcAft>
              <a:buNone/>
            </a:pPr>
            <a:r>
              <a:t/>
            </a:r>
            <a:endParaRPr sz="1000">
              <a:solidFill>
                <a:schemeClr val="dk1"/>
              </a:solidFill>
              <a:latin typeface="Bookman Old Style"/>
              <a:ea typeface="Bookman Old Style"/>
              <a:cs typeface="Bookman Old Style"/>
              <a:sym typeface="Bookman Old Style"/>
            </a:endParaRPr>
          </a:p>
          <a:p>
            <a:pPr indent="0" lvl="0" marL="0" rtl="0" algn="l">
              <a:spcBef>
                <a:spcPts val="1200"/>
              </a:spcBef>
              <a:spcAft>
                <a:spcPts val="1200"/>
              </a:spcAft>
              <a:buNone/>
            </a:pPr>
            <a:r>
              <a:t/>
            </a:r>
            <a:endParaRPr>
              <a:solidFill>
                <a:schemeClr val="dk1"/>
              </a:solidFill>
              <a:latin typeface="Bookman Old Style"/>
              <a:ea typeface="Bookman Old Style"/>
              <a:cs typeface="Bookman Old Style"/>
              <a:sym typeface="Bookman Old Style"/>
            </a:endParaRPr>
          </a:p>
        </p:txBody>
      </p:sp>
      <p:pic>
        <p:nvPicPr>
          <p:cNvPr id="78" name="Google Shape;78;p16">
            <a:hlinkClick r:id="rId3"/>
          </p:cNvPr>
          <p:cNvPicPr preferRelativeResize="0"/>
          <p:nvPr/>
        </p:nvPicPr>
        <p:blipFill rotWithShape="1">
          <a:blip r:embed="rId4">
            <a:alphaModFix/>
          </a:blip>
          <a:srcRect b="16113" l="9653" r="9158" t="7081"/>
          <a:stretch/>
        </p:blipFill>
        <p:spPr>
          <a:xfrm>
            <a:off x="6055175" y="1304013"/>
            <a:ext cx="2461700" cy="3113325"/>
          </a:xfrm>
          <a:prstGeom prst="rect">
            <a:avLst/>
          </a:prstGeom>
          <a:noFill/>
          <a:ln>
            <a:noFill/>
          </a:ln>
        </p:spPr>
      </p:pic>
      <p:pic>
        <p:nvPicPr>
          <p:cNvPr id="79" name="Google Shape;79;p16"/>
          <p:cNvPicPr preferRelativeResize="0"/>
          <p:nvPr/>
        </p:nvPicPr>
        <p:blipFill>
          <a:blip r:embed="rId5">
            <a:alphaModFix/>
          </a:blip>
          <a:stretch>
            <a:fillRect/>
          </a:stretch>
        </p:blipFill>
        <p:spPr>
          <a:xfrm>
            <a:off x="5358468" y="2128725"/>
            <a:ext cx="3855114" cy="5143501"/>
          </a:xfrm>
          <a:prstGeom prst="rect">
            <a:avLst/>
          </a:prstGeom>
          <a:noFill/>
          <a:ln>
            <a:noFill/>
          </a:ln>
        </p:spPr>
      </p:pic>
      <p:pic>
        <p:nvPicPr>
          <p:cNvPr id="80" name="Google Shape;80;p16"/>
          <p:cNvPicPr preferRelativeResize="0"/>
          <p:nvPr/>
        </p:nvPicPr>
        <p:blipFill>
          <a:blip r:embed="rId5">
            <a:alphaModFix/>
          </a:blip>
          <a:stretch>
            <a:fillRect/>
          </a:stretch>
        </p:blipFill>
        <p:spPr>
          <a:xfrm>
            <a:off x="5358475" y="2086450"/>
            <a:ext cx="3886800" cy="522805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7"/>
          <p:cNvSpPr txBox="1"/>
          <p:nvPr>
            <p:ph type="title"/>
          </p:nvPr>
        </p:nvSpPr>
        <p:spPr>
          <a:xfrm>
            <a:off x="311700" y="28520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Bookman Old Style"/>
                <a:ea typeface="Bookman Old Style"/>
                <a:cs typeface="Bookman Old Style"/>
                <a:sym typeface="Bookman Old Style"/>
              </a:rPr>
              <a:t>Who Was Featured?</a:t>
            </a:r>
            <a:endParaRPr>
              <a:latin typeface="Bookman Old Style"/>
              <a:ea typeface="Bookman Old Style"/>
              <a:cs typeface="Bookman Old Style"/>
              <a:sym typeface="Bookman Old Style"/>
            </a:endParaRPr>
          </a:p>
        </p:txBody>
      </p:sp>
      <p:sp>
        <p:nvSpPr>
          <p:cNvPr id="86" name="Google Shape;86;p17"/>
          <p:cNvSpPr txBox="1"/>
          <p:nvPr>
            <p:ph idx="1" type="body"/>
          </p:nvPr>
        </p:nvSpPr>
        <p:spPr>
          <a:xfrm>
            <a:off x="527550" y="1104222"/>
            <a:ext cx="80889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Bookman Old Style"/>
              <a:buChar char="●"/>
            </a:pPr>
            <a:r>
              <a:rPr lang="en" sz="1400">
                <a:solidFill>
                  <a:schemeClr val="dk1"/>
                </a:solidFill>
                <a:latin typeface="Bookman Old Style"/>
                <a:ea typeface="Bookman Old Style"/>
                <a:cs typeface="Bookman Old Style"/>
                <a:sym typeface="Bookman Old Style"/>
              </a:rPr>
              <a:t>Became an introduction to now well-known writers when they were still “nobodies”: </a:t>
            </a:r>
            <a:endParaRPr sz="1400">
              <a:solidFill>
                <a:schemeClr val="dk1"/>
              </a:solidFill>
              <a:latin typeface="Bookman Old Style"/>
              <a:ea typeface="Bookman Old Style"/>
              <a:cs typeface="Bookman Old Style"/>
              <a:sym typeface="Bookman Old Style"/>
            </a:endParaRPr>
          </a:p>
          <a:p>
            <a:pPr indent="-317500" lvl="1" marL="914400" rtl="0" algn="l">
              <a:spcBef>
                <a:spcPts val="0"/>
              </a:spcBef>
              <a:spcAft>
                <a:spcPts val="0"/>
              </a:spcAft>
              <a:buClr>
                <a:schemeClr val="dk1"/>
              </a:buClr>
              <a:buSzPts val="1400"/>
              <a:buFont typeface="Bookman Old Style"/>
              <a:buChar char="○"/>
            </a:pPr>
            <a:r>
              <a:rPr lang="en">
                <a:solidFill>
                  <a:schemeClr val="dk1"/>
                </a:solidFill>
                <a:latin typeface="Bookman Old Style"/>
                <a:ea typeface="Bookman Old Style"/>
                <a:cs typeface="Bookman Old Style"/>
                <a:sym typeface="Bookman Old Style"/>
              </a:rPr>
              <a:t>William Carlos Williams (associate editor and editor of “Competitive Number”, “Spanish-American Number” issues, 29 poems; 1 prose; 1 play)</a:t>
            </a:r>
            <a:endParaRPr>
              <a:solidFill>
                <a:schemeClr val="dk1"/>
              </a:solidFill>
              <a:latin typeface="Bookman Old Style"/>
              <a:ea typeface="Bookman Old Style"/>
              <a:cs typeface="Bookman Old Style"/>
              <a:sym typeface="Bookman Old Style"/>
            </a:endParaRPr>
          </a:p>
          <a:p>
            <a:pPr indent="-317500" lvl="1" marL="914400" rtl="0" algn="l">
              <a:spcBef>
                <a:spcPts val="0"/>
              </a:spcBef>
              <a:spcAft>
                <a:spcPts val="0"/>
              </a:spcAft>
              <a:buClr>
                <a:schemeClr val="dk1"/>
              </a:buClr>
              <a:buSzPts val="1400"/>
              <a:buFont typeface="Bookman Old Style"/>
              <a:buChar char="○"/>
            </a:pPr>
            <a:r>
              <a:rPr lang="en">
                <a:solidFill>
                  <a:schemeClr val="dk1"/>
                </a:solidFill>
                <a:latin typeface="Bookman Old Style"/>
                <a:ea typeface="Bookman Old Style"/>
                <a:cs typeface="Bookman Old Style"/>
                <a:sym typeface="Bookman Old Style"/>
              </a:rPr>
              <a:t>Mina Loy (3)</a:t>
            </a:r>
            <a:endParaRPr>
              <a:solidFill>
                <a:schemeClr val="dk1"/>
              </a:solidFill>
              <a:latin typeface="Bookman Old Style"/>
              <a:ea typeface="Bookman Old Style"/>
              <a:cs typeface="Bookman Old Style"/>
              <a:sym typeface="Bookman Old Style"/>
            </a:endParaRPr>
          </a:p>
          <a:p>
            <a:pPr indent="-317500" lvl="1" marL="914400" rtl="0" algn="l">
              <a:spcBef>
                <a:spcPts val="0"/>
              </a:spcBef>
              <a:spcAft>
                <a:spcPts val="0"/>
              </a:spcAft>
              <a:buClr>
                <a:schemeClr val="dk1"/>
              </a:buClr>
              <a:buSzPts val="1400"/>
              <a:buFont typeface="Bookman Old Style"/>
              <a:buChar char="○"/>
            </a:pPr>
            <a:r>
              <a:rPr lang="en">
                <a:solidFill>
                  <a:schemeClr val="dk1"/>
                </a:solidFill>
                <a:latin typeface="Bookman Old Style"/>
                <a:ea typeface="Bookman Old Style"/>
                <a:cs typeface="Bookman Old Style"/>
                <a:sym typeface="Bookman Old Style"/>
              </a:rPr>
              <a:t>Helen Hoyt (associate editor and editor of “Women’s Number” issue, 11 poems)</a:t>
            </a:r>
            <a:endParaRPr>
              <a:solidFill>
                <a:schemeClr val="dk1"/>
              </a:solidFill>
              <a:latin typeface="Bookman Old Style"/>
              <a:ea typeface="Bookman Old Style"/>
              <a:cs typeface="Bookman Old Style"/>
              <a:sym typeface="Bookman Old Style"/>
            </a:endParaRPr>
          </a:p>
          <a:p>
            <a:pPr indent="-317500" lvl="1" marL="914400" rtl="0" algn="l">
              <a:spcBef>
                <a:spcPts val="0"/>
              </a:spcBef>
              <a:spcAft>
                <a:spcPts val="0"/>
              </a:spcAft>
              <a:buClr>
                <a:schemeClr val="dk1"/>
              </a:buClr>
              <a:buSzPts val="1400"/>
              <a:buFont typeface="Bookman Old Style"/>
              <a:buChar char="○"/>
            </a:pPr>
            <a:r>
              <a:rPr lang="en">
                <a:solidFill>
                  <a:schemeClr val="dk1"/>
                </a:solidFill>
                <a:latin typeface="Bookman Old Style"/>
                <a:ea typeface="Bookman Old Style"/>
                <a:cs typeface="Bookman Old Style"/>
                <a:sym typeface="Bookman Old Style"/>
              </a:rPr>
              <a:t>Lola Ridge (associate editor, 3 poems)</a:t>
            </a:r>
            <a:endParaRPr>
              <a:solidFill>
                <a:schemeClr val="dk1"/>
              </a:solidFill>
              <a:latin typeface="Bookman Old Style"/>
              <a:ea typeface="Bookman Old Style"/>
              <a:cs typeface="Bookman Old Style"/>
              <a:sym typeface="Bookman Old Style"/>
            </a:endParaRPr>
          </a:p>
          <a:p>
            <a:pPr indent="-317500" lvl="1" marL="914400" rtl="0" algn="l">
              <a:spcBef>
                <a:spcPts val="0"/>
              </a:spcBef>
              <a:spcAft>
                <a:spcPts val="0"/>
              </a:spcAft>
              <a:buClr>
                <a:schemeClr val="dk1"/>
              </a:buClr>
              <a:buSzPts val="1400"/>
              <a:buFont typeface="Bookman Old Style"/>
              <a:buChar char="○"/>
            </a:pPr>
            <a:r>
              <a:rPr lang="en">
                <a:solidFill>
                  <a:schemeClr val="dk1"/>
                </a:solidFill>
                <a:latin typeface="Bookman Old Style"/>
                <a:ea typeface="Bookman Old Style"/>
                <a:cs typeface="Bookman Old Style"/>
                <a:sym typeface="Bookman Old Style"/>
              </a:rPr>
              <a:t>Ezra Pound (7)</a:t>
            </a:r>
            <a:endParaRPr>
              <a:solidFill>
                <a:schemeClr val="dk1"/>
              </a:solidFill>
              <a:latin typeface="Bookman Old Style"/>
              <a:ea typeface="Bookman Old Style"/>
              <a:cs typeface="Bookman Old Style"/>
              <a:sym typeface="Bookman Old Style"/>
            </a:endParaRPr>
          </a:p>
          <a:p>
            <a:pPr indent="-317500" lvl="1" marL="914400" rtl="0" algn="l">
              <a:spcBef>
                <a:spcPts val="0"/>
              </a:spcBef>
              <a:spcAft>
                <a:spcPts val="0"/>
              </a:spcAft>
              <a:buClr>
                <a:schemeClr val="dk1"/>
              </a:buClr>
              <a:buSzPts val="1400"/>
              <a:buFont typeface="Bookman Old Style"/>
              <a:buChar char="○"/>
            </a:pPr>
            <a:r>
              <a:rPr lang="en">
                <a:solidFill>
                  <a:schemeClr val="dk1"/>
                </a:solidFill>
                <a:latin typeface="Bookman Old Style"/>
                <a:ea typeface="Bookman Old Style"/>
                <a:cs typeface="Bookman Old Style"/>
                <a:sym typeface="Bookman Old Style"/>
              </a:rPr>
              <a:t>T.S. Eliot (1)</a:t>
            </a:r>
            <a:endParaRPr>
              <a:solidFill>
                <a:schemeClr val="dk1"/>
              </a:solidFill>
              <a:latin typeface="Bookman Old Style"/>
              <a:ea typeface="Bookman Old Style"/>
              <a:cs typeface="Bookman Old Style"/>
              <a:sym typeface="Bookman Old Style"/>
            </a:endParaRPr>
          </a:p>
          <a:p>
            <a:pPr indent="-317500" lvl="1" marL="914400" rtl="0" algn="l">
              <a:spcBef>
                <a:spcPts val="0"/>
              </a:spcBef>
              <a:spcAft>
                <a:spcPts val="0"/>
              </a:spcAft>
              <a:buClr>
                <a:schemeClr val="dk1"/>
              </a:buClr>
              <a:buSzPts val="1400"/>
              <a:buFont typeface="Bookman Old Style"/>
              <a:buChar char="○"/>
            </a:pPr>
            <a:r>
              <a:rPr lang="en">
                <a:solidFill>
                  <a:schemeClr val="dk1"/>
                </a:solidFill>
                <a:latin typeface="Bookman Old Style"/>
                <a:ea typeface="Bookman Old Style"/>
                <a:cs typeface="Bookman Old Style"/>
                <a:sym typeface="Bookman Old Style"/>
              </a:rPr>
              <a:t>Carl Sandburg (11)</a:t>
            </a:r>
            <a:endParaRPr>
              <a:solidFill>
                <a:schemeClr val="dk1"/>
              </a:solidFill>
              <a:latin typeface="Bookman Old Style"/>
              <a:ea typeface="Bookman Old Style"/>
              <a:cs typeface="Bookman Old Style"/>
              <a:sym typeface="Bookman Old Style"/>
            </a:endParaRPr>
          </a:p>
          <a:p>
            <a:pPr indent="-317500" lvl="1" marL="914400" rtl="0" algn="l">
              <a:spcBef>
                <a:spcPts val="0"/>
              </a:spcBef>
              <a:spcAft>
                <a:spcPts val="0"/>
              </a:spcAft>
              <a:buClr>
                <a:schemeClr val="dk1"/>
              </a:buClr>
              <a:buSzPts val="1400"/>
              <a:buFont typeface="Bookman Old Style"/>
              <a:buChar char="○"/>
            </a:pPr>
            <a:r>
              <a:rPr lang="en">
                <a:solidFill>
                  <a:schemeClr val="dk1"/>
                </a:solidFill>
                <a:latin typeface="Bookman Old Style"/>
                <a:ea typeface="Bookman Old Style"/>
                <a:cs typeface="Bookman Old Style"/>
                <a:sym typeface="Bookman Old Style"/>
              </a:rPr>
              <a:t>Conrad Aiken (2)</a:t>
            </a:r>
            <a:endParaRPr sz="1350">
              <a:solidFill>
                <a:srgbClr val="000000"/>
              </a:solidFill>
              <a:highlight>
                <a:srgbClr val="FFFFFF"/>
              </a:highlight>
              <a:latin typeface="Times New Roman"/>
              <a:ea typeface="Times New Roman"/>
              <a:cs typeface="Times New Roman"/>
              <a:sym typeface="Times New Roman"/>
            </a:endParaRPr>
          </a:p>
          <a:p>
            <a:pPr indent="0" lvl="0" marL="0" rtl="0" algn="l">
              <a:spcBef>
                <a:spcPts val="1200"/>
              </a:spcBef>
              <a:spcAft>
                <a:spcPts val="1200"/>
              </a:spcAft>
              <a:buNone/>
            </a:pPr>
            <a:r>
              <a:t/>
            </a:r>
            <a:endParaRPr sz="1350">
              <a:solidFill>
                <a:srgbClr val="000000"/>
              </a:solidFill>
              <a:highlight>
                <a:srgbClr val="FFFFFF"/>
              </a:highlight>
              <a:latin typeface="Times New Roman"/>
              <a:ea typeface="Times New Roman"/>
              <a:cs typeface="Times New Roman"/>
              <a:sym typeface="Times New Roman"/>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Bookman Old Style"/>
                <a:ea typeface="Bookman Old Style"/>
                <a:cs typeface="Bookman Old Style"/>
                <a:sym typeface="Bookman Old Style"/>
              </a:rPr>
              <a:t>Amy Lowell (1874-1925)</a:t>
            </a:r>
            <a:endParaRPr>
              <a:latin typeface="Bookman Old Style"/>
              <a:ea typeface="Bookman Old Style"/>
              <a:cs typeface="Bookman Old Style"/>
              <a:sym typeface="Bookman Old Style"/>
            </a:endParaRPr>
          </a:p>
        </p:txBody>
      </p:sp>
      <p:sp>
        <p:nvSpPr>
          <p:cNvPr id="92" name="Google Shape;92;p18"/>
          <p:cNvSpPr txBox="1"/>
          <p:nvPr>
            <p:ph idx="1" type="body"/>
          </p:nvPr>
        </p:nvSpPr>
        <p:spPr>
          <a:xfrm>
            <a:off x="311700" y="1152475"/>
            <a:ext cx="5378700" cy="3416400"/>
          </a:xfrm>
          <a:prstGeom prst="rect">
            <a:avLst/>
          </a:prstGeom>
        </p:spPr>
        <p:txBody>
          <a:bodyPr anchorCtr="0" anchor="t" bIns="91425" lIns="91425" spcFirstLastPara="1" rIns="91425" wrap="square" tIns="91425">
            <a:normAutofit lnSpcReduction="20000"/>
          </a:bodyPr>
          <a:lstStyle/>
          <a:p>
            <a:pPr indent="0" lvl="0" marL="0" rtl="0" algn="ctr">
              <a:spcBef>
                <a:spcPts val="1200"/>
              </a:spcBef>
              <a:spcAft>
                <a:spcPts val="0"/>
              </a:spcAft>
              <a:buNone/>
            </a:pPr>
            <a:r>
              <a:rPr lang="en" sz="1400">
                <a:solidFill>
                  <a:schemeClr val="dk1"/>
                </a:solidFill>
                <a:latin typeface="Book Antiqua"/>
                <a:ea typeface="Book Antiqua"/>
                <a:cs typeface="Book Antiqua"/>
                <a:sym typeface="Book Antiqua"/>
              </a:rPr>
              <a:t>Where exactly does Lowell fall into </a:t>
            </a:r>
            <a:r>
              <a:rPr i="1" lang="en" sz="1400">
                <a:solidFill>
                  <a:schemeClr val="dk1"/>
                </a:solidFill>
                <a:latin typeface="Book Antiqua"/>
                <a:ea typeface="Book Antiqua"/>
                <a:cs typeface="Book Antiqua"/>
                <a:sym typeface="Book Antiqua"/>
              </a:rPr>
              <a:t>Others </a:t>
            </a:r>
            <a:r>
              <a:rPr lang="en" sz="1400">
                <a:solidFill>
                  <a:schemeClr val="dk1"/>
                </a:solidFill>
                <a:latin typeface="Book Antiqua"/>
                <a:ea typeface="Book Antiqua"/>
                <a:cs typeface="Book Antiqua"/>
                <a:sym typeface="Book Antiqua"/>
              </a:rPr>
              <a:t>magazine</a:t>
            </a:r>
            <a:r>
              <a:rPr i="1" lang="en" sz="1400">
                <a:solidFill>
                  <a:schemeClr val="dk1"/>
                </a:solidFill>
                <a:latin typeface="Book Antiqua"/>
                <a:ea typeface="Book Antiqua"/>
                <a:cs typeface="Book Antiqua"/>
                <a:sym typeface="Book Antiqua"/>
              </a:rPr>
              <a:t>? </a:t>
            </a:r>
            <a:endParaRPr i="1" sz="1400">
              <a:solidFill>
                <a:schemeClr val="dk1"/>
              </a:solidFill>
              <a:latin typeface="Book Antiqua"/>
              <a:ea typeface="Book Antiqua"/>
              <a:cs typeface="Book Antiqua"/>
              <a:sym typeface="Book Antiqua"/>
            </a:endParaRPr>
          </a:p>
          <a:p>
            <a:pPr indent="-317500" lvl="0" marL="457200" rtl="0" algn="l">
              <a:spcBef>
                <a:spcPts val="1200"/>
              </a:spcBef>
              <a:spcAft>
                <a:spcPts val="0"/>
              </a:spcAft>
              <a:buClr>
                <a:schemeClr val="dk1"/>
              </a:buClr>
              <a:buSzPts val="1400"/>
              <a:buFont typeface="Bookman Old Style"/>
              <a:buChar char="●"/>
            </a:pPr>
            <a:r>
              <a:rPr lang="en" sz="1400">
                <a:solidFill>
                  <a:schemeClr val="dk1"/>
                </a:solidFill>
                <a:latin typeface="Bookman Old Style"/>
                <a:ea typeface="Bookman Old Style"/>
                <a:cs typeface="Bookman Old Style"/>
                <a:sym typeface="Bookman Old Style"/>
              </a:rPr>
              <a:t>Three (3) poems featured in Others’ August 1915 (Volume 1, No. 2) issue</a:t>
            </a:r>
            <a:endParaRPr sz="1400">
              <a:solidFill>
                <a:schemeClr val="dk1"/>
              </a:solidFill>
              <a:latin typeface="Bookman Old Style"/>
              <a:ea typeface="Bookman Old Style"/>
              <a:cs typeface="Bookman Old Style"/>
              <a:sym typeface="Bookman Old Style"/>
            </a:endParaRPr>
          </a:p>
          <a:p>
            <a:pPr indent="-317500" lvl="1" marL="914400" rtl="0" algn="l">
              <a:spcBef>
                <a:spcPts val="0"/>
              </a:spcBef>
              <a:spcAft>
                <a:spcPts val="0"/>
              </a:spcAft>
              <a:buClr>
                <a:schemeClr val="dk1"/>
              </a:buClr>
              <a:buSzPts val="1400"/>
              <a:buFont typeface="Bookman Old Style"/>
              <a:buChar char="○"/>
            </a:pPr>
            <a:r>
              <a:rPr lang="en" sz="1400">
                <a:solidFill>
                  <a:schemeClr val="dk1"/>
                </a:solidFill>
                <a:latin typeface="Bookman Old Style"/>
                <a:ea typeface="Bookman Old Style"/>
                <a:cs typeface="Bookman Old Style"/>
                <a:sym typeface="Bookman Old Style"/>
              </a:rPr>
              <a:t>“The Peddler of Flowers”</a:t>
            </a:r>
            <a:endParaRPr>
              <a:solidFill>
                <a:schemeClr val="dk1"/>
              </a:solidFill>
              <a:latin typeface="Bookman Old Style"/>
              <a:ea typeface="Bookman Old Style"/>
              <a:cs typeface="Bookman Old Style"/>
              <a:sym typeface="Bookman Old Style"/>
            </a:endParaRPr>
          </a:p>
          <a:p>
            <a:pPr indent="-317500" lvl="1" marL="914400" rtl="0" algn="l">
              <a:spcBef>
                <a:spcPts val="0"/>
              </a:spcBef>
              <a:spcAft>
                <a:spcPts val="0"/>
              </a:spcAft>
              <a:buClr>
                <a:schemeClr val="dk1"/>
              </a:buClr>
              <a:buSzPts val="1400"/>
              <a:buFont typeface="Bookman Old Style"/>
              <a:buChar char="○"/>
            </a:pPr>
            <a:r>
              <a:rPr lang="en" sz="1400">
                <a:solidFill>
                  <a:schemeClr val="dk1"/>
                </a:solidFill>
                <a:latin typeface="Bookman Old Style"/>
                <a:ea typeface="Bookman Old Style"/>
                <a:cs typeface="Bookman Old Style"/>
                <a:sym typeface="Bookman Old Style"/>
              </a:rPr>
              <a:t>“A Comparison” </a:t>
            </a:r>
            <a:endParaRPr>
              <a:solidFill>
                <a:schemeClr val="dk1"/>
              </a:solidFill>
              <a:latin typeface="Bookman Old Style"/>
              <a:ea typeface="Bookman Old Style"/>
              <a:cs typeface="Bookman Old Style"/>
              <a:sym typeface="Bookman Old Style"/>
            </a:endParaRPr>
          </a:p>
          <a:p>
            <a:pPr indent="-317500" lvl="1" marL="914400" rtl="0" algn="l">
              <a:spcBef>
                <a:spcPts val="0"/>
              </a:spcBef>
              <a:spcAft>
                <a:spcPts val="0"/>
              </a:spcAft>
              <a:buClr>
                <a:schemeClr val="dk1"/>
              </a:buClr>
              <a:buSzPts val="1400"/>
              <a:buFont typeface="Bookman Old Style"/>
              <a:buChar char="○"/>
            </a:pPr>
            <a:r>
              <a:rPr lang="en" sz="1400">
                <a:solidFill>
                  <a:schemeClr val="dk1"/>
                </a:solidFill>
                <a:latin typeface="Bookman Old Style"/>
                <a:ea typeface="Bookman Old Style"/>
                <a:cs typeface="Bookman Old Style"/>
                <a:sym typeface="Bookman Old Style"/>
              </a:rPr>
              <a:t>“Trees”</a:t>
            </a:r>
            <a:endParaRPr>
              <a:solidFill>
                <a:schemeClr val="dk1"/>
              </a:solidFill>
              <a:latin typeface="Bookman Old Style"/>
              <a:ea typeface="Bookman Old Style"/>
              <a:cs typeface="Bookman Old Style"/>
              <a:sym typeface="Bookman Old Style"/>
            </a:endParaRPr>
          </a:p>
          <a:p>
            <a:pPr indent="-317500" lvl="0" marL="457200" rtl="0" algn="l">
              <a:spcBef>
                <a:spcPts val="0"/>
              </a:spcBef>
              <a:spcAft>
                <a:spcPts val="0"/>
              </a:spcAft>
              <a:buClr>
                <a:schemeClr val="dk1"/>
              </a:buClr>
              <a:buSzPts val="1400"/>
              <a:buFont typeface="Bookman Old Style"/>
              <a:buChar char="●"/>
            </a:pPr>
            <a:r>
              <a:rPr lang="en" sz="1400">
                <a:solidFill>
                  <a:schemeClr val="dk1"/>
                </a:solidFill>
                <a:latin typeface="Bookman Old Style"/>
                <a:ea typeface="Bookman Old Style"/>
                <a:cs typeface="Bookman Old Style"/>
                <a:sym typeface="Bookman Old Style"/>
              </a:rPr>
              <a:t>Three (3) poems featured in Others’ July 1916 (Volume 3, No. 1) “Competitive” issue </a:t>
            </a:r>
            <a:endParaRPr sz="1400">
              <a:solidFill>
                <a:schemeClr val="dk1"/>
              </a:solidFill>
              <a:latin typeface="Bookman Old Style"/>
              <a:ea typeface="Bookman Old Style"/>
              <a:cs typeface="Bookman Old Style"/>
              <a:sym typeface="Bookman Old Style"/>
            </a:endParaRPr>
          </a:p>
          <a:p>
            <a:pPr indent="-317500" lvl="1" marL="914400" rtl="0" algn="l">
              <a:spcBef>
                <a:spcPts val="0"/>
              </a:spcBef>
              <a:spcAft>
                <a:spcPts val="0"/>
              </a:spcAft>
              <a:buClr>
                <a:schemeClr val="dk1"/>
              </a:buClr>
              <a:buSzPts val="1400"/>
              <a:buFont typeface="Bookman Old Style"/>
              <a:buChar char="○"/>
            </a:pPr>
            <a:r>
              <a:rPr lang="en" sz="1400">
                <a:solidFill>
                  <a:schemeClr val="dk1"/>
                </a:solidFill>
                <a:latin typeface="Bookman Old Style"/>
                <a:ea typeface="Bookman Old Style"/>
                <a:cs typeface="Bookman Old Style"/>
                <a:sym typeface="Bookman Old Style"/>
              </a:rPr>
              <a:t> “</a:t>
            </a:r>
            <a:r>
              <a:rPr lang="en" sz="1400">
                <a:solidFill>
                  <a:schemeClr val="dk1"/>
                </a:solidFill>
                <a:latin typeface="Bookman Old Style"/>
                <a:ea typeface="Bookman Old Style"/>
                <a:cs typeface="Bookman Old Style"/>
                <a:sym typeface="Bookman Old Style"/>
              </a:rPr>
              <a:t>Chinoiseries</a:t>
            </a:r>
            <a:r>
              <a:rPr lang="en" sz="1400">
                <a:solidFill>
                  <a:schemeClr val="dk1"/>
                </a:solidFill>
                <a:latin typeface="Bookman Old Style"/>
                <a:ea typeface="Bookman Old Style"/>
                <a:cs typeface="Bookman Old Style"/>
                <a:sym typeface="Bookman Old Style"/>
              </a:rPr>
              <a:t>”:</a:t>
            </a:r>
            <a:endParaRPr>
              <a:solidFill>
                <a:schemeClr val="dk1"/>
              </a:solidFill>
              <a:latin typeface="Bookman Old Style"/>
              <a:ea typeface="Bookman Old Style"/>
              <a:cs typeface="Bookman Old Style"/>
              <a:sym typeface="Bookman Old Style"/>
            </a:endParaRPr>
          </a:p>
          <a:p>
            <a:pPr indent="-317500" lvl="2" marL="1371600" rtl="0" algn="l">
              <a:spcBef>
                <a:spcPts val="0"/>
              </a:spcBef>
              <a:spcAft>
                <a:spcPts val="0"/>
              </a:spcAft>
              <a:buClr>
                <a:schemeClr val="dk1"/>
              </a:buClr>
              <a:buSzPts val="1400"/>
              <a:buFont typeface="Bookman Old Style"/>
              <a:buChar char="■"/>
            </a:pPr>
            <a:r>
              <a:rPr lang="en" sz="1400">
                <a:solidFill>
                  <a:schemeClr val="dk1"/>
                </a:solidFill>
                <a:latin typeface="Bookman Old Style"/>
                <a:ea typeface="Bookman Old Style"/>
                <a:cs typeface="Bookman Old Style"/>
                <a:sym typeface="Bookman Old Style"/>
              </a:rPr>
              <a:t>“Reflections”</a:t>
            </a:r>
            <a:endParaRPr>
              <a:solidFill>
                <a:schemeClr val="dk1"/>
              </a:solidFill>
              <a:latin typeface="Bookman Old Style"/>
              <a:ea typeface="Bookman Old Style"/>
              <a:cs typeface="Bookman Old Style"/>
              <a:sym typeface="Bookman Old Style"/>
            </a:endParaRPr>
          </a:p>
          <a:p>
            <a:pPr indent="-317500" lvl="2" marL="1371600" rtl="0" algn="l">
              <a:spcBef>
                <a:spcPts val="0"/>
              </a:spcBef>
              <a:spcAft>
                <a:spcPts val="0"/>
              </a:spcAft>
              <a:buClr>
                <a:schemeClr val="dk1"/>
              </a:buClr>
              <a:buSzPts val="1400"/>
              <a:buFont typeface="Bookman Old Style"/>
              <a:buChar char="■"/>
            </a:pPr>
            <a:r>
              <a:rPr lang="en" sz="1400">
                <a:solidFill>
                  <a:schemeClr val="dk1"/>
                </a:solidFill>
                <a:latin typeface="Bookman Old Style"/>
                <a:ea typeface="Bookman Old Style"/>
                <a:cs typeface="Bookman Old Style"/>
                <a:sym typeface="Bookman Old Style"/>
              </a:rPr>
              <a:t>“Falling Snow”</a:t>
            </a:r>
            <a:endParaRPr>
              <a:solidFill>
                <a:schemeClr val="dk1"/>
              </a:solidFill>
              <a:latin typeface="Bookman Old Style"/>
              <a:ea typeface="Bookman Old Style"/>
              <a:cs typeface="Bookman Old Style"/>
              <a:sym typeface="Bookman Old Style"/>
            </a:endParaRPr>
          </a:p>
          <a:p>
            <a:pPr indent="-317500" lvl="2" marL="1371600" rtl="0" algn="l">
              <a:spcBef>
                <a:spcPts val="0"/>
              </a:spcBef>
              <a:spcAft>
                <a:spcPts val="0"/>
              </a:spcAft>
              <a:buClr>
                <a:schemeClr val="dk1"/>
              </a:buClr>
              <a:buSzPts val="1400"/>
              <a:buFont typeface="Bookman Old Style"/>
              <a:buChar char="■"/>
            </a:pPr>
            <a:r>
              <a:rPr lang="en" sz="1400">
                <a:solidFill>
                  <a:schemeClr val="dk1"/>
                </a:solidFill>
                <a:latin typeface="Bookman Old Style"/>
                <a:ea typeface="Bookman Old Style"/>
                <a:cs typeface="Bookman Old Style"/>
                <a:sym typeface="Bookman Old Style"/>
              </a:rPr>
              <a:t>“Hoar-Frost” </a:t>
            </a:r>
            <a:endParaRPr sz="1400">
              <a:solidFill>
                <a:schemeClr val="dk1"/>
              </a:solidFill>
              <a:latin typeface="Bookman Old Style"/>
              <a:ea typeface="Bookman Old Style"/>
              <a:cs typeface="Bookman Old Style"/>
              <a:sym typeface="Bookman Old Style"/>
            </a:endParaRPr>
          </a:p>
          <a:p>
            <a:pPr indent="0" lvl="0" marL="0" rtl="0" algn="ctr">
              <a:spcBef>
                <a:spcPts val="1200"/>
              </a:spcBef>
              <a:spcAft>
                <a:spcPts val="1200"/>
              </a:spcAft>
              <a:buNone/>
            </a:pPr>
            <a:r>
              <a:rPr lang="en" sz="1400">
                <a:solidFill>
                  <a:schemeClr val="dk1"/>
                </a:solidFill>
                <a:latin typeface="Bookman Old Style"/>
                <a:ea typeface="Bookman Old Style"/>
                <a:cs typeface="Bookman Old Style"/>
                <a:sym typeface="Bookman Old Style"/>
              </a:rPr>
              <a:t>Controversy arose </a:t>
            </a:r>
            <a:r>
              <a:rPr lang="en" sz="1400">
                <a:solidFill>
                  <a:schemeClr val="dk1"/>
                </a:solidFill>
                <a:latin typeface="Bookman Old Style"/>
                <a:ea typeface="Bookman Old Style"/>
                <a:cs typeface="Bookman Old Style"/>
                <a:sym typeface="Bookman Old Style"/>
              </a:rPr>
              <a:t>between her and William Carlos Williams, and </a:t>
            </a:r>
            <a:r>
              <a:rPr i="1" lang="en" sz="1400">
                <a:solidFill>
                  <a:schemeClr val="dk1"/>
                </a:solidFill>
                <a:latin typeface="Bookman Old Style"/>
                <a:ea typeface="Bookman Old Style"/>
                <a:cs typeface="Bookman Old Style"/>
                <a:sym typeface="Bookman Old Style"/>
              </a:rPr>
              <a:t>Others </a:t>
            </a:r>
            <a:r>
              <a:rPr lang="en" sz="1400">
                <a:solidFill>
                  <a:schemeClr val="dk1"/>
                </a:solidFill>
                <a:latin typeface="Bookman Old Style"/>
                <a:ea typeface="Bookman Old Style"/>
                <a:cs typeface="Bookman Old Style"/>
                <a:sym typeface="Bookman Old Style"/>
              </a:rPr>
              <a:t>magazine as a whole…</a:t>
            </a:r>
            <a:endParaRPr sz="1100">
              <a:solidFill>
                <a:schemeClr val="dk1"/>
              </a:solidFill>
              <a:latin typeface="Bookman Old Style"/>
              <a:ea typeface="Bookman Old Style"/>
              <a:cs typeface="Bookman Old Style"/>
              <a:sym typeface="Bookman Old Style"/>
            </a:endParaRPr>
          </a:p>
        </p:txBody>
      </p:sp>
      <p:pic>
        <p:nvPicPr>
          <p:cNvPr id="93" name="Google Shape;93;p18">
            <a:hlinkClick r:id="rId3"/>
          </p:cNvPr>
          <p:cNvPicPr preferRelativeResize="0"/>
          <p:nvPr/>
        </p:nvPicPr>
        <p:blipFill rotWithShape="1">
          <a:blip r:embed="rId4">
            <a:alphaModFix/>
          </a:blip>
          <a:srcRect b="2375" l="2977" r="2486" t="2990"/>
          <a:stretch/>
        </p:blipFill>
        <p:spPr>
          <a:xfrm>
            <a:off x="6036175" y="1093675"/>
            <a:ext cx="2796124" cy="3628124"/>
          </a:xfrm>
          <a:prstGeom prst="rect">
            <a:avLst/>
          </a:prstGeom>
          <a:noFill/>
          <a:ln>
            <a:noFill/>
          </a:ln>
        </p:spPr>
      </p:pic>
      <p:pic>
        <p:nvPicPr>
          <p:cNvPr id="94" name="Google Shape;94;p18"/>
          <p:cNvPicPr preferRelativeResize="0"/>
          <p:nvPr/>
        </p:nvPicPr>
        <p:blipFill rotWithShape="1">
          <a:blip r:embed="rId5">
            <a:alphaModFix/>
          </a:blip>
          <a:srcRect b="0" l="18174" r="31950" t="85396"/>
          <a:stretch/>
        </p:blipFill>
        <p:spPr>
          <a:xfrm>
            <a:off x="5630975" y="4100525"/>
            <a:ext cx="3420224" cy="751149"/>
          </a:xfrm>
          <a:prstGeom prst="rect">
            <a:avLst/>
          </a:prstGeom>
          <a:noFill/>
          <a:ln>
            <a:noFill/>
          </a:ln>
          <a:effectLst>
            <a:outerShdw blurRad="57150" rotWithShape="0" algn="bl" dir="5400000" dist="19050">
              <a:srgbClr val="000000">
                <a:alpha val="50000"/>
              </a:srgbClr>
            </a:outerShdw>
          </a:effectLst>
        </p:spPr>
      </p:pic>
      <p:pic>
        <p:nvPicPr>
          <p:cNvPr id="95" name="Google Shape;95;p18"/>
          <p:cNvPicPr preferRelativeResize="0"/>
          <p:nvPr/>
        </p:nvPicPr>
        <p:blipFill rotWithShape="1">
          <a:blip r:embed="rId5">
            <a:alphaModFix/>
          </a:blip>
          <a:srcRect b="0" l="18174" r="31950" t="85396"/>
          <a:stretch/>
        </p:blipFill>
        <p:spPr>
          <a:xfrm>
            <a:off x="5630975" y="4100525"/>
            <a:ext cx="3420224" cy="751149"/>
          </a:xfrm>
          <a:prstGeom prst="rect">
            <a:avLst/>
          </a:prstGeom>
          <a:noFill/>
          <a:ln>
            <a:noFill/>
          </a:ln>
          <a:effectLst>
            <a:outerShdw blurRad="57150" rotWithShape="0" algn="bl" dir="5400000" dist="19050">
              <a:srgbClr val="000000">
                <a:alpha val="50000"/>
              </a:srgbClr>
            </a:outerShdw>
          </a:effectLst>
        </p:spPr>
      </p:pic>
      <p:pic>
        <p:nvPicPr>
          <p:cNvPr id="96" name="Google Shape;96;p18"/>
          <p:cNvPicPr preferRelativeResize="0"/>
          <p:nvPr/>
        </p:nvPicPr>
        <p:blipFill rotWithShape="1">
          <a:blip r:embed="rId5">
            <a:alphaModFix/>
          </a:blip>
          <a:srcRect b="0" l="18174" r="31950" t="85396"/>
          <a:stretch/>
        </p:blipFill>
        <p:spPr>
          <a:xfrm>
            <a:off x="5630975" y="4100525"/>
            <a:ext cx="3420224" cy="751149"/>
          </a:xfrm>
          <a:prstGeom prst="rect">
            <a:avLst/>
          </a:prstGeom>
          <a:noFill/>
          <a:ln>
            <a:noFill/>
          </a:ln>
          <a:effectLst>
            <a:outerShdw blurRad="57150" rotWithShape="0" algn="bl" dir="5400000" dist="19050">
              <a:srgbClr val="000000">
                <a:alpha val="50000"/>
              </a:srgbClr>
            </a:outerShdw>
          </a:effectLst>
        </p:spPr>
      </p:pic>
      <p:sp>
        <p:nvSpPr>
          <p:cNvPr id="97" name="Google Shape;97;p18"/>
          <p:cNvSpPr/>
          <p:nvPr/>
        </p:nvSpPr>
        <p:spPr>
          <a:xfrm rot="522417">
            <a:off x="6018560" y="4519270"/>
            <a:ext cx="2208483" cy="592088"/>
          </a:xfrm>
          <a:custGeom>
            <a:rect b="b" l="l" r="r" t="t"/>
            <a:pathLst>
              <a:path extrusionOk="0" h="32605" w="104639">
                <a:moveTo>
                  <a:pt x="24398" y="21936"/>
                </a:moveTo>
                <a:cubicBezTo>
                  <a:pt x="19071" y="23458"/>
                  <a:pt x="13842" y="25387"/>
                  <a:pt x="8811" y="27709"/>
                </a:cubicBezTo>
                <a:cubicBezTo>
                  <a:pt x="5919" y="29044"/>
                  <a:pt x="1575" y="28901"/>
                  <a:pt x="152" y="31750"/>
                </a:cubicBezTo>
                <a:cubicBezTo>
                  <a:pt x="-456" y="32967"/>
                  <a:pt x="2853" y="32564"/>
                  <a:pt x="4193" y="32327"/>
                </a:cubicBezTo>
                <a:cubicBezTo>
                  <a:pt x="7733" y="31702"/>
                  <a:pt x="11141" y="30473"/>
                  <a:pt x="14584" y="29440"/>
                </a:cubicBezTo>
                <a:cubicBezTo>
                  <a:pt x="21230" y="27446"/>
                  <a:pt x="21196" y="27329"/>
                  <a:pt x="27861" y="25400"/>
                </a:cubicBezTo>
                <a:cubicBezTo>
                  <a:pt x="32166" y="24154"/>
                  <a:pt x="32234" y="24395"/>
                  <a:pt x="36521" y="23090"/>
                </a:cubicBezTo>
                <a:cubicBezTo>
                  <a:pt x="50492" y="18838"/>
                  <a:pt x="64284" y="14013"/>
                  <a:pt x="78084" y="9236"/>
                </a:cubicBezTo>
                <a:cubicBezTo>
                  <a:pt x="86940" y="6171"/>
                  <a:pt x="95267" y="0"/>
                  <a:pt x="104639" y="0"/>
                </a:cubicBezTo>
              </a:path>
            </a:pathLst>
          </a:custGeom>
          <a:noFill/>
          <a:ln cap="flat" cmpd="sng" w="28575">
            <a:solidFill>
              <a:schemeClr val="dk1"/>
            </a:solidFill>
            <a:prstDash val="solid"/>
            <a:round/>
            <a:headEnd len="med" w="med" type="none"/>
            <a:tailEnd len="med" w="med" type="none"/>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9"/>
          <p:cNvSpPr txBox="1"/>
          <p:nvPr>
            <p:ph type="title"/>
          </p:nvPr>
        </p:nvSpPr>
        <p:spPr>
          <a:xfrm>
            <a:off x="432275" y="1402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900">
                <a:latin typeface="Bookman Old Style"/>
                <a:ea typeface="Bookman Old Style"/>
                <a:cs typeface="Bookman Old Style"/>
                <a:sym typeface="Bookman Old Style"/>
              </a:rPr>
              <a:t>Richard Aldington (1892-1962) &amp; John Gould Fletcher (1886-1950)</a:t>
            </a:r>
            <a:endParaRPr sz="1900">
              <a:latin typeface="Bookman Old Style"/>
              <a:ea typeface="Bookman Old Style"/>
              <a:cs typeface="Bookman Old Style"/>
              <a:sym typeface="Bookman Old Style"/>
            </a:endParaRPr>
          </a:p>
        </p:txBody>
      </p:sp>
      <p:sp>
        <p:nvSpPr>
          <p:cNvPr id="103" name="Google Shape;103;p19"/>
          <p:cNvSpPr txBox="1"/>
          <p:nvPr>
            <p:ph idx="1" type="body"/>
          </p:nvPr>
        </p:nvSpPr>
        <p:spPr>
          <a:xfrm>
            <a:off x="4838586" y="3868475"/>
            <a:ext cx="2958300" cy="38559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1200">
                <a:solidFill>
                  <a:schemeClr val="dk1"/>
                </a:solidFill>
                <a:latin typeface="Bookman Old Style"/>
                <a:ea typeface="Bookman Old Style"/>
                <a:cs typeface="Bookman Old Style"/>
                <a:sym typeface="Bookman Old Style"/>
              </a:rPr>
              <a:t>Aldington had two (2) poems featured in November, 1915 (Volume 1, No. 5) issue</a:t>
            </a:r>
            <a:endParaRPr sz="1200">
              <a:solidFill>
                <a:schemeClr val="dk1"/>
              </a:solidFill>
              <a:latin typeface="Bookman Old Style"/>
              <a:ea typeface="Bookman Old Style"/>
              <a:cs typeface="Bookman Old Style"/>
              <a:sym typeface="Bookman Old Style"/>
            </a:endParaRPr>
          </a:p>
          <a:p>
            <a:pPr indent="0" lvl="0" marL="0" rtl="0" algn="l">
              <a:spcBef>
                <a:spcPts val="1200"/>
              </a:spcBef>
              <a:spcAft>
                <a:spcPts val="1200"/>
              </a:spcAft>
              <a:buNone/>
            </a:pPr>
            <a:r>
              <a:t/>
            </a:r>
            <a:endParaRPr>
              <a:solidFill>
                <a:schemeClr val="dk1"/>
              </a:solidFill>
              <a:latin typeface="Bookman Old Style"/>
              <a:ea typeface="Bookman Old Style"/>
              <a:cs typeface="Bookman Old Style"/>
              <a:sym typeface="Bookman Old Style"/>
            </a:endParaRPr>
          </a:p>
        </p:txBody>
      </p:sp>
      <p:pic>
        <p:nvPicPr>
          <p:cNvPr id="104" name="Google Shape;104;p19">
            <a:hlinkClick r:id="rId3"/>
          </p:cNvPr>
          <p:cNvPicPr preferRelativeResize="0"/>
          <p:nvPr/>
        </p:nvPicPr>
        <p:blipFill>
          <a:blip r:embed="rId4">
            <a:alphaModFix/>
          </a:blip>
          <a:stretch>
            <a:fillRect/>
          </a:stretch>
        </p:blipFill>
        <p:spPr>
          <a:xfrm>
            <a:off x="5379025" y="1234875"/>
            <a:ext cx="2054200" cy="2633600"/>
          </a:xfrm>
          <a:prstGeom prst="rect">
            <a:avLst/>
          </a:prstGeom>
          <a:noFill/>
          <a:ln>
            <a:noFill/>
          </a:ln>
        </p:spPr>
      </p:pic>
      <p:pic>
        <p:nvPicPr>
          <p:cNvPr id="105" name="Google Shape;105;p19"/>
          <p:cNvPicPr preferRelativeResize="0"/>
          <p:nvPr/>
        </p:nvPicPr>
        <p:blipFill rotWithShape="1">
          <a:blip r:embed="rId5">
            <a:alphaModFix/>
          </a:blip>
          <a:srcRect b="13830" l="50000" r="5096" t="72488"/>
          <a:stretch/>
        </p:blipFill>
        <p:spPr>
          <a:xfrm>
            <a:off x="4381337" y="3050988"/>
            <a:ext cx="4049576" cy="925350"/>
          </a:xfrm>
          <a:prstGeom prst="rect">
            <a:avLst/>
          </a:prstGeom>
          <a:noFill/>
          <a:ln>
            <a:noFill/>
          </a:ln>
          <a:effectLst>
            <a:outerShdw blurRad="57150" rotWithShape="0" algn="bl" dir="5400000" dist="19050">
              <a:srgbClr val="000000">
                <a:alpha val="50000"/>
              </a:srgbClr>
            </a:outerShdw>
            <a:reflection blurRad="0" dir="5400000" dist="38100" endA="0" endPos="10000" fadeDir="5400012" kx="0" rotWithShape="0" algn="bl" stPos="0" sy="-100000" ky="0"/>
          </a:effectLst>
        </p:spPr>
      </p:pic>
      <p:pic>
        <p:nvPicPr>
          <p:cNvPr id="106" name="Google Shape;106;p19"/>
          <p:cNvPicPr preferRelativeResize="0"/>
          <p:nvPr/>
        </p:nvPicPr>
        <p:blipFill rotWithShape="1">
          <a:blip r:embed="rId5">
            <a:alphaModFix/>
          </a:blip>
          <a:srcRect b="13830" l="50000" r="5096" t="72488"/>
          <a:stretch/>
        </p:blipFill>
        <p:spPr>
          <a:xfrm>
            <a:off x="4381337" y="3050988"/>
            <a:ext cx="4049576" cy="925350"/>
          </a:xfrm>
          <a:prstGeom prst="rect">
            <a:avLst/>
          </a:prstGeom>
          <a:noFill/>
          <a:ln>
            <a:noFill/>
          </a:ln>
          <a:effectLst>
            <a:outerShdw blurRad="57150" rotWithShape="0" algn="bl" dir="5400000" dist="19050">
              <a:srgbClr val="000000">
                <a:alpha val="50000"/>
              </a:srgbClr>
            </a:outerShdw>
            <a:reflection blurRad="0" dir="5400000" dist="38100" endA="0" endPos="10000" fadeDir="5400012" kx="0" rotWithShape="0" algn="bl" stPos="0" sy="-100000" ky="0"/>
          </a:effectLst>
        </p:spPr>
      </p:pic>
      <p:pic>
        <p:nvPicPr>
          <p:cNvPr id="107" name="Google Shape;107;p19">
            <a:hlinkClick r:id="rId6"/>
          </p:cNvPr>
          <p:cNvPicPr preferRelativeResize="0"/>
          <p:nvPr/>
        </p:nvPicPr>
        <p:blipFill>
          <a:blip r:embed="rId7">
            <a:alphaModFix/>
          </a:blip>
          <a:stretch>
            <a:fillRect/>
          </a:stretch>
        </p:blipFill>
        <p:spPr>
          <a:xfrm>
            <a:off x="1960618" y="1158675"/>
            <a:ext cx="1817145" cy="2633600"/>
          </a:xfrm>
          <a:prstGeom prst="rect">
            <a:avLst/>
          </a:prstGeom>
          <a:noFill/>
          <a:ln>
            <a:noFill/>
          </a:ln>
        </p:spPr>
      </p:pic>
      <p:pic>
        <p:nvPicPr>
          <p:cNvPr id="108" name="Google Shape;108;p19"/>
          <p:cNvPicPr preferRelativeResize="0"/>
          <p:nvPr/>
        </p:nvPicPr>
        <p:blipFill rotWithShape="1">
          <a:blip r:embed="rId5">
            <a:alphaModFix/>
          </a:blip>
          <a:srcRect b="31157" l="23143" r="38135" t="50000"/>
          <a:stretch/>
        </p:blipFill>
        <p:spPr>
          <a:xfrm>
            <a:off x="1229653" y="2839112"/>
            <a:ext cx="3279076" cy="1196724"/>
          </a:xfrm>
          <a:prstGeom prst="rect">
            <a:avLst/>
          </a:prstGeom>
          <a:noFill/>
          <a:ln>
            <a:noFill/>
          </a:ln>
        </p:spPr>
      </p:pic>
      <p:pic>
        <p:nvPicPr>
          <p:cNvPr id="109" name="Google Shape;109;p19"/>
          <p:cNvPicPr preferRelativeResize="0"/>
          <p:nvPr/>
        </p:nvPicPr>
        <p:blipFill rotWithShape="1">
          <a:blip r:embed="rId5">
            <a:alphaModFix/>
          </a:blip>
          <a:srcRect b="31157" l="23143" r="38135" t="50000"/>
          <a:stretch/>
        </p:blipFill>
        <p:spPr>
          <a:xfrm>
            <a:off x="1229665" y="2839112"/>
            <a:ext cx="3279076" cy="1196724"/>
          </a:xfrm>
          <a:prstGeom prst="rect">
            <a:avLst/>
          </a:prstGeom>
          <a:noFill/>
          <a:ln>
            <a:noFill/>
          </a:ln>
        </p:spPr>
      </p:pic>
      <p:sp>
        <p:nvSpPr>
          <p:cNvPr id="110" name="Google Shape;110;p19"/>
          <p:cNvSpPr txBox="1"/>
          <p:nvPr/>
        </p:nvSpPr>
        <p:spPr>
          <a:xfrm>
            <a:off x="1229650" y="3900150"/>
            <a:ext cx="3419700" cy="1031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chemeClr val="dk1"/>
                </a:solidFill>
                <a:latin typeface="Bookman Old Style"/>
                <a:ea typeface="Bookman Old Style"/>
                <a:cs typeface="Bookman Old Style"/>
                <a:sym typeface="Bookman Old Style"/>
              </a:rPr>
              <a:t>Fletcher had four (4) total poems </a:t>
            </a:r>
            <a:r>
              <a:rPr lang="en" sz="1100">
                <a:solidFill>
                  <a:schemeClr val="dk1"/>
                </a:solidFill>
                <a:latin typeface="Bookman Old Style"/>
                <a:ea typeface="Bookman Old Style"/>
                <a:cs typeface="Bookman Old Style"/>
                <a:sym typeface="Bookman Old Style"/>
              </a:rPr>
              <a:t>featured</a:t>
            </a:r>
            <a:r>
              <a:rPr lang="en" sz="1100">
                <a:solidFill>
                  <a:schemeClr val="dk1"/>
                </a:solidFill>
                <a:latin typeface="Bookman Old Style"/>
                <a:ea typeface="Bookman Old Style"/>
                <a:cs typeface="Bookman Old Style"/>
                <a:sym typeface="Bookman Old Style"/>
              </a:rPr>
              <a:t> in September, 1915 (Volume 1, No. 3) and July, 1916 (Volume 3, No. 1) issues</a:t>
            </a:r>
            <a:endParaRPr sz="1100">
              <a:solidFill>
                <a:schemeClr val="dk1"/>
              </a:solidFill>
              <a:latin typeface="Bookman Old Style"/>
              <a:ea typeface="Bookman Old Style"/>
              <a:cs typeface="Bookman Old Style"/>
              <a:sym typeface="Bookman Old Style"/>
            </a:endParaRPr>
          </a:p>
          <a:p>
            <a:pPr indent="0" lvl="0" marL="0" rtl="0" algn="l">
              <a:lnSpc>
                <a:spcPct val="115000"/>
              </a:lnSpc>
              <a:spcBef>
                <a:spcPts val="1200"/>
              </a:spcBef>
              <a:spcAft>
                <a:spcPts val="1200"/>
              </a:spcAft>
              <a:buNone/>
            </a:pPr>
            <a:r>
              <a:t/>
            </a:r>
            <a:endParaRPr sz="1200">
              <a:solidFill>
                <a:schemeClr val="dk1"/>
              </a:solidFill>
              <a:latin typeface="Bookman Old Style"/>
              <a:ea typeface="Bookman Old Style"/>
              <a:cs typeface="Bookman Old Style"/>
              <a:sym typeface="Bookman Old Style"/>
            </a:endParaRPr>
          </a:p>
        </p:txBody>
      </p:sp>
      <p:sp>
        <p:nvSpPr>
          <p:cNvPr id="111" name="Google Shape;111;p19"/>
          <p:cNvSpPr txBox="1"/>
          <p:nvPr/>
        </p:nvSpPr>
        <p:spPr>
          <a:xfrm>
            <a:off x="169625" y="584800"/>
            <a:ext cx="9045900" cy="896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600">
                <a:solidFill>
                  <a:schemeClr val="dk1"/>
                </a:solidFill>
                <a:latin typeface="Book Antiqua"/>
                <a:ea typeface="Book Antiqua"/>
                <a:cs typeface="Book Antiqua"/>
                <a:sym typeface="Book Antiqua"/>
              </a:rPr>
              <a:t>Both poets, alongside Lowell, agreed to leave participation with </a:t>
            </a:r>
            <a:r>
              <a:rPr i="1" lang="en" sz="1600">
                <a:solidFill>
                  <a:schemeClr val="dk1"/>
                </a:solidFill>
                <a:latin typeface="Book Antiqua"/>
                <a:ea typeface="Book Antiqua"/>
                <a:cs typeface="Book Antiqua"/>
                <a:sym typeface="Book Antiqua"/>
              </a:rPr>
              <a:t>Others</a:t>
            </a:r>
            <a:r>
              <a:rPr lang="en" sz="1600">
                <a:solidFill>
                  <a:schemeClr val="dk1"/>
                </a:solidFill>
                <a:latin typeface="Book Antiqua"/>
                <a:ea typeface="Book Antiqua"/>
                <a:cs typeface="Book Antiqua"/>
                <a:sym typeface="Book Antiqua"/>
              </a:rPr>
              <a:t>-related</a:t>
            </a:r>
            <a:r>
              <a:rPr i="1" lang="en" sz="1600">
                <a:solidFill>
                  <a:schemeClr val="dk1"/>
                </a:solidFill>
                <a:latin typeface="Book Antiqua"/>
                <a:ea typeface="Book Antiqua"/>
                <a:cs typeface="Book Antiqua"/>
                <a:sym typeface="Book Antiqua"/>
              </a:rPr>
              <a:t> </a:t>
            </a:r>
            <a:r>
              <a:rPr lang="en" sz="1600">
                <a:solidFill>
                  <a:schemeClr val="dk1"/>
                </a:solidFill>
                <a:latin typeface="Book Antiqua"/>
                <a:ea typeface="Book Antiqua"/>
                <a:cs typeface="Book Antiqua"/>
                <a:sym typeface="Book Antiqua"/>
              </a:rPr>
              <a:t>works.</a:t>
            </a:r>
            <a:endParaRPr sz="1600">
              <a:solidFill>
                <a:schemeClr val="dk1"/>
              </a:solidFill>
              <a:latin typeface="Book Antiqua"/>
              <a:ea typeface="Book Antiqua"/>
              <a:cs typeface="Book Antiqua"/>
              <a:sym typeface="Book Antiqua"/>
            </a:endParaRPr>
          </a:p>
          <a:p>
            <a:pPr indent="0" lvl="0" marL="0" rtl="0" algn="l">
              <a:spcBef>
                <a:spcPts val="1200"/>
              </a:spcBef>
              <a:spcAft>
                <a:spcPts val="0"/>
              </a:spcAft>
              <a:buNone/>
            </a:pPr>
            <a:r>
              <a:t/>
            </a:r>
            <a:endParaRPr sz="1800">
              <a:solidFill>
                <a:schemeClr val="lt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Bookman Old Style"/>
                <a:ea typeface="Bookman Old Style"/>
                <a:cs typeface="Bookman Old Style"/>
                <a:sym typeface="Bookman Old Style"/>
              </a:rPr>
              <a:t>Mina Loy (1882-1966) </a:t>
            </a:r>
            <a:endParaRPr>
              <a:latin typeface="Bookman Old Style"/>
              <a:ea typeface="Bookman Old Style"/>
              <a:cs typeface="Bookman Old Style"/>
              <a:sym typeface="Bookman Old Style"/>
            </a:endParaRPr>
          </a:p>
        </p:txBody>
      </p:sp>
      <p:sp>
        <p:nvSpPr>
          <p:cNvPr id="117" name="Google Shape;117;p20"/>
          <p:cNvSpPr txBox="1"/>
          <p:nvPr>
            <p:ph idx="1" type="body"/>
          </p:nvPr>
        </p:nvSpPr>
        <p:spPr>
          <a:xfrm>
            <a:off x="311700" y="1152475"/>
            <a:ext cx="5727600" cy="3682200"/>
          </a:xfrm>
          <a:prstGeom prst="rect">
            <a:avLst/>
          </a:prstGeom>
        </p:spPr>
        <p:txBody>
          <a:bodyPr anchorCtr="0" anchor="t" bIns="91425" lIns="91425" spcFirstLastPara="1" rIns="91425" wrap="square" tIns="91425">
            <a:normAutofit fontScale="85000" lnSpcReduction="20000"/>
          </a:bodyPr>
          <a:lstStyle/>
          <a:p>
            <a:pPr indent="-314960" lvl="0" marL="457200" rtl="0" algn="l">
              <a:spcBef>
                <a:spcPts val="0"/>
              </a:spcBef>
              <a:spcAft>
                <a:spcPts val="0"/>
              </a:spcAft>
              <a:buClr>
                <a:schemeClr val="dk1"/>
              </a:buClr>
              <a:buSzPct val="100000"/>
              <a:buFont typeface="Bookman Old Style"/>
              <a:buChar char="●"/>
            </a:pPr>
            <a:r>
              <a:rPr lang="en" sz="1600">
                <a:solidFill>
                  <a:schemeClr val="dk1"/>
                </a:solidFill>
                <a:latin typeface="Bookman Old Style"/>
                <a:ea typeface="Bookman Old Style"/>
                <a:cs typeface="Bookman Old Style"/>
                <a:sym typeface="Bookman Old Style"/>
              </a:rPr>
              <a:t>“Out there” artist</a:t>
            </a:r>
            <a:endParaRPr sz="1600">
              <a:solidFill>
                <a:schemeClr val="dk1"/>
              </a:solidFill>
              <a:latin typeface="Bookman Old Style"/>
              <a:ea typeface="Bookman Old Style"/>
              <a:cs typeface="Bookman Old Style"/>
              <a:sym typeface="Bookman Old Style"/>
            </a:endParaRPr>
          </a:p>
          <a:p>
            <a:pPr indent="-314960" lvl="0" marL="457200" rtl="0" algn="l">
              <a:spcBef>
                <a:spcPts val="0"/>
              </a:spcBef>
              <a:spcAft>
                <a:spcPts val="0"/>
              </a:spcAft>
              <a:buClr>
                <a:schemeClr val="dk1"/>
              </a:buClr>
              <a:buSzPct val="100000"/>
              <a:buFont typeface="Bookman Old Style"/>
              <a:buChar char="●"/>
            </a:pPr>
            <a:r>
              <a:rPr lang="en" sz="1600">
                <a:solidFill>
                  <a:schemeClr val="dk1"/>
                </a:solidFill>
                <a:latin typeface="Bookman Old Style"/>
                <a:ea typeface="Bookman Old Style"/>
                <a:cs typeface="Bookman Old Style"/>
                <a:sym typeface="Bookman Old Style"/>
              </a:rPr>
              <a:t>Was never published in Poetry Magazine</a:t>
            </a:r>
            <a:endParaRPr sz="1600">
              <a:solidFill>
                <a:schemeClr val="dk1"/>
              </a:solidFill>
              <a:latin typeface="Bookman Old Style"/>
              <a:ea typeface="Bookman Old Style"/>
              <a:cs typeface="Bookman Old Style"/>
              <a:sym typeface="Bookman Old Style"/>
            </a:endParaRPr>
          </a:p>
          <a:p>
            <a:pPr indent="0" lvl="0" marL="457200" rtl="0" algn="l">
              <a:spcBef>
                <a:spcPts val="1200"/>
              </a:spcBef>
              <a:spcAft>
                <a:spcPts val="0"/>
              </a:spcAft>
              <a:buNone/>
            </a:pPr>
            <a:r>
              <a:t/>
            </a:r>
            <a:endParaRPr sz="1600">
              <a:solidFill>
                <a:schemeClr val="dk1"/>
              </a:solidFill>
              <a:latin typeface="Bookman Old Style"/>
              <a:ea typeface="Bookman Old Style"/>
              <a:cs typeface="Bookman Old Style"/>
              <a:sym typeface="Bookman Old Style"/>
            </a:endParaRPr>
          </a:p>
          <a:p>
            <a:pPr indent="-314960" lvl="0" marL="457200" rtl="0" algn="l">
              <a:spcBef>
                <a:spcPts val="1200"/>
              </a:spcBef>
              <a:spcAft>
                <a:spcPts val="0"/>
              </a:spcAft>
              <a:buClr>
                <a:schemeClr val="dk1"/>
              </a:buClr>
              <a:buSzPct val="100000"/>
              <a:buFont typeface="Bookman Old Style"/>
              <a:buChar char="●"/>
            </a:pPr>
            <a:r>
              <a:rPr lang="en" sz="1600">
                <a:solidFill>
                  <a:schemeClr val="dk1"/>
                </a:solidFill>
                <a:latin typeface="Bookman Old Style"/>
                <a:ea typeface="Bookman Old Style"/>
                <a:cs typeface="Bookman Old Style"/>
                <a:sym typeface="Bookman Old Style"/>
              </a:rPr>
              <a:t>Had e</a:t>
            </a:r>
            <a:r>
              <a:rPr lang="en" sz="1600">
                <a:solidFill>
                  <a:schemeClr val="dk1"/>
                </a:solidFill>
                <a:latin typeface="Bookman Old Style"/>
                <a:ea typeface="Bookman Old Style"/>
                <a:cs typeface="Bookman Old Style"/>
                <a:sym typeface="Bookman Old Style"/>
              </a:rPr>
              <a:t>ntirety of </a:t>
            </a:r>
            <a:r>
              <a:rPr i="1" lang="en" sz="1600">
                <a:solidFill>
                  <a:schemeClr val="dk1"/>
                </a:solidFill>
                <a:latin typeface="Bookman Old Style"/>
                <a:ea typeface="Bookman Old Style"/>
                <a:cs typeface="Bookman Old Style"/>
                <a:sym typeface="Bookman Old Style"/>
              </a:rPr>
              <a:t>Others’ </a:t>
            </a:r>
            <a:r>
              <a:rPr lang="en" sz="1600">
                <a:solidFill>
                  <a:schemeClr val="dk1"/>
                </a:solidFill>
                <a:latin typeface="Bookman Old Style"/>
                <a:ea typeface="Bookman Old Style"/>
                <a:cs typeface="Bookman Old Style"/>
                <a:sym typeface="Bookman Old Style"/>
              </a:rPr>
              <a:t>April, 1917 issue (Volume 3, No. 6) dedicated to her “Songs to Joannes”</a:t>
            </a:r>
            <a:endParaRPr sz="1600">
              <a:solidFill>
                <a:schemeClr val="dk1"/>
              </a:solidFill>
              <a:latin typeface="Bookman Old Style"/>
              <a:ea typeface="Bookman Old Style"/>
              <a:cs typeface="Bookman Old Style"/>
              <a:sym typeface="Bookman Old Style"/>
            </a:endParaRPr>
          </a:p>
          <a:p>
            <a:pPr indent="-314960" lvl="1" marL="914400" rtl="0" algn="l">
              <a:spcBef>
                <a:spcPts val="0"/>
              </a:spcBef>
              <a:spcAft>
                <a:spcPts val="0"/>
              </a:spcAft>
              <a:buClr>
                <a:schemeClr val="dk1"/>
              </a:buClr>
              <a:buSzPct val="100000"/>
              <a:buFont typeface="Bookman Old Style"/>
              <a:buChar char="○"/>
            </a:pPr>
            <a:r>
              <a:rPr lang="en" sz="1600">
                <a:solidFill>
                  <a:schemeClr val="dk1"/>
                </a:solidFill>
                <a:latin typeface="Bookman Old Style"/>
                <a:ea typeface="Bookman Old Style"/>
                <a:cs typeface="Bookman Old Style"/>
                <a:sym typeface="Bookman Old Style"/>
              </a:rPr>
              <a:t>Pieces originally published as “Love Songs, I-IV” in July, 1915 issue (Volume 1, No.1)</a:t>
            </a:r>
            <a:endParaRPr sz="1600">
              <a:solidFill>
                <a:schemeClr val="dk1"/>
              </a:solidFill>
              <a:latin typeface="Bookman Old Style"/>
              <a:ea typeface="Bookman Old Style"/>
              <a:cs typeface="Bookman Old Style"/>
              <a:sym typeface="Bookman Old Style"/>
            </a:endParaRPr>
          </a:p>
          <a:p>
            <a:pPr indent="0" lvl="0" marL="914400" rtl="0" algn="l">
              <a:spcBef>
                <a:spcPts val="1200"/>
              </a:spcBef>
              <a:spcAft>
                <a:spcPts val="0"/>
              </a:spcAft>
              <a:buNone/>
            </a:pPr>
            <a:r>
              <a:t/>
            </a:r>
            <a:endParaRPr sz="1600">
              <a:solidFill>
                <a:schemeClr val="dk1"/>
              </a:solidFill>
              <a:latin typeface="Bookman Old Style"/>
              <a:ea typeface="Bookman Old Style"/>
              <a:cs typeface="Bookman Old Style"/>
              <a:sym typeface="Bookman Old Style"/>
            </a:endParaRPr>
          </a:p>
          <a:p>
            <a:pPr indent="-314960" lvl="0" marL="457200" rtl="0" algn="l">
              <a:spcBef>
                <a:spcPts val="1200"/>
              </a:spcBef>
              <a:spcAft>
                <a:spcPts val="0"/>
              </a:spcAft>
              <a:buClr>
                <a:schemeClr val="dk1"/>
              </a:buClr>
              <a:buSzPct val="100000"/>
              <a:buFont typeface="Bookman Old Style"/>
              <a:buChar char="●"/>
            </a:pPr>
            <a:r>
              <a:rPr lang="en" sz="1600">
                <a:solidFill>
                  <a:schemeClr val="dk1"/>
                </a:solidFill>
                <a:latin typeface="Bookman Old Style"/>
                <a:ea typeface="Bookman Old Style"/>
                <a:cs typeface="Bookman Old Style"/>
                <a:sym typeface="Bookman Old Style"/>
              </a:rPr>
              <a:t>Promoted throughout run of </a:t>
            </a:r>
            <a:r>
              <a:rPr i="1" lang="en" sz="1600">
                <a:solidFill>
                  <a:schemeClr val="dk1"/>
                </a:solidFill>
                <a:latin typeface="Bookman Old Style"/>
                <a:ea typeface="Bookman Old Style"/>
                <a:cs typeface="Bookman Old Style"/>
                <a:sym typeface="Bookman Old Style"/>
              </a:rPr>
              <a:t>Others </a:t>
            </a:r>
            <a:r>
              <a:rPr lang="en" sz="1600">
                <a:solidFill>
                  <a:schemeClr val="dk1"/>
                </a:solidFill>
                <a:latin typeface="Bookman Old Style"/>
                <a:ea typeface="Bookman Old Style"/>
                <a:cs typeface="Bookman Old Style"/>
                <a:sym typeface="Bookman Old Style"/>
              </a:rPr>
              <a:t>in announcements segments of poetry-related work, specifically an entire edition of her poems and her editorial and translation work on a collection of Italian poems</a:t>
            </a:r>
            <a:endParaRPr sz="1600">
              <a:solidFill>
                <a:schemeClr val="dk1"/>
              </a:solidFill>
              <a:latin typeface="Bookman Old Style"/>
              <a:ea typeface="Bookman Old Style"/>
              <a:cs typeface="Bookman Old Style"/>
              <a:sym typeface="Bookman Old Style"/>
            </a:endParaRPr>
          </a:p>
          <a:p>
            <a:pPr indent="0" lvl="0" marL="0" rtl="0" algn="l">
              <a:spcBef>
                <a:spcPts val="1200"/>
              </a:spcBef>
              <a:spcAft>
                <a:spcPts val="1200"/>
              </a:spcAft>
              <a:buNone/>
            </a:pPr>
            <a:r>
              <a:t/>
            </a:r>
            <a:endParaRPr>
              <a:solidFill>
                <a:schemeClr val="dk1"/>
              </a:solidFill>
              <a:latin typeface="Bookman Old Style"/>
              <a:ea typeface="Bookman Old Style"/>
              <a:cs typeface="Bookman Old Style"/>
              <a:sym typeface="Bookman Old Style"/>
            </a:endParaRPr>
          </a:p>
        </p:txBody>
      </p:sp>
      <p:pic>
        <p:nvPicPr>
          <p:cNvPr id="118" name="Google Shape;118;p20">
            <a:hlinkClick r:id="rId3"/>
          </p:cNvPr>
          <p:cNvPicPr preferRelativeResize="0"/>
          <p:nvPr/>
        </p:nvPicPr>
        <p:blipFill rotWithShape="1">
          <a:blip r:embed="rId4">
            <a:alphaModFix/>
          </a:blip>
          <a:srcRect b="0" l="0" r="10905" t="0"/>
          <a:stretch/>
        </p:blipFill>
        <p:spPr>
          <a:xfrm>
            <a:off x="6039300" y="1716075"/>
            <a:ext cx="2668525" cy="1993900"/>
          </a:xfrm>
          <a:prstGeom prst="rect">
            <a:avLst/>
          </a:prstGeom>
          <a:noFill/>
          <a:ln>
            <a:noFill/>
          </a:ln>
        </p:spPr>
      </p:pic>
      <p:pic>
        <p:nvPicPr>
          <p:cNvPr id="119" name="Google Shape;119;p20"/>
          <p:cNvPicPr preferRelativeResize="0"/>
          <p:nvPr/>
        </p:nvPicPr>
        <p:blipFill rotWithShape="1">
          <a:blip r:embed="rId5">
            <a:alphaModFix/>
          </a:blip>
          <a:srcRect b="77593" l="0" r="63388" t="0"/>
          <a:stretch/>
        </p:blipFill>
        <p:spPr>
          <a:xfrm>
            <a:off x="5938813" y="2744250"/>
            <a:ext cx="3699076" cy="16979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i="1" lang="en">
                <a:latin typeface="Bookman Old Style"/>
                <a:ea typeface="Bookman Old Style"/>
                <a:cs typeface="Bookman Old Style"/>
                <a:sym typeface="Bookman Old Style"/>
              </a:rPr>
              <a:t>Others </a:t>
            </a:r>
            <a:r>
              <a:rPr lang="en">
                <a:latin typeface="Bookman Old Style"/>
                <a:ea typeface="Bookman Old Style"/>
                <a:cs typeface="Bookman Old Style"/>
                <a:sym typeface="Bookman Old Style"/>
              </a:rPr>
              <a:t>Anthology Book</a:t>
            </a:r>
            <a:endParaRPr>
              <a:latin typeface="Bookman Old Style"/>
              <a:ea typeface="Bookman Old Style"/>
              <a:cs typeface="Bookman Old Style"/>
              <a:sym typeface="Bookman Old Style"/>
            </a:endParaRPr>
          </a:p>
        </p:txBody>
      </p:sp>
      <p:sp>
        <p:nvSpPr>
          <p:cNvPr id="125" name="Google Shape;125;p21"/>
          <p:cNvSpPr txBox="1"/>
          <p:nvPr>
            <p:ph idx="1" type="body"/>
          </p:nvPr>
        </p:nvSpPr>
        <p:spPr>
          <a:xfrm>
            <a:off x="664125" y="1152475"/>
            <a:ext cx="4527000" cy="3416400"/>
          </a:xfrm>
          <a:prstGeom prst="rect">
            <a:avLst/>
          </a:prstGeom>
        </p:spPr>
        <p:txBody>
          <a:bodyPr anchorCtr="0" anchor="t" bIns="91425" lIns="91425" spcFirstLastPara="1" rIns="91425" wrap="square" tIns="91425">
            <a:normAutofit lnSpcReduction="20000"/>
          </a:bodyPr>
          <a:lstStyle/>
          <a:p>
            <a:pPr indent="-342900" lvl="0" marL="457200" rtl="0" algn="l">
              <a:spcBef>
                <a:spcPts val="0"/>
              </a:spcBef>
              <a:spcAft>
                <a:spcPts val="0"/>
              </a:spcAft>
              <a:buClr>
                <a:schemeClr val="dk1"/>
              </a:buClr>
              <a:buSzPts val="1800"/>
              <a:buFont typeface="Bookman Old Style"/>
              <a:buChar char="●"/>
            </a:pPr>
            <a:r>
              <a:rPr lang="en">
                <a:solidFill>
                  <a:schemeClr val="dk1"/>
                </a:solidFill>
                <a:latin typeface="Bookman Old Style"/>
                <a:ea typeface="Bookman Old Style"/>
                <a:cs typeface="Bookman Old Style"/>
                <a:sym typeface="Bookman Old Style"/>
              </a:rPr>
              <a:t>Kreymborg begins to assemble an Anthology in 1915 </a:t>
            </a:r>
            <a:endParaRPr>
              <a:solidFill>
                <a:schemeClr val="dk1"/>
              </a:solidFill>
              <a:latin typeface="Bookman Old Style"/>
              <a:ea typeface="Bookman Old Style"/>
              <a:cs typeface="Bookman Old Style"/>
              <a:sym typeface="Bookman Old Style"/>
            </a:endParaRPr>
          </a:p>
          <a:p>
            <a:pPr indent="-317500" lvl="1" marL="914400" rtl="0" algn="l">
              <a:spcBef>
                <a:spcPts val="0"/>
              </a:spcBef>
              <a:spcAft>
                <a:spcPts val="0"/>
              </a:spcAft>
              <a:buClr>
                <a:schemeClr val="dk1"/>
              </a:buClr>
              <a:buSzPts val="1400"/>
              <a:buFont typeface="Bookman Old Style"/>
              <a:buChar char="○"/>
            </a:pPr>
            <a:r>
              <a:rPr i="1" lang="en">
                <a:solidFill>
                  <a:schemeClr val="dk1"/>
                </a:solidFill>
                <a:latin typeface="Bookman Old Style"/>
                <a:ea typeface="Bookman Old Style"/>
                <a:cs typeface="Bookman Old Style"/>
                <a:sym typeface="Bookman Old Style"/>
              </a:rPr>
              <a:t>Others: An Anthology of the New Verse</a:t>
            </a:r>
            <a:endParaRPr i="1">
              <a:solidFill>
                <a:schemeClr val="dk1"/>
              </a:solidFill>
              <a:latin typeface="Bookman Old Style"/>
              <a:ea typeface="Bookman Old Style"/>
              <a:cs typeface="Bookman Old Style"/>
              <a:sym typeface="Bookman Old Style"/>
            </a:endParaRPr>
          </a:p>
          <a:p>
            <a:pPr indent="-342900" lvl="0" marL="457200" rtl="0" algn="l">
              <a:spcBef>
                <a:spcPts val="0"/>
              </a:spcBef>
              <a:spcAft>
                <a:spcPts val="0"/>
              </a:spcAft>
              <a:buClr>
                <a:schemeClr val="dk1"/>
              </a:buClr>
              <a:buSzPts val="1800"/>
              <a:buFont typeface="Bookman Old Style"/>
              <a:buChar char="●"/>
            </a:pPr>
            <a:r>
              <a:rPr lang="en">
                <a:solidFill>
                  <a:schemeClr val="dk1"/>
                </a:solidFill>
                <a:latin typeface="Bookman Old Style"/>
                <a:ea typeface="Bookman Old Style"/>
                <a:cs typeface="Bookman Old Style"/>
                <a:sym typeface="Bookman Old Style"/>
              </a:rPr>
              <a:t>Different social understandings of magazines and books</a:t>
            </a:r>
            <a:endParaRPr>
              <a:solidFill>
                <a:schemeClr val="dk1"/>
              </a:solidFill>
              <a:latin typeface="Bookman Old Style"/>
              <a:ea typeface="Bookman Old Style"/>
              <a:cs typeface="Bookman Old Style"/>
              <a:sym typeface="Bookman Old Style"/>
            </a:endParaRPr>
          </a:p>
          <a:p>
            <a:pPr indent="-342900" lvl="0" marL="457200" rtl="0" algn="l">
              <a:spcBef>
                <a:spcPts val="0"/>
              </a:spcBef>
              <a:spcAft>
                <a:spcPts val="0"/>
              </a:spcAft>
              <a:buClr>
                <a:schemeClr val="dk1"/>
              </a:buClr>
              <a:buSzPts val="1800"/>
              <a:buFont typeface="Bookman Old Style"/>
              <a:buChar char="●"/>
            </a:pPr>
            <a:r>
              <a:rPr lang="en">
                <a:solidFill>
                  <a:schemeClr val="dk1"/>
                </a:solidFill>
                <a:latin typeface="Bookman Old Style"/>
                <a:ea typeface="Bookman Old Style"/>
                <a:cs typeface="Bookman Old Style"/>
                <a:sym typeface="Bookman Old Style"/>
              </a:rPr>
              <a:t>Lowell’s personality clash</a:t>
            </a:r>
            <a:endParaRPr>
              <a:solidFill>
                <a:schemeClr val="dk1"/>
              </a:solidFill>
              <a:latin typeface="Bookman Old Style"/>
              <a:ea typeface="Bookman Old Style"/>
              <a:cs typeface="Bookman Old Style"/>
              <a:sym typeface="Bookman Old Style"/>
            </a:endParaRPr>
          </a:p>
          <a:p>
            <a:pPr indent="-342900" lvl="0" marL="457200" rtl="0" algn="l">
              <a:spcBef>
                <a:spcPts val="0"/>
              </a:spcBef>
              <a:spcAft>
                <a:spcPts val="0"/>
              </a:spcAft>
              <a:buClr>
                <a:schemeClr val="dk1"/>
              </a:buClr>
              <a:buSzPts val="1800"/>
              <a:buFont typeface="Bookman Old Style"/>
              <a:buChar char="●"/>
            </a:pPr>
            <a:r>
              <a:rPr lang="en">
                <a:solidFill>
                  <a:schemeClr val="dk1"/>
                </a:solidFill>
                <a:latin typeface="Bookman Old Style"/>
                <a:ea typeface="Bookman Old Style"/>
                <a:cs typeface="Bookman Old Style"/>
                <a:sym typeface="Bookman Old Style"/>
              </a:rPr>
              <a:t>December 1915: “I have come to the conclusion that it would be better for me not to appear in your forthcoming Anthology … I think it wiser to withdraw my name from yours.”</a:t>
            </a:r>
            <a:endParaRPr>
              <a:solidFill>
                <a:schemeClr val="dk1"/>
              </a:solidFill>
              <a:latin typeface="Bookman Old Style"/>
              <a:ea typeface="Bookman Old Style"/>
              <a:cs typeface="Bookman Old Style"/>
              <a:sym typeface="Bookman Old Style"/>
            </a:endParaRPr>
          </a:p>
        </p:txBody>
      </p:sp>
      <p:pic>
        <p:nvPicPr>
          <p:cNvPr id="126" name="Google Shape;126;p21">
            <a:hlinkClick r:id="rId3"/>
          </p:cNvPr>
          <p:cNvPicPr preferRelativeResize="0"/>
          <p:nvPr/>
        </p:nvPicPr>
        <p:blipFill rotWithShape="1">
          <a:blip r:embed="rId4">
            <a:alphaModFix/>
          </a:blip>
          <a:srcRect b="7271" l="9525" r="9127" t="7476"/>
          <a:stretch/>
        </p:blipFill>
        <p:spPr>
          <a:xfrm>
            <a:off x="6082300" y="1152475"/>
            <a:ext cx="2457414" cy="34164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