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4"/>
  </p:sldMasterIdLst>
  <p:sldIdLst>
    <p:sldId id="257" r:id="rId5"/>
    <p:sldId id="258" r:id="rId6"/>
    <p:sldId id="261" r:id="rId7"/>
    <p:sldId id="264" r:id="rId8"/>
    <p:sldId id="263" r:id="rId9"/>
    <p:sldId id="260" r:id="rId10"/>
    <p:sldId id="259"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8334CE-E732-471A-B66C-BC1B4F9C3500}" v="612" dt="2022-10-20T16:44:54.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3" d="100"/>
          <a:sy n="93" d="100"/>
        </p:scale>
        <p:origin x="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4/19/2024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41291411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4/19/2024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035458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4/19/2024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268525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4/19/2024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429917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4/19/2024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994402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4/19/2024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7796406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4/19/2024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076909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4/19/2024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2076643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4/19/2024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1419341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4/19/2024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3529701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4/19/2024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2914400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4/19/2024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278136793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40" r:id="rId8"/>
    <p:sldLayoutId id="2147483841" r:id="rId9"/>
    <p:sldLayoutId id="2147483842" r:id="rId10"/>
    <p:sldLayoutId id="2147483850" r:id="rId11"/>
  </p:sldLayoutIdLst>
  <p:transition spd="slow">
    <p:wipe/>
  </p:transition>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orward.com/culture/352199/the-secret-jewish-history-of-the-rocky-horror-picture-show/" TargetMode="External"/><Relationship Id="rId7" Type="http://schemas.microsoft.com/office/2007/relationships/hdphoto" Target="../media/hdphoto8.wdp"/><Relationship Id="rId2" Type="http://schemas.openxmlformats.org/officeDocument/2006/relationships/hyperlink" Target="https://religionnews.com/2015/10/29/rocky-horror-religio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Svt17hpEupM" TargetMode="External"/><Relationship Id="rId4" Type="http://schemas.openxmlformats.org/officeDocument/2006/relationships/hyperlink" Target="https://rockyhedwigreligion.blogspot.com/2010/11/"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4579C-BFF9-30A3-92C4-43684180CE93}"/>
              </a:ext>
            </a:extLst>
          </p:cNvPr>
          <p:cNvPicPr>
            <a:picLocks noChangeAspect="1"/>
          </p:cNvPicPr>
          <p:nvPr/>
        </p:nvPicPr>
        <p:blipFill rotWithShape="1">
          <a:blip r:embed="rId2">
            <a:alphaModFix amt="85000"/>
          </a:blip>
          <a:srcRect t="9435" b="56347"/>
          <a:stretch/>
        </p:blipFill>
        <p:spPr>
          <a:xfrm>
            <a:off x="1329538" y="383073"/>
            <a:ext cx="9529874" cy="2649547"/>
          </a:xfrm>
          <a:prstGeom prst="rect">
            <a:avLst/>
          </a:prstGeom>
        </p:spPr>
      </p:pic>
      <p:pic>
        <p:nvPicPr>
          <p:cNvPr id="2050" name="Picture 2" descr="Cast of ‘The Rocky Horror Picture Show’ anticipates successful ...">
            <a:extLst>
              <a:ext uri="{FF2B5EF4-FFF2-40B4-BE49-F238E27FC236}">
                <a16:creationId xmlns:a16="http://schemas.microsoft.com/office/drawing/2014/main" id="{AC41E3A1-D37E-04A6-E6F7-F1B329521A7F}"/>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backgroundRemoval t="48000" b="86963" l="9982" r="89958">
                        <a14:foregroundMark x1="49850" y1="49333" x2="56284" y2="48000"/>
                        <a14:foregroundMark x1="56284" y1="48000" x2="60012" y2="50000"/>
                      </a14:backgroundRemoval>
                    </a14:imgEffect>
                  </a14:imgLayer>
                </a14:imgProps>
              </a:ext>
              <a:ext uri="{28A0092B-C50C-407E-A947-70E740481C1C}">
                <a14:useLocalDpi xmlns:a14="http://schemas.microsoft.com/office/drawing/2010/main" val="0"/>
              </a:ext>
            </a:extLst>
          </a:blip>
          <a:srcRect t="43914" b="8204"/>
          <a:stretch/>
        </p:blipFill>
        <p:spPr bwMode="auto">
          <a:xfrm>
            <a:off x="2307305" y="3721875"/>
            <a:ext cx="7574341" cy="2943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954FA1-CAF8-E0BA-DC21-225E136AC8D2}"/>
              </a:ext>
            </a:extLst>
          </p:cNvPr>
          <p:cNvSpPr>
            <a:spLocks noGrp="1"/>
          </p:cNvSpPr>
          <p:nvPr>
            <p:ph type="ctrTitle"/>
          </p:nvPr>
        </p:nvSpPr>
        <p:spPr>
          <a:xfrm>
            <a:off x="763272" y="2878780"/>
            <a:ext cx="10662406" cy="792760"/>
          </a:xfrm>
        </p:spPr>
        <p:txBody>
          <a:bodyPr>
            <a:noAutofit/>
          </a:bodyPr>
          <a:lstStyle/>
          <a:p>
            <a:r>
              <a:rPr lang="en-US" sz="2800" dirty="0">
                <a:solidFill>
                  <a:srgbClr val="FFFFFF"/>
                </a:solidFill>
                <a:latin typeface="Monotype Corsiva" panose="03010101010201010101" pitchFamily="66" charset="0"/>
                <a:ea typeface="Microsoft YaHei Light" panose="020B0502040204020203" pitchFamily="34" charset="-122"/>
              </a:rPr>
              <a:t>How this Queer Cult Classic is Religious at its Core</a:t>
            </a:r>
          </a:p>
        </p:txBody>
      </p:sp>
    </p:spTree>
    <p:extLst>
      <p:ext uri="{BB962C8B-B14F-4D97-AF65-F5344CB8AC3E}">
        <p14:creationId xmlns:p14="http://schemas.microsoft.com/office/powerpoint/2010/main" val="830442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The Rocky Horror Picture Show | Orpheum Theatre">
            <a:extLst>
              <a:ext uri="{FF2B5EF4-FFF2-40B4-BE49-F238E27FC236}">
                <a16:creationId xmlns:a16="http://schemas.microsoft.com/office/drawing/2014/main" id="{C6F9FA34-F6E9-B634-3188-DB8F34E8C3E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508" b="98254" l="0" r="99917">
                        <a14:foregroundMark x1="76917" y1="50635" x2="73917" y2="53016"/>
                        <a14:foregroundMark x1="73750" y1="53333" x2="75750" y2="45556"/>
                        <a14:foregroundMark x1="75750" y1="45556" x2="80000" y2="41746"/>
                        <a14:foregroundMark x1="80000" y1="41746" x2="84917" y2="43333"/>
                        <a14:foregroundMark x1="84917" y1="43333" x2="89250" y2="47302"/>
                        <a14:foregroundMark x1="89250" y1="47302" x2="92750" y2="54762"/>
                        <a14:foregroundMark x1="92750" y1="54762" x2="94083" y2="63175"/>
                        <a14:foregroundMark x1="94083" y1="63175" x2="94000" y2="71587"/>
                        <a14:foregroundMark x1="94000" y1="71587" x2="92000" y2="78889"/>
                        <a14:foregroundMark x1="92000" y1="78889" x2="94000" y2="86190"/>
                        <a14:foregroundMark x1="94000" y1="86190" x2="99917" y2="95714"/>
                        <a14:foregroundMark x1="75083" y1="52063" x2="74250" y2="52540"/>
                        <a14:foregroundMark x1="74417" y1="52222" x2="75167" y2="49524"/>
                        <a14:foregroundMark x1="76833" y1="52222" x2="76833" y2="52222"/>
                        <a14:foregroundMark x1="90250" y1="96667" x2="92500" y2="98254"/>
                        <a14:foregroundMark x1="52167" y1="12381" x2="52167" y2="12381"/>
                        <a14:foregroundMark x1="14167" y1="79048" x2="14667" y2="72857"/>
                        <a14:foregroundMark x1="75917" y1="49524" x2="74417" y2="51270"/>
                        <a14:foregroundMark x1="74500" y1="51111" x2="74250" y2="51905"/>
                        <a14:foregroundMark x1="78250" y1="52222" x2="78250" y2="52222"/>
                        <a14:foregroundMark x1="74500" y1="53651" x2="74000" y2="52540"/>
                        <a14:foregroundMark x1="75167" y1="58254" x2="73250" y2="61111"/>
                        <a14:foregroundMark x1="40917" y1="12540" x2="44500" y2="6667"/>
                        <a14:foregroundMark x1="44500" y1="6667" x2="49750" y2="3492"/>
                        <a14:foregroundMark x1="49750" y1="3492" x2="53250" y2="3810"/>
                        <a14:foregroundMark x1="53250" y1="3810" x2="56333" y2="6508"/>
                        <a14:foregroundMark x1="56333" y1="6508" x2="58167" y2="11429"/>
                        <a14:foregroundMark x1="58167" y1="11429" x2="58000" y2="11429"/>
                        <a14:foregroundMark x1="8500" y1="56349" x2="1500" y2="65238"/>
                        <a14:foregroundMark x1="1500" y1="65238" x2="0" y2="70159"/>
                      </a14:backgroundRemoval>
                    </a14:imgEffect>
                  </a14:imgLayer>
                </a14:imgProps>
              </a:ext>
              <a:ext uri="{28A0092B-C50C-407E-A947-70E740481C1C}">
                <a14:useLocalDpi xmlns:a14="http://schemas.microsoft.com/office/drawing/2010/main" val="0"/>
              </a:ext>
            </a:extLst>
          </a:blip>
          <a:srcRect/>
          <a:stretch>
            <a:fillRect/>
          </a:stretch>
        </p:blipFill>
        <p:spPr bwMode="auto">
          <a:xfrm>
            <a:off x="2584098" y="3170503"/>
            <a:ext cx="7023803" cy="368749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6B0E30-6FFB-C300-9F28-62CF74AACB17}"/>
              </a:ext>
            </a:extLst>
          </p:cNvPr>
          <p:cNvSpPr txBox="1"/>
          <p:nvPr/>
        </p:nvSpPr>
        <p:spPr>
          <a:xfrm>
            <a:off x="382137" y="314799"/>
            <a:ext cx="10768084" cy="707886"/>
          </a:xfrm>
          <a:prstGeom prst="rect">
            <a:avLst/>
          </a:prstGeom>
          <a:noFill/>
        </p:spPr>
        <p:txBody>
          <a:bodyPr wrap="square" rtlCol="0">
            <a:spAutoFit/>
          </a:bodyPr>
          <a:lstStyle/>
          <a:p>
            <a:r>
              <a:rPr lang="en-US" sz="4000" dirty="0">
                <a:solidFill>
                  <a:schemeClr val="bg1"/>
                </a:solidFill>
                <a:latin typeface="Constantia" panose="02030602050306030303" pitchFamily="18" charset="0"/>
              </a:rPr>
              <a:t>Cultural Background</a:t>
            </a:r>
          </a:p>
        </p:txBody>
      </p:sp>
      <p:sp>
        <p:nvSpPr>
          <p:cNvPr id="3" name="TextBox 2">
            <a:extLst>
              <a:ext uri="{FF2B5EF4-FFF2-40B4-BE49-F238E27FC236}">
                <a16:creationId xmlns:a16="http://schemas.microsoft.com/office/drawing/2014/main" id="{ABE889BF-B89E-0119-C0E1-56A379E6DD68}"/>
              </a:ext>
            </a:extLst>
          </p:cNvPr>
          <p:cNvSpPr txBox="1"/>
          <p:nvPr/>
        </p:nvSpPr>
        <p:spPr>
          <a:xfrm>
            <a:off x="354841" y="1112154"/>
            <a:ext cx="10959153" cy="1886991"/>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000" dirty="0">
                <a:solidFill>
                  <a:schemeClr val="bg1"/>
                </a:solidFill>
              </a:rPr>
              <a:t>Released in 1975 during the sexual liberation movement</a:t>
            </a:r>
          </a:p>
          <a:p>
            <a:pPr marL="342900" indent="-342900">
              <a:lnSpc>
                <a:spcPct val="150000"/>
              </a:lnSpc>
              <a:buFont typeface="Courier New" panose="02070309020205020404" pitchFamily="49" charset="0"/>
              <a:buChar char="o"/>
            </a:pPr>
            <a:r>
              <a:rPr lang="en-US" sz="2000" dirty="0">
                <a:solidFill>
                  <a:schemeClr val="bg1"/>
                </a:solidFill>
              </a:rPr>
              <a:t>Acts as commentary on the time period’s attitude towards the LGBTQ+ community </a:t>
            </a:r>
          </a:p>
          <a:p>
            <a:pPr marL="342900" indent="-342900">
              <a:lnSpc>
                <a:spcPct val="150000"/>
              </a:lnSpc>
              <a:buFont typeface="Courier New" panose="02070309020205020404" pitchFamily="49" charset="0"/>
              <a:buChar char="o"/>
            </a:pPr>
            <a:r>
              <a:rPr lang="en-US" sz="2000" dirty="0">
                <a:solidFill>
                  <a:schemeClr val="bg1"/>
                </a:solidFill>
              </a:rPr>
              <a:t>Focuses on challenging social norms that most people found uncomfortable at the time</a:t>
            </a:r>
          </a:p>
          <a:p>
            <a:pPr marL="342900" indent="-342900">
              <a:lnSpc>
                <a:spcPct val="150000"/>
              </a:lnSpc>
              <a:buFont typeface="Courier New" panose="02070309020205020404" pitchFamily="49" charset="0"/>
              <a:buChar char="o"/>
            </a:pPr>
            <a:r>
              <a:rPr lang="en-US" sz="2000" dirty="0">
                <a:solidFill>
                  <a:schemeClr val="bg1"/>
                </a:solidFill>
              </a:rPr>
              <a:t>Contradicts Christianity’s views on purity culture</a:t>
            </a:r>
          </a:p>
        </p:txBody>
      </p:sp>
    </p:spTree>
    <p:extLst>
      <p:ext uri="{BB962C8B-B14F-4D97-AF65-F5344CB8AC3E}">
        <p14:creationId xmlns:p14="http://schemas.microsoft.com/office/powerpoint/2010/main" val="2760287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lt Classics: Give Yourself Over to the Absolute Pleasure of 'The Rocky  Horror Picture Show' – Black Girl Nerds">
            <a:extLst>
              <a:ext uri="{FF2B5EF4-FFF2-40B4-BE49-F238E27FC236}">
                <a16:creationId xmlns:a16="http://schemas.microsoft.com/office/drawing/2014/main" id="{CEBB4119-755B-7345-8883-7D8A261FC31A}"/>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backgroundRemoval t="9900" b="98496" l="10000" r="90000">
                        <a14:foregroundMark x1="66172" y1="54261" x2="70703" y2="68922"/>
                        <a14:foregroundMark x1="70703" y1="68922" x2="70234" y2="90977"/>
                        <a14:foregroundMark x1="70234" y1="90977" x2="70078" y2="90476"/>
                        <a14:foregroundMark x1="51406" y1="89850" x2="55625" y2="93484"/>
                        <a14:foregroundMark x1="55625" y1="93484" x2="53750" y2="92857"/>
                        <a14:foregroundMark x1="42500" y1="96241" x2="48828" y2="95363"/>
                        <a14:foregroundMark x1="48828" y1="95363" x2="69453" y2="98496"/>
                        <a14:foregroundMark x1="69453" y1="98496" x2="70078" y2="98496"/>
                        <a14:foregroundMark x1="56875" y1="19048" x2="55313" y2="23183"/>
                        <a14:foregroundMark x1="55547" y1="29449" x2="53672" y2="28446"/>
                        <a14:backgroundMark x1="41953" y1="25815" x2="37734" y2="32957"/>
                        <a14:backgroundMark x1="37734" y1="32957" x2="43672" y2="28947"/>
                        <a14:backgroundMark x1="78359" y1="21554" x2="79922" y2="30075"/>
                        <a14:backgroundMark x1="79922" y1="30075" x2="78672" y2="21679"/>
                        <a14:backgroundMark x1="74766" y1="19298" x2="88828" y2="18170"/>
                        <a14:backgroundMark x1="71563" y1="22306" x2="76484" y2="21679"/>
                        <a14:backgroundMark x1="76484" y1="21679" x2="76250" y2="21930"/>
                        <a14:backgroundMark x1="36563" y1="9148" x2="33359" y2="57895"/>
                        <a14:backgroundMark x1="33359" y1="57895" x2="33750" y2="59774"/>
                        <a14:backgroundMark x1="32656" y1="85464" x2="33047" y2="9686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295208" y="2166689"/>
            <a:ext cx="7524557" cy="46913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adam and eve Archives - Believe Trust">
            <a:extLst>
              <a:ext uri="{FF2B5EF4-FFF2-40B4-BE49-F238E27FC236}">
                <a16:creationId xmlns:a16="http://schemas.microsoft.com/office/drawing/2014/main" id="{AAC1ADB4-5F16-D48F-9765-7B25A138448F}"/>
              </a:ext>
            </a:extLst>
          </p:cNvPr>
          <p:cNvPicPr>
            <a:picLocks noChangeAspect="1" noChangeArrowheads="1"/>
          </p:cNvPicPr>
          <p:nvPr/>
        </p:nvPicPr>
        <p:blipFill rotWithShape="1">
          <a:blip r:embed="rId4">
            <a:alphaModFix amt="50000"/>
            <a:extLst>
              <a:ext uri="{BEBA8EAE-BF5A-486C-A8C5-ECC9F3942E4B}">
                <a14:imgProps xmlns:a14="http://schemas.microsoft.com/office/drawing/2010/main">
                  <a14:imgLayer r:embed="rId5">
                    <a14:imgEffect>
                      <a14:backgroundRemoval t="10000" b="90000" l="10000" r="90000">
                        <a14:foregroundMark x1="73333" y1="38652" x2="76528" y2="38652"/>
                        <a14:foregroundMark x1="57778" y1="46292" x2="50556" y2="46292"/>
                        <a14:foregroundMark x1="58056" y1="79438" x2="54583" y2="85730"/>
                        <a14:foregroundMark x1="67639" y1="77640" x2="69861" y2="77079"/>
                        <a14:foregroundMark x1="73750" y1="35169" x2="77639" y2="37865"/>
                        <a14:foregroundMark x1="61389" y1="38090" x2="64722" y2="35730"/>
                        <a14:foregroundMark x1="64722" y1="35730" x2="65278" y2="36067"/>
                        <a14:foregroundMark x1="62917" y1="35506" x2="63194" y2="35506"/>
                        <a14:foregroundMark x1="62778" y1="35730" x2="59722" y2="36854"/>
                        <a14:foregroundMark x1="60694" y1="37079" x2="60417" y2="38876"/>
                        <a14:foregroundMark x1="49861" y1="46742" x2="49861" y2="46854"/>
                        <a14:foregroundMark x1="50139" y1="47528" x2="48889" y2="47865"/>
                        <a14:foregroundMark x1="60000" y1="40787" x2="58194" y2="42247"/>
                        <a14:backgroundMark x1="43056" y1="25843" x2="25556" y2="42809"/>
                        <a14:backgroundMark x1="25556" y1="42809" x2="40000" y2="34382"/>
                        <a14:backgroundMark x1="40000" y1="34382" x2="23611" y2="45843"/>
                        <a14:backgroundMark x1="23611" y1="45843" x2="24167" y2="46742"/>
                        <a14:backgroundMark x1="46904" y1="46854" x2="26806" y2="71798"/>
                        <a14:backgroundMark x1="48975" y1="44283" x2="46994" y2="46742"/>
                        <a14:backgroundMark x1="51528" y1="83146" x2="51920" y2="83527"/>
                        <a14:backgroundMark x1="62361" y1="76854" x2="63333" y2="80112"/>
                        <a14:backgroundMark x1="84861" y1="61573" x2="81667" y2="62809"/>
                        <a14:backgroundMark x1="77639" y1="62472" x2="80417" y2="62921"/>
                        <a14:backgroundMark x1="80417" y1="57191" x2="79861" y2="55955"/>
                        <a14:backgroundMark x1="80556" y1="55730" x2="82222" y2="52022"/>
                        <a14:backgroundMark x1="82222" y1="52022" x2="82500" y2="51910"/>
                        <a14:backgroundMark x1="80000" y1="55730" x2="82222" y2="51685"/>
                      </a14:backgroundRemoval>
                    </a14:imgEffect>
                  </a14:imgLayer>
                </a14:imgProps>
              </a:ext>
              <a:ext uri="{28A0092B-C50C-407E-A947-70E740481C1C}">
                <a14:useLocalDpi xmlns:a14="http://schemas.microsoft.com/office/drawing/2010/main" val="0"/>
              </a:ext>
            </a:extLst>
          </a:blip>
          <a:srcRect l="35593" t="29288" b="37713"/>
          <a:stretch/>
        </p:blipFill>
        <p:spPr bwMode="auto">
          <a:xfrm>
            <a:off x="6886576" y="2320423"/>
            <a:ext cx="7164960" cy="45375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2A534F-2E78-D2AB-CDCC-26DC2A8EFFB2}"/>
              </a:ext>
            </a:extLst>
          </p:cNvPr>
          <p:cNvSpPr txBox="1"/>
          <p:nvPr/>
        </p:nvSpPr>
        <p:spPr>
          <a:xfrm>
            <a:off x="4057553" y="5084512"/>
            <a:ext cx="3543300" cy="1261884"/>
          </a:xfrm>
          <a:prstGeom prst="rect">
            <a:avLst/>
          </a:prstGeom>
          <a:noFill/>
        </p:spPr>
        <p:txBody>
          <a:bodyPr wrap="square" rtlCol="0">
            <a:spAutoFit/>
          </a:bodyPr>
          <a:lstStyle/>
          <a:p>
            <a:pPr algn="ctr"/>
            <a:r>
              <a:rPr lang="en-US" dirty="0">
                <a:solidFill>
                  <a:schemeClr val="bg2"/>
                </a:solidFill>
              </a:rPr>
              <a:t>“</a:t>
            </a:r>
            <a:r>
              <a:rPr lang="en-US" b="0" i="0" dirty="0">
                <a:solidFill>
                  <a:schemeClr val="bg2"/>
                </a:solidFill>
                <a:effectLst/>
                <a:latin typeface="Roboto" panose="02000000000000000000" pitchFamily="2" charset="0"/>
              </a:rPr>
              <a:t>At that moment, their eyes were opened, and they suddenly felt shame at their nakedness…</a:t>
            </a:r>
            <a:r>
              <a:rPr lang="en-US" dirty="0">
                <a:solidFill>
                  <a:schemeClr val="bg2"/>
                </a:solidFill>
              </a:rPr>
              <a:t>”</a:t>
            </a:r>
          </a:p>
          <a:p>
            <a:pPr algn="ctr"/>
            <a:endParaRPr lang="en-US" sz="400" dirty="0">
              <a:solidFill>
                <a:schemeClr val="bg2"/>
              </a:solidFill>
            </a:endParaRPr>
          </a:p>
          <a:p>
            <a:pPr algn="ctr"/>
            <a:r>
              <a:rPr lang="en-US" dirty="0">
                <a:solidFill>
                  <a:schemeClr val="bg2"/>
                </a:solidFill>
              </a:rPr>
              <a:t>Genesis 3:7 (NLT)</a:t>
            </a:r>
          </a:p>
        </p:txBody>
      </p:sp>
      <p:sp>
        <p:nvSpPr>
          <p:cNvPr id="9" name="TextBox 8">
            <a:extLst>
              <a:ext uri="{FF2B5EF4-FFF2-40B4-BE49-F238E27FC236}">
                <a16:creationId xmlns:a16="http://schemas.microsoft.com/office/drawing/2014/main" id="{3413D407-6FB9-8709-1B91-F8A7F0B59CA8}"/>
              </a:ext>
            </a:extLst>
          </p:cNvPr>
          <p:cNvSpPr txBox="1"/>
          <p:nvPr/>
        </p:nvSpPr>
        <p:spPr>
          <a:xfrm>
            <a:off x="1800128" y="1630039"/>
            <a:ext cx="8058150" cy="3139321"/>
          </a:xfrm>
          <a:prstGeom prst="rect">
            <a:avLst/>
          </a:prstGeom>
          <a:noFill/>
        </p:spPr>
        <p:txBody>
          <a:bodyPr wrap="square" rtlCol="0">
            <a:spAutoFit/>
          </a:bodyPr>
          <a:lstStyle/>
          <a:p>
            <a:pPr lvl="1" algn="just"/>
            <a:endParaRPr lang="en-US" dirty="0">
              <a:solidFill>
                <a:schemeClr val="bg2"/>
              </a:solidFill>
            </a:endParaRPr>
          </a:p>
          <a:p>
            <a:pPr lvl="1" algn="just"/>
            <a:r>
              <a:rPr lang="en-US" sz="2400" i="1" dirty="0">
                <a:solidFill>
                  <a:schemeClr val="bg2"/>
                </a:solidFill>
              </a:rPr>
              <a:t>    The morally righteous couple who are living pure </a:t>
            </a:r>
          </a:p>
          <a:p>
            <a:pPr lvl="1" algn="just"/>
            <a:r>
              <a:rPr lang="en-US" sz="2400" i="1" dirty="0">
                <a:solidFill>
                  <a:schemeClr val="bg2"/>
                </a:solidFill>
              </a:rPr>
              <a:t>	lives before encountering their moral downfall</a:t>
            </a:r>
          </a:p>
          <a:p>
            <a:pPr lvl="1" algn="just"/>
            <a:endParaRPr lang="en-US" sz="2400" dirty="0">
              <a:solidFill>
                <a:schemeClr val="bg2"/>
              </a:solidFill>
            </a:endParaRPr>
          </a:p>
          <a:p>
            <a:pPr lvl="1" algn="just"/>
            <a:r>
              <a:rPr lang="en-US" dirty="0">
                <a:solidFill>
                  <a:schemeClr val="bg2"/>
                </a:solidFill>
              </a:rPr>
              <a:t>     Both eat the “forbidden fruit,” becoming aware of their humanity</a:t>
            </a:r>
          </a:p>
          <a:p>
            <a:pPr lvl="1" algn="just"/>
            <a:endParaRPr lang="en-US" dirty="0">
              <a:solidFill>
                <a:schemeClr val="bg2"/>
              </a:solidFill>
            </a:endParaRPr>
          </a:p>
          <a:p>
            <a:pPr lvl="1" algn="just"/>
            <a:r>
              <a:rPr lang="en-US" dirty="0">
                <a:solidFill>
                  <a:schemeClr val="bg2"/>
                </a:solidFill>
              </a:rPr>
              <a:t>             Both disappoint a higher power through disobedience</a:t>
            </a:r>
          </a:p>
          <a:p>
            <a:pPr marL="742950" lvl="1" indent="-285750" algn="just">
              <a:buFont typeface="Arial" panose="020B0604020202020204" pitchFamily="34" charset="0"/>
              <a:buChar char="•"/>
            </a:pPr>
            <a:endParaRPr lang="en-US" dirty="0">
              <a:solidFill>
                <a:schemeClr val="bg2"/>
              </a:solidFill>
            </a:endParaRPr>
          </a:p>
          <a:p>
            <a:pPr lvl="2" algn="just"/>
            <a:r>
              <a:rPr lang="en-US" dirty="0">
                <a:solidFill>
                  <a:schemeClr val="bg2"/>
                </a:solidFill>
              </a:rPr>
              <a:t> 	            Both banished from paradise</a:t>
            </a:r>
          </a:p>
          <a:p>
            <a:pPr marL="742950" lvl="1" indent="-285750">
              <a:buFont typeface="Arial" panose="020B0604020202020204" pitchFamily="34" charset="0"/>
              <a:buChar char="•"/>
            </a:pPr>
            <a:endParaRPr lang="en-US" dirty="0">
              <a:solidFill>
                <a:schemeClr val="bg2"/>
              </a:solidFill>
            </a:endParaRPr>
          </a:p>
        </p:txBody>
      </p:sp>
      <p:sp>
        <p:nvSpPr>
          <p:cNvPr id="10" name="TextBox 9">
            <a:extLst>
              <a:ext uri="{FF2B5EF4-FFF2-40B4-BE49-F238E27FC236}">
                <a16:creationId xmlns:a16="http://schemas.microsoft.com/office/drawing/2014/main" id="{FDB92740-56A4-D1CE-CDC2-E9FE8F0304AE}"/>
              </a:ext>
            </a:extLst>
          </p:cNvPr>
          <p:cNvSpPr txBox="1"/>
          <p:nvPr/>
        </p:nvSpPr>
        <p:spPr>
          <a:xfrm>
            <a:off x="2333721" y="651869"/>
            <a:ext cx="7524557" cy="830997"/>
          </a:xfrm>
          <a:prstGeom prst="rect">
            <a:avLst/>
          </a:prstGeom>
          <a:noFill/>
        </p:spPr>
        <p:txBody>
          <a:bodyPr wrap="square" rtlCol="0">
            <a:spAutoFit/>
          </a:bodyPr>
          <a:lstStyle/>
          <a:p>
            <a:pPr algn="ctr"/>
            <a:r>
              <a:rPr lang="en-US" sz="4800" i="1" dirty="0">
                <a:solidFill>
                  <a:schemeClr val="bg2"/>
                </a:solidFill>
                <a:latin typeface="Constantia" panose="02030602050306030303" pitchFamily="18" charset="0"/>
              </a:rPr>
              <a:t>Brad &amp; Janet : Adam &amp; Eve</a:t>
            </a:r>
          </a:p>
        </p:txBody>
      </p:sp>
      <p:cxnSp>
        <p:nvCxnSpPr>
          <p:cNvPr id="12" name="Straight Connector 11">
            <a:extLst>
              <a:ext uri="{FF2B5EF4-FFF2-40B4-BE49-F238E27FC236}">
                <a16:creationId xmlns:a16="http://schemas.microsoft.com/office/drawing/2014/main" id="{836601FB-1F09-5969-6B34-2583CB4C2968}"/>
              </a:ext>
            </a:extLst>
          </p:cNvPr>
          <p:cNvCxnSpPr>
            <a:cxnSpLocks/>
          </p:cNvCxnSpPr>
          <p:nvPr/>
        </p:nvCxnSpPr>
        <p:spPr>
          <a:xfrm>
            <a:off x="3838478" y="4769360"/>
            <a:ext cx="3981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774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156"/>
                                        </p:tgtEl>
                                        <p:attrNameLst>
                                          <p:attrName>style.visibility</p:attrName>
                                        </p:attrNameLst>
                                      </p:cBhvr>
                                      <p:to>
                                        <p:strVal val="visible"/>
                                      </p:to>
                                    </p:set>
                                    <p:animEffect transition="in" filter="fade">
                                      <p:cBhvr>
                                        <p:cTn id="17" dur="1000"/>
                                        <p:tgtEl>
                                          <p:spTgt spid="6156"/>
                                        </p:tgtEl>
                                      </p:cBhvr>
                                    </p:animEffect>
                                    <p:anim calcmode="lin" valueType="num">
                                      <p:cBhvr>
                                        <p:cTn id="18" dur="1000" fill="hold"/>
                                        <p:tgtEl>
                                          <p:spTgt spid="6156"/>
                                        </p:tgtEl>
                                        <p:attrNameLst>
                                          <p:attrName>ppt_x</p:attrName>
                                        </p:attrNameLst>
                                      </p:cBhvr>
                                      <p:tavLst>
                                        <p:tav tm="0">
                                          <p:val>
                                            <p:strVal val="#ppt_x"/>
                                          </p:val>
                                        </p:tav>
                                        <p:tav tm="100000">
                                          <p:val>
                                            <p:strVal val="#ppt_x"/>
                                          </p:val>
                                        </p:tav>
                                      </p:tavLst>
                                    </p:anim>
                                    <p:anim calcmode="lin" valueType="num">
                                      <p:cBhvr>
                                        <p:cTn id="19" dur="1000" fill="hold"/>
                                        <p:tgtEl>
                                          <p:spTgt spid="615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2A534F-2E78-D2AB-CDCC-26DC2A8EFFB2}"/>
              </a:ext>
            </a:extLst>
          </p:cNvPr>
          <p:cNvSpPr txBox="1"/>
          <p:nvPr/>
        </p:nvSpPr>
        <p:spPr>
          <a:xfrm>
            <a:off x="452338" y="4939925"/>
            <a:ext cx="6462812" cy="1477328"/>
          </a:xfrm>
          <a:prstGeom prst="rect">
            <a:avLst/>
          </a:prstGeom>
          <a:noFill/>
        </p:spPr>
        <p:txBody>
          <a:bodyPr wrap="square" rtlCol="0">
            <a:spAutoFit/>
          </a:bodyPr>
          <a:lstStyle/>
          <a:p>
            <a:r>
              <a:rPr lang="en-US" i="1" dirty="0">
                <a:solidFill>
                  <a:schemeClr val="bg2"/>
                </a:solidFill>
              </a:rPr>
              <a:t>“On the seventh day God had finished his work of creation, so he rested from all his work. And God blessed the seventh day and declared it holy, because it was the day when he rested from all his work of creation.”</a:t>
            </a:r>
          </a:p>
          <a:p>
            <a:r>
              <a:rPr lang="en-US" dirty="0">
                <a:solidFill>
                  <a:schemeClr val="bg2"/>
                </a:solidFill>
              </a:rPr>
              <a:t>Genesis 2:2-3 (NLT)</a:t>
            </a:r>
          </a:p>
        </p:txBody>
      </p:sp>
      <p:sp>
        <p:nvSpPr>
          <p:cNvPr id="9" name="TextBox 8">
            <a:extLst>
              <a:ext uri="{FF2B5EF4-FFF2-40B4-BE49-F238E27FC236}">
                <a16:creationId xmlns:a16="http://schemas.microsoft.com/office/drawing/2014/main" id="{3413D407-6FB9-8709-1B91-F8A7F0B59CA8}"/>
              </a:ext>
            </a:extLst>
          </p:cNvPr>
          <p:cNvSpPr txBox="1"/>
          <p:nvPr/>
        </p:nvSpPr>
        <p:spPr>
          <a:xfrm>
            <a:off x="18856" y="1208827"/>
            <a:ext cx="7581997" cy="3139321"/>
          </a:xfrm>
          <a:prstGeom prst="rect">
            <a:avLst/>
          </a:prstGeom>
          <a:noFill/>
        </p:spPr>
        <p:txBody>
          <a:bodyPr wrap="square" rtlCol="0">
            <a:spAutoFit/>
          </a:bodyPr>
          <a:lstStyle/>
          <a:p>
            <a:pPr lvl="1"/>
            <a:r>
              <a:rPr lang="en-US" dirty="0">
                <a:solidFill>
                  <a:schemeClr val="bg2"/>
                </a:solidFill>
              </a:rPr>
              <a:t>Rocky acts as Janet’s source of temptation in the movie, much like the fruit in the Garden of Eden</a:t>
            </a:r>
          </a:p>
          <a:p>
            <a:pPr lvl="1"/>
            <a:endParaRPr lang="en-US" dirty="0">
              <a:solidFill>
                <a:schemeClr val="bg2"/>
              </a:solidFill>
            </a:endParaRPr>
          </a:p>
          <a:p>
            <a:pPr lvl="1"/>
            <a:r>
              <a:rPr lang="en-US" dirty="0">
                <a:solidFill>
                  <a:schemeClr val="bg2"/>
                </a:solidFill>
              </a:rPr>
              <a:t>Rocky is the creation of Dr. Frank-N-Furter, as Adam is the creation of God</a:t>
            </a:r>
          </a:p>
          <a:p>
            <a:pPr lvl="1"/>
            <a:endParaRPr lang="en-US" dirty="0">
              <a:solidFill>
                <a:schemeClr val="bg2"/>
              </a:solidFill>
            </a:endParaRPr>
          </a:p>
          <a:p>
            <a:pPr lvl="1"/>
            <a:r>
              <a:rPr lang="en-US" dirty="0">
                <a:solidFill>
                  <a:schemeClr val="bg2"/>
                </a:solidFill>
              </a:rPr>
              <a:t>Biblical allusion to the creation of man in Frank-N-Furter’s song </a:t>
            </a:r>
          </a:p>
          <a:p>
            <a:pPr lvl="1"/>
            <a:endParaRPr lang="en-US" dirty="0">
              <a:solidFill>
                <a:schemeClr val="bg2"/>
              </a:solidFill>
            </a:endParaRPr>
          </a:p>
          <a:p>
            <a:pPr lvl="1"/>
            <a:r>
              <a:rPr lang="en-US" dirty="0">
                <a:solidFill>
                  <a:schemeClr val="bg2"/>
                </a:solidFill>
              </a:rPr>
              <a:t>Rocky is prepared to die for Dr. Frank-N-Furter, </a:t>
            </a:r>
          </a:p>
          <a:p>
            <a:pPr lvl="1"/>
            <a:r>
              <a:rPr lang="en-US" dirty="0">
                <a:solidFill>
                  <a:schemeClr val="bg2"/>
                </a:solidFill>
              </a:rPr>
              <a:t>and ultimately does when the doctor is killed by Riff Raff, unable to see life worth living without his creator</a:t>
            </a:r>
          </a:p>
        </p:txBody>
      </p:sp>
      <p:sp>
        <p:nvSpPr>
          <p:cNvPr id="10" name="TextBox 9">
            <a:extLst>
              <a:ext uri="{FF2B5EF4-FFF2-40B4-BE49-F238E27FC236}">
                <a16:creationId xmlns:a16="http://schemas.microsoft.com/office/drawing/2014/main" id="{FDB92740-56A4-D1CE-CDC2-E9FE8F0304AE}"/>
              </a:ext>
            </a:extLst>
          </p:cNvPr>
          <p:cNvSpPr txBox="1"/>
          <p:nvPr/>
        </p:nvSpPr>
        <p:spPr>
          <a:xfrm>
            <a:off x="309562" y="425241"/>
            <a:ext cx="10429875" cy="646331"/>
          </a:xfrm>
          <a:prstGeom prst="rect">
            <a:avLst/>
          </a:prstGeom>
          <a:noFill/>
        </p:spPr>
        <p:txBody>
          <a:bodyPr wrap="square" rtlCol="0">
            <a:spAutoFit/>
          </a:bodyPr>
          <a:lstStyle/>
          <a:p>
            <a:pPr algn="ctr"/>
            <a:r>
              <a:rPr lang="en-US" sz="3600" i="1" dirty="0">
                <a:solidFill>
                  <a:schemeClr val="bg2"/>
                </a:solidFill>
                <a:latin typeface="Constantia" panose="02030602050306030303" pitchFamily="18" charset="0"/>
              </a:rPr>
              <a:t>Rocky : The Forbidden Fruit, (also) Adam, &amp; Martyr?</a:t>
            </a:r>
          </a:p>
        </p:txBody>
      </p:sp>
      <p:cxnSp>
        <p:nvCxnSpPr>
          <p:cNvPr id="12" name="Straight Connector 11">
            <a:extLst>
              <a:ext uri="{FF2B5EF4-FFF2-40B4-BE49-F238E27FC236}">
                <a16:creationId xmlns:a16="http://schemas.microsoft.com/office/drawing/2014/main" id="{836601FB-1F09-5969-6B34-2583CB4C2968}"/>
              </a:ext>
            </a:extLst>
          </p:cNvPr>
          <p:cNvCxnSpPr>
            <a:cxnSpLocks/>
          </p:cNvCxnSpPr>
          <p:nvPr/>
        </p:nvCxnSpPr>
        <p:spPr>
          <a:xfrm>
            <a:off x="580928" y="4653222"/>
            <a:ext cx="3981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194" name="Picture 2" descr="The Rocky Horror Picture Show: The film that's saved lives - BBC Culture">
            <a:extLst>
              <a:ext uri="{FF2B5EF4-FFF2-40B4-BE49-F238E27FC236}">
                <a16:creationId xmlns:a16="http://schemas.microsoft.com/office/drawing/2014/main" id="{35402118-41B0-C6B6-5A0F-D119E7D3D595}"/>
              </a:ext>
            </a:extLst>
          </p:cNvPr>
          <p:cNvPicPr>
            <a:picLocks noChangeAspect="1" noChangeArrowheads="1"/>
          </p:cNvPicPr>
          <p:nvPr/>
        </p:nvPicPr>
        <p:blipFill rotWithShape="1">
          <a:blip r:embed="rId2">
            <a:alphaModFix amt="70000"/>
            <a:extLst>
              <a:ext uri="{BEBA8EAE-BF5A-486C-A8C5-ECC9F3942E4B}">
                <a14:imgProps xmlns:a14="http://schemas.microsoft.com/office/drawing/2010/main">
                  <a14:imgLayer r:embed="rId3">
                    <a14:imgEffect>
                      <a14:backgroundRemoval t="2368" b="79235" l="49488" r="93648">
                        <a14:foregroundMark x1="63934" y1="56466" x2="62705" y2="66302"/>
                        <a14:foregroundMark x1="62705" y1="66302" x2="66906" y2="68670"/>
                        <a14:foregroundMark x1="67213" y1="66302" x2="83709" y2="71403"/>
                        <a14:foregroundMark x1="83709" y1="71403" x2="66086" y2="73770"/>
                        <a14:foregroundMark x1="65838" y1="6740" x2="65984" y2="8561"/>
                        <a14:foregroundMark x1="83402" y1="18579" x2="84221" y2="33333"/>
                        <a14:foregroundMark x1="84221" y1="33333" x2="81250" y2="23133"/>
                        <a14:foregroundMark x1="81250" y1="23133" x2="79611" y2="22951"/>
                        <a14:foregroundMark x1="84529" y1="38251" x2="87807" y2="31148"/>
                        <a14:foregroundMark x1="87807" y1="31148" x2="86168" y2="18761"/>
                        <a14:foregroundMark x1="86168" y1="18761" x2="78484" y2="14754"/>
                        <a14:foregroundMark x1="77021" y1="25160" x2="76332" y2="30055"/>
                        <a14:foregroundMark x1="78484" y1="14754" x2="77083" y2="24717"/>
                        <a14:foregroundMark x1="76332" y1="30055" x2="83299" y2="40255"/>
                        <a14:foregroundMark x1="83299" y1="40255" x2="83402" y2="40255"/>
                        <a14:foregroundMark x1="78484" y1="18761" x2="75965" y2="22120"/>
                        <a14:foregroundMark x1="78381" y1="18215" x2="76947" y2="19126"/>
                        <a14:foregroundMark x1="88627" y1="38616" x2="91701" y2="57013"/>
                        <a14:foregroundMark x1="91701" y1="57013" x2="88832" y2="62113"/>
                        <a14:foregroundMark x1="53791" y1="42623" x2="53791" y2="42623"/>
                        <a14:foregroundMark x1="52357" y1="38434" x2="49488" y2="49727"/>
                        <a14:foregroundMark x1="49488" y1="49727" x2="53484" y2="57377"/>
                        <a14:foregroundMark x1="53484" y1="57377" x2="58811" y2="59563"/>
                        <a14:foregroundMark x1="58811" y1="59563" x2="59324" y2="59381"/>
                        <a14:foregroundMark x1="57889" y1="74863" x2="57889" y2="74863"/>
                        <a14:foregroundMark x1="54508" y1="74863" x2="61373" y2="74681"/>
                        <a14:foregroundMark x1="61373" y1="74681" x2="74488" y2="75410"/>
                        <a14:foregroundMark x1="52971" y1="75774" x2="61578" y2="75046"/>
                        <a14:foregroundMark x1="61578" y1="75046" x2="77049" y2="75228"/>
                        <a14:foregroundMark x1="77049" y1="75228" x2="91701" y2="74499"/>
                        <a14:foregroundMark x1="91701" y1="74499" x2="93033" y2="75046"/>
                        <a14:foregroundMark x1="88115" y1="75046" x2="91701" y2="76685"/>
                        <a14:foregroundMark x1="88525" y1="75956" x2="93648" y2="76138"/>
                        <a14:foregroundMark x1="54406" y1="79235" x2="53791" y2="79781"/>
                        <a14:foregroundMark x1="71824" y1="27322" x2="74385" y2="35519"/>
                        <a14:foregroundMark x1="74385" y1="35519" x2="74385" y2="35883"/>
                        <a14:foregroundMark x1="65598" y1="7419" x2="67520" y2="12204"/>
                        <a14:foregroundMark x1="67520" y1="12204" x2="67520" y2="12386"/>
                        <a14:foregroundMark x1="67520" y1="9654" x2="65737" y2="7047"/>
                        <a14:foregroundMark x1="66750" y1="7950" x2="65829" y2="6938"/>
                        <a14:foregroundMark x1="62705" y1="33698" x2="62705" y2="33698"/>
                        <a14:foregroundMark x1="66086" y1="28415" x2="71451" y2="26883"/>
                        <a14:foregroundMark x1="72433" y1="29167" x2="74795" y2="38434"/>
                        <a14:foregroundMark x1="65253" y1="8344" x2="65984" y2="13843"/>
                        <a14:foregroundMark x1="65984" y1="13843" x2="65471" y2="14936"/>
                        <a14:foregroundMark x1="59906" y1="9619" x2="58405" y2="11802"/>
                        <a14:foregroundMark x1="57792" y1="13941" x2="62193" y2="20765"/>
                        <a14:foregroundMark x1="62193" y1="20765" x2="67213" y2="15483"/>
                        <a14:foregroundMark x1="67213" y1="15483" x2="64923" y2="8583"/>
                        <a14:foregroundMark x1="58552" y1="6671" x2="58402" y2="6740"/>
                        <a14:foregroundMark x1="64139" y1="7286" x2="57172" y2="12022"/>
                        <a14:foregroundMark x1="57172" y1="12022" x2="65369" y2="10565"/>
                        <a14:foregroundMark x1="65369" y1="10565" x2="57992" y2="6740"/>
                        <a14:foregroundMark x1="57992" y1="6740" x2="58709" y2="17304"/>
                        <a14:foregroundMark x1="58709" y1="17304" x2="65676" y2="17486"/>
                        <a14:foregroundMark x1="65676" y1="17486" x2="64857" y2="6740"/>
                        <a14:foregroundMark x1="64857" y1="6740" x2="58402" y2="10383"/>
                        <a14:foregroundMark x1="58402" y1="10383" x2="63012" y2="26230"/>
                        <a14:foregroundMark x1="63012" y1="26230" x2="65471" y2="9836"/>
                        <a14:foregroundMark x1="65471" y1="9836" x2="58299" y2="8561"/>
                        <a14:foregroundMark x1="58299" y1="8561" x2="57582" y2="11111"/>
                        <a14:foregroundMark x1="64549" y1="12933" x2="61373" y2="4007"/>
                        <a14:foregroundMark x1="61373" y1="4007" x2="61168" y2="19490"/>
                        <a14:foregroundMark x1="61168" y1="19490" x2="64959" y2="21494"/>
                        <a14:foregroundMark x1="65779" y1="8015" x2="63934" y2="4189"/>
                        <a14:foregroundMark x1="50922" y1="48998" x2="50307" y2="49180"/>
                        <a14:foregroundMark x1="50307" y1="50455" x2="49898" y2="52823"/>
                        <a14:foregroundMark x1="58811" y1="8379" x2="63832" y2="3097"/>
                        <a14:foregroundMark x1="63832" y1="3097" x2="63832" y2="3097"/>
                        <a14:foregroundMark x1="58607" y1="6011" x2="63320" y2="2732"/>
                        <a14:foregroundMark x1="59221" y1="5100" x2="60451" y2="3825"/>
                        <a14:foregroundMark x1="59119" y1="16576" x2="60451" y2="23497"/>
                        <a14:backgroundMark x1="65435" y1="3097" x2="65064" y2="2402"/>
                        <a14:backgroundMark x1="65612" y1="3429" x2="65435" y2="3097"/>
                        <a14:backgroundMark x1="68545" y1="8925" x2="67840" y2="7604"/>
                        <a14:backgroundMark x1="68443" y1="4918" x2="68443" y2="6740"/>
                        <a14:backgroundMark x1="73668" y1="24408" x2="75000" y2="27505"/>
                        <a14:backgroundMark x1="64959" y1="4554" x2="66598" y2="4736"/>
                      </a14:backgroundRemoval>
                    </a14:imgEffect>
                  </a14:imgLayer>
                </a14:imgProps>
              </a:ext>
              <a:ext uri="{28A0092B-C50C-407E-A947-70E740481C1C}">
                <a14:useLocalDpi xmlns:a14="http://schemas.microsoft.com/office/drawing/2010/main" val="0"/>
              </a:ext>
            </a:extLst>
          </a:blip>
          <a:srcRect l="47029" r="5021" b="28870"/>
          <a:stretch/>
        </p:blipFill>
        <p:spPr bwMode="auto">
          <a:xfrm>
            <a:off x="7255119" y="2571757"/>
            <a:ext cx="5136907" cy="42862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D6BB8A-3576-2535-C4D2-3CEEA03DEACF}"/>
              </a:ext>
            </a:extLst>
          </p:cNvPr>
          <p:cNvSpPr txBox="1"/>
          <p:nvPr/>
        </p:nvSpPr>
        <p:spPr>
          <a:xfrm>
            <a:off x="8667750" y="1617747"/>
            <a:ext cx="3057525" cy="1046440"/>
          </a:xfrm>
          <a:prstGeom prst="rect">
            <a:avLst/>
          </a:prstGeom>
          <a:noFill/>
        </p:spPr>
        <p:txBody>
          <a:bodyPr wrap="square">
            <a:spAutoFit/>
          </a:bodyPr>
          <a:lstStyle/>
          <a:p>
            <a:pPr lvl="1" algn="ctr"/>
            <a:r>
              <a:rPr lang="en-US" i="1" dirty="0">
                <a:solidFill>
                  <a:schemeClr val="bg2"/>
                </a:solidFill>
              </a:rPr>
              <a:t>“In just seven days </a:t>
            </a:r>
          </a:p>
          <a:p>
            <a:pPr lvl="1" algn="ctr"/>
            <a:r>
              <a:rPr lang="en-US" i="1" dirty="0">
                <a:solidFill>
                  <a:schemeClr val="bg2"/>
                </a:solidFill>
              </a:rPr>
              <a:t>I can make you a man.” </a:t>
            </a:r>
          </a:p>
          <a:p>
            <a:pPr lvl="1" algn="ctr"/>
            <a:endParaRPr lang="en-US" sz="200" i="1" dirty="0">
              <a:solidFill>
                <a:schemeClr val="bg2"/>
              </a:solidFill>
            </a:endParaRPr>
          </a:p>
          <a:p>
            <a:pPr lvl="1" algn="ctr"/>
            <a:endParaRPr lang="en-US" sz="200" i="1" dirty="0">
              <a:solidFill>
                <a:schemeClr val="bg2"/>
              </a:solidFill>
            </a:endParaRPr>
          </a:p>
          <a:p>
            <a:pPr lvl="1" algn="ctr"/>
            <a:endParaRPr lang="en-US" sz="200" i="1" dirty="0">
              <a:solidFill>
                <a:schemeClr val="bg2"/>
              </a:solidFill>
            </a:endParaRPr>
          </a:p>
          <a:p>
            <a:pPr lvl="1" algn="ctr"/>
            <a:endParaRPr lang="en-US" sz="200" i="1" dirty="0">
              <a:solidFill>
                <a:schemeClr val="bg2"/>
              </a:solidFill>
            </a:endParaRPr>
          </a:p>
          <a:p>
            <a:pPr lvl="1" algn="ctr"/>
            <a:r>
              <a:rPr lang="en-US" dirty="0">
                <a:solidFill>
                  <a:schemeClr val="bg2"/>
                </a:solidFill>
              </a:rPr>
              <a:t>Dr. Frank-N-Furter</a:t>
            </a:r>
          </a:p>
        </p:txBody>
      </p:sp>
    </p:spTree>
    <p:extLst>
      <p:ext uri="{BB962C8B-B14F-4D97-AF65-F5344CB8AC3E}">
        <p14:creationId xmlns:p14="http://schemas.microsoft.com/office/powerpoint/2010/main" val="568408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DB92740-56A4-D1CE-CDC2-E9FE8F0304AE}"/>
              </a:ext>
            </a:extLst>
          </p:cNvPr>
          <p:cNvSpPr txBox="1"/>
          <p:nvPr/>
        </p:nvSpPr>
        <p:spPr>
          <a:xfrm>
            <a:off x="785811" y="397578"/>
            <a:ext cx="10887075" cy="830997"/>
          </a:xfrm>
          <a:prstGeom prst="rect">
            <a:avLst/>
          </a:prstGeom>
          <a:noFill/>
        </p:spPr>
        <p:txBody>
          <a:bodyPr wrap="square" rtlCol="0">
            <a:spAutoFit/>
          </a:bodyPr>
          <a:lstStyle/>
          <a:p>
            <a:pPr algn="ctr"/>
            <a:r>
              <a:rPr lang="en-US" sz="4800" i="1" dirty="0">
                <a:solidFill>
                  <a:schemeClr val="bg2"/>
                </a:solidFill>
                <a:latin typeface="Constantia" panose="02030602050306030303" pitchFamily="18" charset="0"/>
              </a:rPr>
              <a:t>Dr. Frank-N-Furter : God or the Serpent?</a:t>
            </a:r>
          </a:p>
        </p:txBody>
      </p:sp>
      <p:pic>
        <p:nvPicPr>
          <p:cNvPr id="7170" name="Picture 2" descr="Frank-N-Furter | Rocky Horror Wiki | Fandom">
            <a:extLst>
              <a:ext uri="{FF2B5EF4-FFF2-40B4-BE49-F238E27FC236}">
                <a16:creationId xmlns:a16="http://schemas.microsoft.com/office/drawing/2014/main" id="{249184F2-D2D9-81A6-59A5-CC1FBA877C5E}"/>
              </a:ext>
            </a:extLst>
          </p:cNvPr>
          <p:cNvPicPr>
            <a:picLocks noChangeAspect="1" noChangeArrowheads="1"/>
          </p:cNvPicPr>
          <p:nvPr/>
        </p:nvPicPr>
        <p:blipFill>
          <a:blip r:embed="rId2">
            <a:alphaModFix amt="85000"/>
            <a:extLst>
              <a:ext uri="{BEBA8EAE-BF5A-486C-A8C5-ECC9F3942E4B}">
                <a14:imgProps xmlns:a14="http://schemas.microsoft.com/office/drawing/2010/main">
                  <a14:imgLayer r:embed="rId3">
                    <a14:imgEffect>
                      <a14:backgroundRemoval t="3600" b="97800" l="9726" r="96509">
                        <a14:foregroundMark x1="60599" y1="17800" x2="64589" y2="14400"/>
                        <a14:foregroundMark x1="58105" y1="7200" x2="65337" y2="6200"/>
                        <a14:foregroundMark x1="54863" y1="4400" x2="68329" y2="3600"/>
                        <a14:foregroundMark x1="68329" y1="3600" x2="68579" y2="3600"/>
                        <a14:foregroundMark x1="58603" y1="12000" x2="66334" y2="12800"/>
                        <a14:foregroundMark x1="50374" y1="58800" x2="26185" y2="90800"/>
                        <a14:foregroundMark x1="77556" y1="61800" x2="90524" y2="43600"/>
                        <a14:foregroundMark x1="90524" y1="43600" x2="90524" y2="42400"/>
                        <a14:foregroundMark x1="88030" y1="38400" x2="91521" y2="54000"/>
                        <a14:foregroundMark x1="91521" y1="54000" x2="91022" y2="54200"/>
                        <a14:foregroundMark x1="89027" y1="56000" x2="95511" y2="46800"/>
                        <a14:foregroundMark x1="95511" y1="46800" x2="92008" y2="40089"/>
                        <a14:foregroundMark x1="85287" y1="66400" x2="89027" y2="93400"/>
                        <a14:foregroundMark x1="89027" y1="93400" x2="53117" y2="93800"/>
                        <a14:foregroundMark x1="88778" y1="97800" x2="52369" y2="97200"/>
                        <a14:foregroundMark x1="28429" y1="95200" x2="28429" y2="95200"/>
                        <a14:foregroundMark x1="17207" y1="94400" x2="25187" y2="97000"/>
                        <a14:foregroundMark x1="63591" y1="17400" x2="59850" y2="5800"/>
                        <a14:foregroundMark x1="59850" y1="5800" x2="58853" y2="8000"/>
                        <a14:foregroundMark x1="59850" y1="8800" x2="58354" y2="22200"/>
                        <a14:foregroundMark x1="58354" y1="22200" x2="72818" y2="18200"/>
                        <a14:foregroundMark x1="72818" y1="18200" x2="68329" y2="10200"/>
                        <a14:foregroundMark x1="84289" y1="79200" x2="90803" y2="86514"/>
                        <a14:foregroundMark x1="87531" y1="78200" x2="90875" y2="81403"/>
                        <a14:foregroundMark x1="26185" y1="88200" x2="34414" y2="77000"/>
                        <a14:foregroundMark x1="25935" y1="85000" x2="33167" y2="77800"/>
                        <a14:foregroundMark x1="24938" y1="85000" x2="36160" y2="76000"/>
                        <a14:backgroundMark x1="97257" y1="80000" x2="97007" y2="97800"/>
                        <a14:backgroundMark x1="95262" y1="35000" x2="99751" y2="40000"/>
                        <a14:backgroundMark x1="97257" y1="31400" x2="99751" y2="40800"/>
                        <a14:backgroundMark x1="20200" y1="83200" x2="26434" y2="83000"/>
                      </a14:backgroundRemoval>
                    </a14:imgEffect>
                  </a14:imgLayer>
                </a14:imgProps>
              </a:ext>
              <a:ext uri="{28A0092B-C50C-407E-A947-70E740481C1C}">
                <a14:useLocalDpi xmlns:a14="http://schemas.microsoft.com/office/drawing/2010/main" val="0"/>
              </a:ext>
            </a:extLst>
          </a:blip>
          <a:srcRect/>
          <a:stretch>
            <a:fillRect/>
          </a:stretch>
        </p:blipFill>
        <p:spPr bwMode="auto">
          <a:xfrm>
            <a:off x="8435953" y="2089564"/>
            <a:ext cx="3824286" cy="47684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rank-N-Furter | Rocky Horror Wiki | Fandom">
            <a:extLst>
              <a:ext uri="{FF2B5EF4-FFF2-40B4-BE49-F238E27FC236}">
                <a16:creationId xmlns:a16="http://schemas.microsoft.com/office/drawing/2014/main" id="{BBC7C300-95EA-375A-C1AC-BFEEF5891C2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750" b="99500" l="8537" r="93598">
                        <a14:foregroundMark x1="49085" y1="18000" x2="46037" y2="25500"/>
                        <a14:foregroundMark x1="60366" y1="22000" x2="53659" y2="13250"/>
                        <a14:foregroundMark x1="53659" y1="13250" x2="41768" y2="9500"/>
                        <a14:foregroundMark x1="41768" y1="15112" x2="41768" y2="26250"/>
                        <a14:foregroundMark x1="41768" y1="9500" x2="41768" y2="11559"/>
                        <a14:foregroundMark x1="41768" y1="26250" x2="42378" y2="25750"/>
                        <a14:foregroundMark x1="55156" y1="8694" x2="43598" y2="6750"/>
                        <a14:foregroundMark x1="43598" y1="6750" x2="44207" y2="8250"/>
                        <a14:foregroundMark x1="85626" y1="48560" x2="87261" y2="54519"/>
                        <a14:foregroundMark x1="91463" y1="51250" x2="93598" y2="52750"/>
                        <a14:foregroundMark x1="87048" y1="57020" x2="82971" y2="60291"/>
                        <a14:foregroundMark x1="92683" y1="52500" x2="88763" y2="55644"/>
                        <a14:foregroundMark x1="85530" y1="60015" x2="89939" y2="58250"/>
                        <a14:foregroundMark x1="83538" y1="60813" x2="85173" y2="60158"/>
                        <a14:foregroundMark x1="89939" y1="58250" x2="94207" y2="53250"/>
                        <a14:foregroundMark x1="46951" y1="82000" x2="23476" y2="98000"/>
                        <a14:foregroundMark x1="76111" y1="62178" x2="62195" y2="64750"/>
                        <a14:foregroundMark x1="83841" y1="60750" x2="78829" y2="61676"/>
                        <a14:foregroundMark x1="84756" y1="60250" x2="80208" y2="62679"/>
                        <a14:foregroundMark x1="85976" y1="55250" x2="69817" y2="64000"/>
                        <a14:foregroundMark x1="84146" y1="61250" x2="82927" y2="62250"/>
                        <a14:foregroundMark x1="71168" y1="66463" x2="71037" y2="66500"/>
                        <a14:foregroundMark x1="83537" y1="63000" x2="81508" y2="63568"/>
                        <a14:foregroundMark x1="71037" y1="66500" x2="70732" y2="66500"/>
                        <a14:foregroundMark x1="65549" y1="74250" x2="65549" y2="74250"/>
                        <a14:foregroundMark x1="72218" y1="80175" x2="72561" y2="81000"/>
                        <a14:foregroundMark x1="72561" y1="83577" x2="72561" y2="93750"/>
                        <a14:foregroundMark x1="72561" y1="81000" x2="72561" y2="81308"/>
                        <a14:foregroundMark x1="72561" y1="93750" x2="71341" y2="95500"/>
                        <a14:foregroundMark x1="75397" y1="80100" x2="75411" y2="79836"/>
                        <a14:foregroundMark x1="74390" y1="99500" x2="75277" y2="82421"/>
                        <a14:backgroundMark x1="18902" y1="54000" x2="25915" y2="70000"/>
                        <a14:backgroundMark x1="25915" y1="70000" x2="22256" y2="79500"/>
                        <a14:backgroundMark x1="22256" y1="79500" x2="15854" y2="70000"/>
                        <a14:backgroundMark x1="15854" y1="70000" x2="16768" y2="69000"/>
                        <a14:backgroundMark x1="24695" y1="79000" x2="12805" y2="87750"/>
                        <a14:backgroundMark x1="28659" y1="61250" x2="28049" y2="51500"/>
                        <a14:backgroundMark x1="27439" y1="61750" x2="28354" y2="51750"/>
                        <a14:backgroundMark x1="72561" y1="53000" x2="75915" y2="53000"/>
                        <a14:backgroundMark x1="81192" y1="51378" x2="83232" y2="51500"/>
                        <a14:backgroundMark x1="70732" y1="50750" x2="79503" y2="51276"/>
                        <a14:backgroundMark x1="83232" y1="51500" x2="82172" y2="52171"/>
                        <a14:backgroundMark x1="71596" y1="55558" x2="69512" y2="49750"/>
                        <a14:backgroundMark x1="75822" y1="80120" x2="76037" y2="81000"/>
                        <a14:backgroundMark x1="80339" y1="89483" x2="90549" y2="84250"/>
                        <a14:backgroundMark x1="90549" y1="84250" x2="89634" y2="71250"/>
                        <a14:backgroundMark x1="77155" y1="71737" x2="76926" y2="71746"/>
                        <a14:backgroundMark x1="77289" y1="71732" x2="77180" y2="71736"/>
                        <a14:backgroundMark x1="89634" y1="71250" x2="77906" y2="71708"/>
                        <a14:backgroundMark x1="53963" y1="94500" x2="41159" y2="99750"/>
                        <a14:backgroundMark x1="29573" y1="81750" x2="31707" y2="70000"/>
                        <a14:backgroundMark x1="31707" y1="70000" x2="28354" y2="62000"/>
                        <a14:backgroundMark x1="32012" y1="67500" x2="29268" y2="50500"/>
                        <a14:backgroundMark x1="28354" y1="83500" x2="14329" y2="90000"/>
                        <a14:backgroundMark x1="14329" y1="90000" x2="16768" y2="84250"/>
                        <a14:backgroundMark x1="61280" y1="11250" x2="52744" y2="4000"/>
                        <a14:backgroundMark x1="52744" y1="4000" x2="46951" y2="2250"/>
                        <a14:backgroundMark x1="36585" y1="9500" x2="33537" y2="14250"/>
                        <a14:backgroundMark x1="79878" y1="75250" x2="79878" y2="75250"/>
                        <a14:backgroundMark x1="85061" y1="66000" x2="75305" y2="73250"/>
                        <a14:backgroundMark x1="75305" y1="73250" x2="77134" y2="78000"/>
                        <a14:backgroundMark x1="83232" y1="66500" x2="74695" y2="69750"/>
                        <a14:backgroundMark x1="38110" y1="36250" x2="31707" y2="49000"/>
                        <a14:backgroundMark x1="31707" y1="49000" x2="32622" y2="62500"/>
                        <a14:backgroundMark x1="36585" y1="74750" x2="28659" y2="85000"/>
                        <a14:backgroundMark x1="28659" y1="85000" x2="14024" y2="92750"/>
                        <a14:backgroundMark x1="74390" y1="68250" x2="76220" y2="79750"/>
                        <a14:backgroundMark x1="76220" y1="79750" x2="77439" y2="81500"/>
                      </a14:backgroundRemoval>
                    </a14:imgEffect>
                  </a14:imgLayer>
                </a14:imgProps>
              </a:ext>
              <a:ext uri="{28A0092B-C50C-407E-A947-70E740481C1C}">
                <a14:useLocalDpi xmlns:a14="http://schemas.microsoft.com/office/drawing/2010/main" val="0"/>
              </a:ext>
            </a:extLst>
          </a:blip>
          <a:srcRect l="7816" r="17297"/>
          <a:stretch/>
        </p:blipFill>
        <p:spPr bwMode="auto">
          <a:xfrm flipH="1">
            <a:off x="0" y="1855975"/>
            <a:ext cx="3071617" cy="5002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FE4A4B-BC66-4F2B-C936-D504B3450B58}"/>
              </a:ext>
            </a:extLst>
          </p:cNvPr>
          <p:cNvSpPr txBox="1"/>
          <p:nvPr/>
        </p:nvSpPr>
        <p:spPr>
          <a:xfrm>
            <a:off x="368346" y="5830009"/>
            <a:ext cx="11220450" cy="646331"/>
          </a:xfrm>
          <a:prstGeom prst="rect">
            <a:avLst/>
          </a:prstGeom>
          <a:noFill/>
        </p:spPr>
        <p:txBody>
          <a:bodyPr wrap="square" rtlCol="0">
            <a:spAutoFit/>
          </a:bodyPr>
          <a:lstStyle/>
          <a:p>
            <a:pPr algn="ctr"/>
            <a:r>
              <a:rPr lang="en-US" sz="3600" dirty="0">
                <a:solidFill>
                  <a:schemeClr val="bg1"/>
                </a:solidFill>
                <a:latin typeface="Monotype Corsiva" panose="03010101010201010101" pitchFamily="66" charset="0"/>
              </a:rPr>
              <a:t>Perhaps Both.</a:t>
            </a:r>
          </a:p>
        </p:txBody>
      </p:sp>
      <p:sp>
        <p:nvSpPr>
          <p:cNvPr id="5" name="TextBox 4">
            <a:extLst>
              <a:ext uri="{FF2B5EF4-FFF2-40B4-BE49-F238E27FC236}">
                <a16:creationId xmlns:a16="http://schemas.microsoft.com/office/drawing/2014/main" id="{2A8DAACE-DBF1-5ED6-B020-0B13D59691D8}"/>
              </a:ext>
            </a:extLst>
          </p:cNvPr>
          <p:cNvSpPr txBox="1"/>
          <p:nvPr/>
        </p:nvSpPr>
        <p:spPr>
          <a:xfrm>
            <a:off x="2524836" y="1325806"/>
            <a:ext cx="6595549" cy="4108817"/>
          </a:xfrm>
          <a:prstGeom prst="rect">
            <a:avLst/>
          </a:prstGeom>
          <a:noFill/>
        </p:spPr>
        <p:txBody>
          <a:bodyPr wrap="square" rtlCol="0">
            <a:spAutoFit/>
          </a:bodyPr>
          <a:lstStyle/>
          <a:p>
            <a:pPr lvl="1" algn="ctr"/>
            <a:r>
              <a:rPr lang="en-US" sz="2400" dirty="0">
                <a:solidFill>
                  <a:schemeClr val="bg2"/>
                </a:solidFill>
              </a:rPr>
              <a:t>As the Creator of Rocky, he holds the secret to life itself </a:t>
            </a:r>
          </a:p>
          <a:p>
            <a:pPr lvl="1" algn="ctr"/>
            <a:endParaRPr lang="en-US" sz="1500" dirty="0">
              <a:solidFill>
                <a:schemeClr val="bg2"/>
              </a:solidFill>
            </a:endParaRPr>
          </a:p>
          <a:p>
            <a:pPr lvl="1" algn="ctr"/>
            <a:r>
              <a:rPr lang="en-US" sz="2400" dirty="0">
                <a:solidFill>
                  <a:schemeClr val="bg2"/>
                </a:solidFill>
              </a:rPr>
              <a:t>Commits heinous acts throughout the film and encourages others to do so as well</a:t>
            </a:r>
          </a:p>
          <a:p>
            <a:pPr lvl="1" algn="ctr"/>
            <a:endParaRPr lang="en-US" sz="1500" dirty="0">
              <a:solidFill>
                <a:schemeClr val="bg2"/>
              </a:solidFill>
            </a:endParaRPr>
          </a:p>
          <a:p>
            <a:pPr lvl="1" algn="ctr"/>
            <a:r>
              <a:rPr lang="en-US" sz="2400" dirty="0">
                <a:solidFill>
                  <a:schemeClr val="bg2"/>
                </a:solidFill>
              </a:rPr>
              <a:t>The overarching higher power to the other inhabitants of the castle, who follow his every command with blind faith</a:t>
            </a:r>
          </a:p>
          <a:p>
            <a:pPr lvl="1" algn="ctr"/>
            <a:endParaRPr lang="en-US" sz="1500" dirty="0">
              <a:solidFill>
                <a:schemeClr val="bg2"/>
              </a:solidFill>
            </a:endParaRPr>
          </a:p>
          <a:p>
            <a:pPr lvl="1" algn="ctr"/>
            <a:r>
              <a:rPr lang="en-US" sz="2400" dirty="0">
                <a:solidFill>
                  <a:schemeClr val="bg2"/>
                </a:solidFill>
              </a:rPr>
              <a:t>Ultimately betrayed and put to death by one of his disciples </a:t>
            </a:r>
            <a:endParaRPr lang="en-US" dirty="0">
              <a:solidFill>
                <a:schemeClr val="bg2"/>
              </a:solidFill>
            </a:endParaRPr>
          </a:p>
        </p:txBody>
      </p:sp>
      <p:cxnSp>
        <p:nvCxnSpPr>
          <p:cNvPr id="6" name="Straight Connector 5">
            <a:extLst>
              <a:ext uri="{FF2B5EF4-FFF2-40B4-BE49-F238E27FC236}">
                <a16:creationId xmlns:a16="http://schemas.microsoft.com/office/drawing/2014/main" id="{FFD339DA-19D5-F7B9-32E5-88C8AF5CC47B}"/>
              </a:ext>
            </a:extLst>
          </p:cNvPr>
          <p:cNvCxnSpPr>
            <a:cxnSpLocks/>
          </p:cNvCxnSpPr>
          <p:nvPr/>
        </p:nvCxnSpPr>
        <p:spPr>
          <a:xfrm>
            <a:off x="3996093" y="5608564"/>
            <a:ext cx="39814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9422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par>
                                <p:cTn id="18" presetID="10" presetClass="entr" presetSubtype="0" fill="hold" nodeType="withEffect">
                                  <p:stCondLst>
                                    <p:cond delay="0"/>
                                  </p:stCondLst>
                                  <p:childTnLst>
                                    <p:set>
                                      <p:cBhvr>
                                        <p:cTn id="19" dur="1" fill="hold">
                                          <p:stCondLst>
                                            <p:cond delay="0"/>
                                          </p:stCondLst>
                                        </p:cTn>
                                        <p:tgtEl>
                                          <p:spTgt spid="7170"/>
                                        </p:tgtEl>
                                        <p:attrNameLst>
                                          <p:attrName>style.visibility</p:attrName>
                                        </p:attrNameLst>
                                      </p:cBhvr>
                                      <p:to>
                                        <p:strVal val="visible"/>
                                      </p:to>
                                    </p:set>
                                    <p:animEffect transition="in" filter="fade">
                                      <p:cBhvr>
                                        <p:cTn id="20" dur="500"/>
                                        <p:tgtEl>
                                          <p:spTgt spid="7170"/>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The Rocky Horror Picture Show « NRK Filmpolitiet - alt om film, spill og  tv-serier">
            <a:extLst>
              <a:ext uri="{FF2B5EF4-FFF2-40B4-BE49-F238E27FC236}">
                <a16:creationId xmlns:a16="http://schemas.microsoft.com/office/drawing/2014/main" id="{5D948508-FFC3-6298-85CF-CFFAB292FAE1}"/>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20"/>
          <a:stretch/>
        </p:blipFill>
        <p:spPr bwMode="auto">
          <a:xfrm>
            <a:off x="0" y="-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DFFEFB-9435-DDD6-556A-A04E88E367D8}"/>
              </a:ext>
            </a:extLst>
          </p:cNvPr>
          <p:cNvSpPr txBox="1"/>
          <p:nvPr/>
        </p:nvSpPr>
        <p:spPr>
          <a:xfrm>
            <a:off x="9020175" y="561198"/>
            <a:ext cx="2924175" cy="2492990"/>
          </a:xfrm>
          <a:prstGeom prst="rect">
            <a:avLst/>
          </a:prstGeom>
          <a:noFill/>
        </p:spPr>
        <p:txBody>
          <a:bodyPr wrap="square">
            <a:spAutoFit/>
          </a:bodyPr>
          <a:lstStyle/>
          <a:p>
            <a:pPr algn="ctr"/>
            <a:r>
              <a:rPr lang="en-US" b="0" i="1" dirty="0">
                <a:solidFill>
                  <a:schemeClr val="bg1"/>
                </a:solidFill>
                <a:effectLst/>
                <a:latin typeface="Constantia" panose="02030602050306030303" pitchFamily="18" charset="0"/>
              </a:rPr>
              <a:t>“Give yourself over to absolute pleasure. Swim the warm waters of sins of the flesh - erotic nightmares beyond any measure, and sensual daydreams to treasure forever.”</a:t>
            </a:r>
          </a:p>
          <a:p>
            <a:pPr algn="ctr"/>
            <a:endParaRPr lang="en-US" sz="400" i="1" dirty="0">
              <a:solidFill>
                <a:schemeClr val="bg1"/>
              </a:solidFill>
              <a:latin typeface="Constantia" panose="02030602050306030303" pitchFamily="18" charset="0"/>
            </a:endParaRPr>
          </a:p>
          <a:p>
            <a:pPr algn="ctr"/>
            <a:endParaRPr lang="en-US" sz="400" i="1" dirty="0">
              <a:solidFill>
                <a:schemeClr val="bg1"/>
              </a:solidFill>
              <a:latin typeface="Constantia" panose="02030602050306030303" pitchFamily="18" charset="0"/>
            </a:endParaRPr>
          </a:p>
          <a:p>
            <a:pPr algn="ctr"/>
            <a:endParaRPr lang="en-US" sz="400" i="1" dirty="0">
              <a:solidFill>
                <a:schemeClr val="bg1"/>
              </a:solidFill>
              <a:latin typeface="Constantia" panose="02030602050306030303" pitchFamily="18" charset="0"/>
            </a:endParaRPr>
          </a:p>
          <a:p>
            <a:pPr algn="ctr"/>
            <a:r>
              <a:rPr lang="en-US" dirty="0">
                <a:solidFill>
                  <a:schemeClr val="bg1"/>
                </a:solidFill>
                <a:latin typeface="Constantia" panose="02030602050306030303" pitchFamily="18" charset="0"/>
              </a:rPr>
              <a:t>Dr. Frank-N-Furter</a:t>
            </a:r>
          </a:p>
        </p:txBody>
      </p:sp>
      <p:sp>
        <p:nvSpPr>
          <p:cNvPr id="4" name="TextBox 3">
            <a:extLst>
              <a:ext uri="{FF2B5EF4-FFF2-40B4-BE49-F238E27FC236}">
                <a16:creationId xmlns:a16="http://schemas.microsoft.com/office/drawing/2014/main" id="{99C169DF-206B-BEF9-F809-2D493D749B3B}"/>
              </a:ext>
            </a:extLst>
          </p:cNvPr>
          <p:cNvSpPr txBox="1"/>
          <p:nvPr/>
        </p:nvSpPr>
        <p:spPr>
          <a:xfrm>
            <a:off x="771526" y="838198"/>
            <a:ext cx="2505075" cy="1938992"/>
          </a:xfrm>
          <a:prstGeom prst="rect">
            <a:avLst/>
          </a:prstGeom>
          <a:noFill/>
        </p:spPr>
        <p:txBody>
          <a:bodyPr wrap="square" rtlCol="0">
            <a:spAutoFit/>
          </a:bodyPr>
          <a:lstStyle/>
          <a:p>
            <a:pPr algn="ctr"/>
            <a:r>
              <a:rPr lang="en-US" b="0" i="1" dirty="0">
                <a:solidFill>
                  <a:schemeClr val="bg1"/>
                </a:solidFill>
                <a:effectLst/>
                <a:latin typeface="Constantia" panose="02030602050306030303" pitchFamily="18" charset="0"/>
              </a:rPr>
              <a:t>“They have no sense of shame. They live for lustful pleasure and eagerly practice every kind of impurity.”</a:t>
            </a:r>
          </a:p>
          <a:p>
            <a:pPr algn="ctr"/>
            <a:endParaRPr lang="en-US" sz="400" b="0" i="0" dirty="0">
              <a:solidFill>
                <a:schemeClr val="bg1"/>
              </a:solidFill>
              <a:effectLst/>
              <a:latin typeface="Constantia" panose="02030602050306030303" pitchFamily="18" charset="0"/>
            </a:endParaRPr>
          </a:p>
          <a:p>
            <a:pPr algn="ctr"/>
            <a:endParaRPr lang="en-US" sz="400" dirty="0">
              <a:solidFill>
                <a:schemeClr val="bg1"/>
              </a:solidFill>
              <a:latin typeface="Constantia" panose="02030602050306030303" pitchFamily="18" charset="0"/>
            </a:endParaRPr>
          </a:p>
          <a:p>
            <a:pPr algn="ctr"/>
            <a:endParaRPr lang="en-US" sz="400" b="0" i="0" dirty="0">
              <a:solidFill>
                <a:schemeClr val="bg1"/>
              </a:solidFill>
              <a:effectLst/>
              <a:latin typeface="Constantia" panose="02030602050306030303" pitchFamily="18" charset="0"/>
            </a:endParaRPr>
          </a:p>
          <a:p>
            <a:pPr algn="ctr"/>
            <a:r>
              <a:rPr lang="en-US" dirty="0">
                <a:solidFill>
                  <a:schemeClr val="bg1"/>
                </a:solidFill>
                <a:latin typeface="Constantia" panose="02030602050306030303" pitchFamily="18" charset="0"/>
              </a:rPr>
              <a:t>Ephesians 4:19 (NLT)</a:t>
            </a:r>
          </a:p>
        </p:txBody>
      </p:sp>
      <p:sp>
        <p:nvSpPr>
          <p:cNvPr id="2" name="TextBox 1">
            <a:extLst>
              <a:ext uri="{FF2B5EF4-FFF2-40B4-BE49-F238E27FC236}">
                <a16:creationId xmlns:a16="http://schemas.microsoft.com/office/drawing/2014/main" id="{17339772-7B6E-4037-A814-E5E73588B7BA}"/>
              </a:ext>
            </a:extLst>
          </p:cNvPr>
          <p:cNvSpPr txBox="1"/>
          <p:nvPr/>
        </p:nvSpPr>
        <p:spPr>
          <a:xfrm>
            <a:off x="1751436" y="5942859"/>
            <a:ext cx="8730826" cy="707886"/>
          </a:xfrm>
          <a:prstGeom prst="rect">
            <a:avLst/>
          </a:prstGeom>
          <a:noFill/>
        </p:spPr>
        <p:txBody>
          <a:bodyPr wrap="square" rtlCol="0">
            <a:spAutoFit/>
          </a:bodyPr>
          <a:lstStyle/>
          <a:p>
            <a:pPr algn="ctr"/>
            <a:r>
              <a:rPr lang="en-US" sz="4000" dirty="0">
                <a:solidFill>
                  <a:schemeClr val="bg1"/>
                </a:solidFill>
                <a:latin typeface="Constantia" panose="02030602050306030303" pitchFamily="18" charset="0"/>
              </a:rPr>
              <a:t>True Religion vs. False Religion</a:t>
            </a:r>
          </a:p>
        </p:txBody>
      </p:sp>
    </p:spTree>
    <p:extLst>
      <p:ext uri="{BB962C8B-B14F-4D97-AF65-F5344CB8AC3E}">
        <p14:creationId xmlns:p14="http://schemas.microsoft.com/office/powerpoint/2010/main" val="3094051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4" name="Picture 4" descr="The Creation of Adam, by Michelangelo">
            <a:extLst>
              <a:ext uri="{FF2B5EF4-FFF2-40B4-BE49-F238E27FC236}">
                <a16:creationId xmlns:a16="http://schemas.microsoft.com/office/drawing/2014/main" id="{5A35C22F-F8F4-A35C-F338-821313F2C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5" r="25830"/>
          <a:stretch/>
        </p:blipFill>
        <p:spPr bwMode="auto">
          <a:xfrm>
            <a:off x="485775" y="21354"/>
            <a:ext cx="11220450" cy="68366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ocky Horror Picture Show (1975) : CineShots">
            <a:extLst>
              <a:ext uri="{FF2B5EF4-FFF2-40B4-BE49-F238E27FC236}">
                <a16:creationId xmlns:a16="http://schemas.microsoft.com/office/drawing/2014/main" id="{3D2A8A23-B01F-DE83-2D6B-07B405395A5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342900" y="-584860"/>
            <a:ext cx="12877799" cy="8027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18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4"/>
                                        </p:tgtEl>
                                      </p:cBhvr>
                                    </p:animEffect>
                                    <p:set>
                                      <p:cBhvr>
                                        <p:cTn id="12" dur="1" fill="hold">
                                          <p:stCondLst>
                                            <p:cond delay="499"/>
                                          </p:stCondLst>
                                        </p:cTn>
                                        <p:tgtEl>
                                          <p:spTgt spid="512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15C1-0FF9-51EA-4156-36D4E5F0A33A}"/>
              </a:ext>
            </a:extLst>
          </p:cNvPr>
          <p:cNvSpPr>
            <a:spLocks noGrp="1"/>
          </p:cNvSpPr>
          <p:nvPr>
            <p:ph type="title"/>
          </p:nvPr>
        </p:nvSpPr>
        <p:spPr/>
        <p:txBody>
          <a:bodyPr/>
          <a:lstStyle/>
          <a:p>
            <a:r>
              <a:rPr lang="en-US" dirty="0">
                <a:solidFill>
                  <a:schemeClr val="bg1"/>
                </a:solidFill>
                <a:latin typeface="Constantia" panose="02030602050306030303" pitchFamily="18" charset="0"/>
              </a:rPr>
              <a:t>How is Rocky Horror Religion?</a:t>
            </a:r>
          </a:p>
        </p:txBody>
      </p:sp>
      <p:sp>
        <p:nvSpPr>
          <p:cNvPr id="3" name="Content Placeholder 2">
            <a:extLst>
              <a:ext uri="{FF2B5EF4-FFF2-40B4-BE49-F238E27FC236}">
                <a16:creationId xmlns:a16="http://schemas.microsoft.com/office/drawing/2014/main" id="{0255F7F5-B109-B384-9F4A-095ACA12B2CC}"/>
              </a:ext>
            </a:extLst>
          </p:cNvPr>
          <p:cNvSpPr>
            <a:spLocks noGrp="1"/>
          </p:cNvSpPr>
          <p:nvPr>
            <p:ph idx="1"/>
          </p:nvPr>
        </p:nvSpPr>
        <p:spPr>
          <a:xfrm>
            <a:off x="458694" y="1691324"/>
            <a:ext cx="11274612" cy="4453890"/>
          </a:xfrm>
        </p:spPr>
        <p:txBody>
          <a:bodyPr>
            <a:normAutofit/>
          </a:bodyPr>
          <a:lstStyle/>
          <a:p>
            <a:pPr>
              <a:buClr>
                <a:schemeClr val="bg1"/>
              </a:buClr>
            </a:pPr>
            <a:r>
              <a:rPr lang="en-US" sz="2400" dirty="0">
                <a:solidFill>
                  <a:schemeClr val="bg1"/>
                </a:solidFill>
              </a:rPr>
              <a:t>Acts as a modern retelling of the book of Genesis </a:t>
            </a:r>
          </a:p>
          <a:p>
            <a:pPr lvl="1">
              <a:buClr>
                <a:schemeClr val="bg1"/>
              </a:buClr>
            </a:pPr>
            <a:r>
              <a:rPr lang="en-US" sz="2000" dirty="0">
                <a:solidFill>
                  <a:schemeClr val="bg1"/>
                </a:solidFill>
              </a:rPr>
              <a:t>(as found in the Jewish Bible and the Christian Old Testament)</a:t>
            </a:r>
          </a:p>
          <a:p>
            <a:pPr>
              <a:buClr>
                <a:schemeClr val="bg1"/>
              </a:buClr>
            </a:pPr>
            <a:r>
              <a:rPr lang="en-US" sz="2400" dirty="0">
                <a:solidFill>
                  <a:schemeClr val="bg1"/>
                </a:solidFill>
              </a:rPr>
              <a:t>References to the betrayal of Jesus </a:t>
            </a:r>
          </a:p>
          <a:p>
            <a:pPr>
              <a:buClr>
                <a:schemeClr val="bg1"/>
              </a:buClr>
            </a:pPr>
            <a:r>
              <a:rPr lang="en-US" sz="2400" dirty="0">
                <a:solidFill>
                  <a:schemeClr val="bg1"/>
                </a:solidFill>
              </a:rPr>
              <a:t>Contains religious imagery (The Creation of Adam by Michelangelo)</a:t>
            </a:r>
          </a:p>
          <a:p>
            <a:pPr>
              <a:buClr>
                <a:schemeClr val="bg1"/>
              </a:buClr>
            </a:pPr>
            <a:r>
              <a:rPr lang="en-US" sz="2400" dirty="0">
                <a:solidFill>
                  <a:schemeClr val="bg1"/>
                </a:solidFill>
              </a:rPr>
              <a:t>Unites people together </a:t>
            </a:r>
          </a:p>
          <a:p>
            <a:pPr>
              <a:buClr>
                <a:schemeClr val="bg1"/>
              </a:buClr>
            </a:pPr>
            <a:r>
              <a:rPr lang="en-US" sz="2400" dirty="0">
                <a:solidFill>
                  <a:schemeClr val="bg1"/>
                </a:solidFill>
              </a:rPr>
              <a:t>J.Z. Smith: Us vs. Them </a:t>
            </a:r>
          </a:p>
          <a:p>
            <a:pPr lvl="1">
              <a:buClr>
                <a:schemeClr val="bg1"/>
              </a:buClr>
            </a:pPr>
            <a:r>
              <a:rPr lang="en-US" sz="2000" dirty="0">
                <a:solidFill>
                  <a:schemeClr val="bg1"/>
                </a:solidFill>
              </a:rPr>
              <a:t>True Religion vs. False Religion</a:t>
            </a:r>
          </a:p>
          <a:p>
            <a:pPr>
              <a:buClr>
                <a:schemeClr val="bg1"/>
              </a:buClr>
            </a:pPr>
            <a:r>
              <a:rPr lang="en-US" sz="2400" dirty="0">
                <a:solidFill>
                  <a:schemeClr val="bg1"/>
                </a:solidFill>
              </a:rPr>
              <a:t>McCutcheon: Emic vs. Etic </a:t>
            </a:r>
          </a:p>
          <a:p>
            <a:pPr lvl="1">
              <a:buClr>
                <a:schemeClr val="bg1"/>
              </a:buClr>
            </a:pPr>
            <a:r>
              <a:rPr lang="en-US" sz="2000" dirty="0">
                <a:solidFill>
                  <a:schemeClr val="bg1"/>
                </a:solidFill>
              </a:rPr>
              <a:t>Narration of the Film from an outsider perspective </a:t>
            </a:r>
          </a:p>
        </p:txBody>
      </p:sp>
      <p:pic>
        <p:nvPicPr>
          <p:cNvPr id="1026" name="Picture 2" descr="THE ROCKY HORROR PICTURE SHOW – bern.lgbt">
            <a:extLst>
              <a:ext uri="{FF2B5EF4-FFF2-40B4-BE49-F238E27FC236}">
                <a16:creationId xmlns:a16="http://schemas.microsoft.com/office/drawing/2014/main" id="{BB41DF77-FAC4-4942-68C8-F0624D195CD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1037" b="71617" l="9896" r="89974">
                        <a14:foregroundMark x1="71354" y1="42794" x2="79557" y2="44552"/>
                        <a14:foregroundMark x1="71354" y1="41037" x2="75781" y2="41037"/>
                        <a14:foregroundMark x1="19401" y1="56678" x2="17708" y2="56503"/>
                        <a14:foregroundMark x1="44271" y1="45343" x2="52214" y2="45958"/>
                      </a14:backgroundRemoval>
                    </a14:imgEffect>
                  </a14:imgLayer>
                </a14:imgProps>
              </a:ext>
              <a:ext uri="{28A0092B-C50C-407E-A947-70E740481C1C}">
                <a14:useLocalDpi xmlns:a14="http://schemas.microsoft.com/office/drawing/2010/main" val="0"/>
              </a:ext>
            </a:extLst>
          </a:blip>
          <a:srcRect t="38805" b="24662"/>
          <a:stretch/>
        </p:blipFill>
        <p:spPr bwMode="auto">
          <a:xfrm>
            <a:off x="7347028" y="3918269"/>
            <a:ext cx="4627563" cy="250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376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1CC9-B86F-F4CA-81B6-450106A8A226}"/>
              </a:ext>
            </a:extLst>
          </p:cNvPr>
          <p:cNvSpPr>
            <a:spLocks noGrp="1"/>
          </p:cNvSpPr>
          <p:nvPr>
            <p:ph type="title"/>
          </p:nvPr>
        </p:nvSpPr>
        <p:spPr/>
        <p:txBody>
          <a:bodyPr/>
          <a:lstStyle/>
          <a:p>
            <a:r>
              <a:rPr lang="en-US" dirty="0">
                <a:solidFill>
                  <a:schemeClr val="bg1"/>
                </a:solidFill>
              </a:rPr>
              <a:t>Sources</a:t>
            </a:r>
          </a:p>
        </p:txBody>
      </p:sp>
      <p:sp>
        <p:nvSpPr>
          <p:cNvPr id="3" name="Content Placeholder 2">
            <a:extLst>
              <a:ext uri="{FF2B5EF4-FFF2-40B4-BE49-F238E27FC236}">
                <a16:creationId xmlns:a16="http://schemas.microsoft.com/office/drawing/2014/main" id="{24D7B04E-9A97-A939-CB69-7D9060E88691}"/>
              </a:ext>
            </a:extLst>
          </p:cNvPr>
          <p:cNvSpPr>
            <a:spLocks noGrp="1"/>
          </p:cNvSpPr>
          <p:nvPr>
            <p:ph idx="1"/>
          </p:nvPr>
        </p:nvSpPr>
        <p:spPr>
          <a:xfrm>
            <a:off x="458694" y="1597236"/>
            <a:ext cx="11274612" cy="4195763"/>
          </a:xfrm>
        </p:spPr>
        <p:txBody>
          <a:bodyPr>
            <a:normAutofit fontScale="77500" lnSpcReduction="20000"/>
          </a:bodyPr>
          <a:lstStyle/>
          <a:p>
            <a:pPr>
              <a:lnSpc>
                <a:spcPct val="120000"/>
              </a:lnSpc>
              <a:buClr>
                <a:schemeClr val="bg1"/>
              </a:buClr>
              <a:buFont typeface="Courier New" panose="02070309020205020404" pitchFamily="49" charset="0"/>
              <a:buChar char="o"/>
            </a:pPr>
            <a:r>
              <a:rPr lang="en-US" dirty="0">
                <a:solidFill>
                  <a:schemeClr val="bg1"/>
                </a:solidFill>
                <a:hlinkClick r:id="rId2">
                  <a:extLst>
                    <a:ext uri="{A12FA001-AC4F-418D-AE19-62706E023703}">
                      <ahyp:hlinkClr xmlns:ahyp="http://schemas.microsoft.com/office/drawing/2018/hyperlinkcolor" val="tx"/>
                    </a:ext>
                  </a:extLst>
                </a:hlinkClick>
              </a:rPr>
              <a:t>Six ways that 'The Rocky Horror Picture Show' is a religion (religionnews.com)</a:t>
            </a:r>
            <a:endParaRPr lang="en-US" dirty="0">
              <a:solidFill>
                <a:schemeClr val="bg1"/>
              </a:solidFill>
            </a:endParaRPr>
          </a:p>
          <a:p>
            <a:pPr marL="0" indent="0">
              <a:lnSpc>
                <a:spcPct val="120000"/>
              </a:lnSpc>
              <a:buClr>
                <a:schemeClr val="bg1"/>
              </a:buClr>
              <a:buNone/>
            </a:pPr>
            <a:endParaRPr lang="en-US" sz="600" dirty="0">
              <a:solidFill>
                <a:schemeClr val="bg1"/>
              </a:solidFill>
            </a:endParaRPr>
          </a:p>
          <a:p>
            <a:pPr>
              <a:lnSpc>
                <a:spcPct val="120000"/>
              </a:lnSpc>
              <a:buClr>
                <a:schemeClr val="bg1"/>
              </a:buClr>
              <a:buFont typeface="Courier New" panose="02070309020205020404" pitchFamily="49" charset="0"/>
              <a:buChar char="o"/>
            </a:pPr>
            <a:r>
              <a:rPr lang="en-US" dirty="0">
                <a:solidFill>
                  <a:schemeClr val="bg1"/>
                </a:solidFill>
                <a:hlinkClick r:id="rId3">
                  <a:extLst>
                    <a:ext uri="{A12FA001-AC4F-418D-AE19-62706E023703}">
                      <ahyp:hlinkClr xmlns:ahyp="http://schemas.microsoft.com/office/drawing/2018/hyperlinkcolor" val="tx"/>
                    </a:ext>
                  </a:extLst>
                </a:hlinkClick>
              </a:rPr>
              <a:t>The Secret Jewish History of the Rocky Horror Picture Show (forward.com)</a:t>
            </a:r>
            <a:endParaRPr lang="en-US" dirty="0">
              <a:solidFill>
                <a:schemeClr val="bg1"/>
              </a:solidFill>
            </a:endParaRPr>
          </a:p>
          <a:p>
            <a:pPr marL="0" indent="0">
              <a:lnSpc>
                <a:spcPct val="120000"/>
              </a:lnSpc>
              <a:buClr>
                <a:schemeClr val="bg1"/>
              </a:buClr>
              <a:buNone/>
            </a:pPr>
            <a:endParaRPr lang="en-US" sz="600" dirty="0">
              <a:solidFill>
                <a:schemeClr val="bg1"/>
              </a:solidFill>
            </a:endParaRPr>
          </a:p>
          <a:p>
            <a:pPr>
              <a:lnSpc>
                <a:spcPct val="120000"/>
              </a:lnSpc>
              <a:buClr>
                <a:schemeClr val="bg1"/>
              </a:buClr>
              <a:buFont typeface="Courier New" panose="02070309020205020404" pitchFamily="49" charset="0"/>
              <a:buChar char="o"/>
            </a:pPr>
            <a:r>
              <a:rPr lang="en-US" dirty="0">
                <a:solidFill>
                  <a:schemeClr val="bg1"/>
                </a:solidFill>
                <a:hlinkClick r:id="rId4">
                  <a:extLst>
                    <a:ext uri="{A12FA001-AC4F-418D-AE19-62706E023703}">
                      <ahyp:hlinkClr xmlns:ahyp="http://schemas.microsoft.com/office/drawing/2018/hyperlinkcolor" val="tx"/>
                    </a:ext>
                  </a:extLst>
                </a:hlinkClick>
              </a:rPr>
              <a:t>Rocky Horror, Hedwig and Religion: November 2010 (rockyhedwigreligion.blogspot.com)</a:t>
            </a:r>
            <a:endParaRPr lang="en-US" dirty="0">
              <a:solidFill>
                <a:schemeClr val="bg1"/>
              </a:solidFill>
            </a:endParaRPr>
          </a:p>
          <a:p>
            <a:pPr marL="0" indent="0">
              <a:lnSpc>
                <a:spcPct val="120000"/>
              </a:lnSpc>
              <a:buClr>
                <a:schemeClr val="bg1"/>
              </a:buClr>
              <a:buNone/>
            </a:pPr>
            <a:endParaRPr lang="en-US" sz="600" dirty="0">
              <a:solidFill>
                <a:schemeClr val="bg1"/>
              </a:solidFill>
            </a:endParaRPr>
          </a:p>
          <a:p>
            <a:pPr>
              <a:lnSpc>
                <a:spcPct val="120000"/>
              </a:lnSpc>
              <a:buClr>
                <a:schemeClr val="bg1"/>
              </a:buClr>
              <a:buFont typeface="Courier New" panose="02070309020205020404" pitchFamily="49" charset="0"/>
              <a:buChar char="o"/>
            </a:pPr>
            <a:r>
              <a:rPr lang="en-US" dirty="0">
                <a:solidFill>
                  <a:schemeClr val="bg1"/>
                </a:solidFill>
                <a:hlinkClick r:id="rId5">
                  <a:extLst>
                    <a:ext uri="{A12FA001-AC4F-418D-AE19-62706E023703}">
                      <ahyp:hlinkClr xmlns:ahyp="http://schemas.microsoft.com/office/drawing/2018/hyperlinkcolor" val="tx"/>
                    </a:ext>
                  </a:extLst>
                </a:hlinkClick>
              </a:rPr>
              <a:t>The Rocky Horror Show: Queer Genesis – YouTube</a:t>
            </a:r>
            <a:endParaRPr lang="en-US" dirty="0">
              <a:solidFill>
                <a:schemeClr val="bg1"/>
              </a:solidFill>
            </a:endParaRPr>
          </a:p>
          <a:p>
            <a:pPr marL="0" indent="0">
              <a:lnSpc>
                <a:spcPct val="120000"/>
              </a:lnSpc>
              <a:buClr>
                <a:schemeClr val="bg1"/>
              </a:buClr>
              <a:buNone/>
            </a:pPr>
            <a:endParaRPr lang="en-US" sz="600" dirty="0">
              <a:solidFill>
                <a:schemeClr val="bg1"/>
              </a:solidFill>
            </a:endParaRPr>
          </a:p>
          <a:p>
            <a:pPr>
              <a:lnSpc>
                <a:spcPct val="120000"/>
              </a:lnSpc>
              <a:buClr>
                <a:schemeClr val="bg1"/>
              </a:buClr>
              <a:buFont typeface="Courier New" panose="02070309020205020404" pitchFamily="49" charset="0"/>
              <a:buChar char="o"/>
            </a:pPr>
            <a:r>
              <a:rPr lang="en-US" i="1" dirty="0">
                <a:solidFill>
                  <a:schemeClr val="bg1"/>
                </a:solidFill>
              </a:rPr>
              <a:t>Studying Religion: An Introduction</a:t>
            </a:r>
            <a:r>
              <a:rPr lang="en-US" dirty="0">
                <a:solidFill>
                  <a:schemeClr val="bg1"/>
                </a:solidFill>
              </a:rPr>
              <a:t>, Russel T. McCutcheon </a:t>
            </a:r>
          </a:p>
          <a:p>
            <a:pPr marL="0" indent="0">
              <a:lnSpc>
                <a:spcPct val="120000"/>
              </a:lnSpc>
              <a:buClr>
                <a:schemeClr val="bg1"/>
              </a:buClr>
              <a:buNone/>
            </a:pPr>
            <a:endParaRPr lang="en-US" sz="700" dirty="0">
              <a:solidFill>
                <a:schemeClr val="bg1"/>
              </a:solidFill>
            </a:endParaRPr>
          </a:p>
          <a:p>
            <a:pPr>
              <a:lnSpc>
                <a:spcPct val="120000"/>
              </a:lnSpc>
              <a:buClr>
                <a:schemeClr val="bg1"/>
              </a:buClr>
              <a:buFont typeface="Courier New" panose="02070309020205020404" pitchFamily="49" charset="0"/>
              <a:buChar char="o"/>
            </a:pPr>
            <a:r>
              <a:rPr lang="en-US" i="1" dirty="0">
                <a:solidFill>
                  <a:schemeClr val="bg1"/>
                </a:solidFill>
              </a:rPr>
              <a:t>Religion, Religions, Religious, </a:t>
            </a:r>
            <a:r>
              <a:rPr lang="en-US" dirty="0">
                <a:solidFill>
                  <a:schemeClr val="bg1"/>
                </a:solidFill>
              </a:rPr>
              <a:t>J.Z. Smith </a:t>
            </a:r>
          </a:p>
          <a:p>
            <a:endParaRPr lang="en-US" dirty="0"/>
          </a:p>
        </p:txBody>
      </p:sp>
      <p:pic>
        <p:nvPicPr>
          <p:cNvPr id="4" name="Picture 2" descr="THE ROCKY HORROR PICTURE SHOW – bern.lgbt">
            <a:extLst>
              <a:ext uri="{FF2B5EF4-FFF2-40B4-BE49-F238E27FC236}">
                <a16:creationId xmlns:a16="http://schemas.microsoft.com/office/drawing/2014/main" id="{FAB76F6A-7F5B-9D0E-D5D6-2D40A19D09E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41037" b="71617" l="9896" r="89974">
                        <a14:foregroundMark x1="71354" y1="42794" x2="79557" y2="44552"/>
                        <a14:foregroundMark x1="71354" y1="41037" x2="75781" y2="41037"/>
                        <a14:foregroundMark x1="19401" y1="56678" x2="17708" y2="56503"/>
                        <a14:foregroundMark x1="44271" y1="45343" x2="52214" y2="45958"/>
                      </a14:backgroundRemoval>
                    </a14:imgEffect>
                  </a14:imgLayer>
                </a14:imgProps>
              </a:ext>
              <a:ext uri="{28A0092B-C50C-407E-A947-70E740481C1C}">
                <a14:useLocalDpi xmlns:a14="http://schemas.microsoft.com/office/drawing/2010/main" val="0"/>
              </a:ext>
            </a:extLst>
          </a:blip>
          <a:srcRect t="38805" b="24662"/>
          <a:stretch/>
        </p:blipFill>
        <p:spPr bwMode="auto">
          <a:xfrm>
            <a:off x="7523795" y="3966558"/>
            <a:ext cx="4627563" cy="250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021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4188EEB32F4343806CC8191203528F" ma:contentTypeVersion="5" ma:contentTypeDescription="Create a new document." ma:contentTypeScope="" ma:versionID="12551fbbbe8d08815c58f73d72af9729">
  <xsd:schema xmlns:xsd="http://www.w3.org/2001/XMLSchema" xmlns:xs="http://www.w3.org/2001/XMLSchema" xmlns:p="http://schemas.microsoft.com/office/2006/metadata/properties" xmlns:ns3="21923ffd-08e0-47e5-939e-181950f90d96" xmlns:ns4="1dffb02e-2dc1-4d83-b9d6-b0b955312c91" targetNamespace="http://schemas.microsoft.com/office/2006/metadata/properties" ma:root="true" ma:fieldsID="f3c6d8dbc169c77389fac37b115f914a" ns3:_="" ns4:_="">
    <xsd:import namespace="21923ffd-08e0-47e5-939e-181950f90d96"/>
    <xsd:import namespace="1dffb02e-2dc1-4d83-b9d6-b0b955312c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23ffd-08e0-47e5-939e-181950f90d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ffb02e-2dc1-4d83-b9d6-b0b955312c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4819F0-DCFF-4D09-B87B-8E02475BD852}">
  <ds:schemaRefs>
    <ds:schemaRef ds:uri="http://purl.org/dc/dcmitype/"/>
    <ds:schemaRef ds:uri="http://purl.org/dc/terms/"/>
    <ds:schemaRef ds:uri="http://schemas.openxmlformats.org/package/2006/metadata/core-properties"/>
    <ds:schemaRef ds:uri="http://www.w3.org/XML/1998/namespace"/>
    <ds:schemaRef ds:uri="21923ffd-08e0-47e5-939e-181950f90d96"/>
    <ds:schemaRef ds:uri="http://schemas.microsoft.com/office/2006/documentManagement/types"/>
    <ds:schemaRef ds:uri="http://schemas.microsoft.com/office/infopath/2007/PartnerControls"/>
    <ds:schemaRef ds:uri="1dffb02e-2dc1-4d83-b9d6-b0b955312c91"/>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7DDF9B31-84AE-4EF4-8D07-1C0B868AF7A4}">
  <ds:schemaRefs>
    <ds:schemaRef ds:uri="http://schemas.microsoft.com/sharepoint/v3/contenttype/forms"/>
  </ds:schemaRefs>
</ds:datastoreItem>
</file>

<file path=customXml/itemProps3.xml><?xml version="1.0" encoding="utf-8"?>
<ds:datastoreItem xmlns:ds="http://schemas.openxmlformats.org/officeDocument/2006/customXml" ds:itemID="{B10F09A8-6B3C-49CC-B9CF-6B4430A5C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23ffd-08e0-47e5-939e-181950f90d96"/>
    <ds:schemaRef ds:uri="1dffb02e-2dc1-4d83-b9d6-b0b955312c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336</TotalTime>
  <Words>579</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Avenir Next LT Pro</vt:lpstr>
      <vt:lpstr>AvenirNext LT Pro Medium</vt:lpstr>
      <vt:lpstr>Constantia</vt:lpstr>
      <vt:lpstr>Courier New</vt:lpstr>
      <vt:lpstr>Monotype Corsiva</vt:lpstr>
      <vt:lpstr>Roboto</vt:lpstr>
      <vt:lpstr>Sabon Next LT</vt:lpstr>
      <vt:lpstr>DappledVTI</vt:lpstr>
      <vt:lpstr>How this Queer Cult Classic is Religious at its Core</vt:lpstr>
      <vt:lpstr>PowerPoint Presentation</vt:lpstr>
      <vt:lpstr>PowerPoint Presentation</vt:lpstr>
      <vt:lpstr>PowerPoint Presentation</vt:lpstr>
      <vt:lpstr>PowerPoint Presentation</vt:lpstr>
      <vt:lpstr>PowerPoint Presentation</vt:lpstr>
      <vt:lpstr>PowerPoint Presentation</vt:lpstr>
      <vt:lpstr>How is Rocky Horror Religion?</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Queer Cult Classic is Religious at its Core</dc:title>
  <dc:creator>Pitt, Lucie</dc:creator>
  <cp:lastModifiedBy>Pitt, Lucie</cp:lastModifiedBy>
  <cp:revision>2</cp:revision>
  <dcterms:created xsi:type="dcterms:W3CDTF">2022-10-09T00:49:35Z</dcterms:created>
  <dcterms:modified xsi:type="dcterms:W3CDTF">2024-04-19T18:44:09Z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0x010100634188EEB32F4343806CC8191203528F</vt:lpwstr>
  </property>
</Properties>
</file>