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1"/>
  </p:sldMasterIdLst>
  <p:notesMasterIdLst>
    <p:notesMasterId r:id="rId19"/>
  </p:notesMasterIdLst>
  <p:sldIdLst>
    <p:sldId id="256" r:id="rId2"/>
    <p:sldId id="263" r:id="rId3"/>
    <p:sldId id="257" r:id="rId4"/>
    <p:sldId id="265" r:id="rId5"/>
    <p:sldId id="262" r:id="rId6"/>
    <p:sldId id="264" r:id="rId7"/>
    <p:sldId id="266" r:id="rId8"/>
    <p:sldId id="267" r:id="rId9"/>
    <p:sldId id="269" r:id="rId10"/>
    <p:sldId id="270" r:id="rId11"/>
    <p:sldId id="271" r:id="rId12"/>
    <p:sldId id="268" r:id="rId13"/>
    <p:sldId id="272" r:id="rId14"/>
    <p:sldId id="273" r:id="rId15"/>
    <p:sldId id="274" r:id="rId16"/>
    <p:sldId id="275" r:id="rId17"/>
    <p:sldId id="261" r:id="rId18"/>
  </p:sldIdLst>
  <p:sldSz cx="12192000" cy="6858000"/>
  <p:notesSz cx="6858000" cy="9144000"/>
  <p:embeddedFontLst>
    <p:embeddedFont>
      <p:font typeface="Minion Pro" panose="02040503050201020203" charset="0"/>
      <p:regular r:id="rId20"/>
      <p:bold r:id="rId21"/>
      <p:italic r:id="rId22"/>
      <p:boldItalic r:id="rId23"/>
    </p:embeddedFont>
    <p:embeddedFont>
      <p:font typeface="Myriad Pro" panose="020B050303040302020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
      <p:font typeface="Times" panose="02020603050405020304" pitchFamily="18"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9A3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850"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FCA31-3210-4B15-BEE1-800B9AD558E8}"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DEDB1-6E75-4CAF-9E12-2F8471E72595}" type="slidenum">
              <a:rPr lang="en-US" smtClean="0"/>
              <a:t>‹#›</a:t>
            </a:fld>
            <a:endParaRPr lang="en-US"/>
          </a:p>
        </p:txBody>
      </p:sp>
    </p:spTree>
    <p:extLst>
      <p:ext uri="{BB962C8B-B14F-4D97-AF65-F5344CB8AC3E}">
        <p14:creationId xmlns:p14="http://schemas.microsoft.com/office/powerpoint/2010/main" val="338216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DEDB1-6E75-4CAF-9E12-2F8471E72595}" type="slidenum">
              <a:rPr lang="en-US" smtClean="0"/>
              <a:t>3</a:t>
            </a:fld>
            <a:endParaRPr lang="en-US"/>
          </a:p>
        </p:txBody>
      </p:sp>
    </p:spTree>
    <p:extLst>
      <p:ext uri="{BB962C8B-B14F-4D97-AF65-F5344CB8AC3E}">
        <p14:creationId xmlns:p14="http://schemas.microsoft.com/office/powerpoint/2010/main" val="2662756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discovering that blame attribution varies, we pursued a survey experiment</a:t>
            </a:r>
          </a:p>
        </p:txBody>
      </p:sp>
      <p:sp>
        <p:nvSpPr>
          <p:cNvPr id="4" name="Slide Number Placeholder 3"/>
          <p:cNvSpPr>
            <a:spLocks noGrp="1"/>
          </p:cNvSpPr>
          <p:nvPr>
            <p:ph type="sldNum" sz="quarter" idx="5"/>
          </p:nvPr>
        </p:nvSpPr>
        <p:spPr/>
        <p:txBody>
          <a:bodyPr/>
          <a:lstStyle/>
          <a:p>
            <a:fld id="{4DBDEDB1-6E75-4CAF-9E12-2F8471E72595}" type="slidenum">
              <a:rPr lang="en-US" smtClean="0"/>
              <a:t>14</a:t>
            </a:fld>
            <a:endParaRPr lang="en-US"/>
          </a:p>
        </p:txBody>
      </p:sp>
    </p:spTree>
    <p:extLst>
      <p:ext uri="{BB962C8B-B14F-4D97-AF65-F5344CB8AC3E}">
        <p14:creationId xmlns:p14="http://schemas.microsoft.com/office/powerpoint/2010/main" val="319230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discovering that blame attribution varies, we pursued a survey experiment</a:t>
            </a:r>
          </a:p>
        </p:txBody>
      </p:sp>
      <p:sp>
        <p:nvSpPr>
          <p:cNvPr id="4" name="Slide Number Placeholder 3"/>
          <p:cNvSpPr>
            <a:spLocks noGrp="1"/>
          </p:cNvSpPr>
          <p:nvPr>
            <p:ph type="sldNum" sz="quarter" idx="5"/>
          </p:nvPr>
        </p:nvSpPr>
        <p:spPr/>
        <p:txBody>
          <a:bodyPr/>
          <a:lstStyle/>
          <a:p>
            <a:fld id="{4DBDEDB1-6E75-4CAF-9E12-2F8471E72595}" type="slidenum">
              <a:rPr lang="en-US" smtClean="0"/>
              <a:t>15</a:t>
            </a:fld>
            <a:endParaRPr lang="en-US"/>
          </a:p>
        </p:txBody>
      </p:sp>
    </p:spTree>
    <p:extLst>
      <p:ext uri="{BB962C8B-B14F-4D97-AF65-F5344CB8AC3E}">
        <p14:creationId xmlns:p14="http://schemas.microsoft.com/office/powerpoint/2010/main" val="399635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discovering that blame attribution varies, we pursued a survey experiment</a:t>
            </a:r>
          </a:p>
        </p:txBody>
      </p:sp>
      <p:sp>
        <p:nvSpPr>
          <p:cNvPr id="4" name="Slide Number Placeholder 3"/>
          <p:cNvSpPr>
            <a:spLocks noGrp="1"/>
          </p:cNvSpPr>
          <p:nvPr>
            <p:ph type="sldNum" sz="quarter" idx="5"/>
          </p:nvPr>
        </p:nvSpPr>
        <p:spPr/>
        <p:txBody>
          <a:bodyPr/>
          <a:lstStyle/>
          <a:p>
            <a:fld id="{4DBDEDB1-6E75-4CAF-9E12-2F8471E72595}" type="slidenum">
              <a:rPr lang="en-US" smtClean="0"/>
              <a:t>16</a:t>
            </a:fld>
            <a:endParaRPr lang="en-US"/>
          </a:p>
        </p:txBody>
      </p:sp>
    </p:spTree>
    <p:extLst>
      <p:ext uri="{BB962C8B-B14F-4D97-AF65-F5344CB8AC3E}">
        <p14:creationId xmlns:p14="http://schemas.microsoft.com/office/powerpoint/2010/main" val="368023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answered these questions through a media content analysis and a public opinion survey experiment</a:t>
            </a:r>
          </a:p>
        </p:txBody>
      </p:sp>
      <p:sp>
        <p:nvSpPr>
          <p:cNvPr id="4" name="Slide Number Placeholder 3"/>
          <p:cNvSpPr>
            <a:spLocks noGrp="1"/>
          </p:cNvSpPr>
          <p:nvPr>
            <p:ph type="sldNum" sz="quarter" idx="5"/>
          </p:nvPr>
        </p:nvSpPr>
        <p:spPr/>
        <p:txBody>
          <a:bodyPr/>
          <a:lstStyle/>
          <a:p>
            <a:fld id="{4DBDEDB1-6E75-4CAF-9E12-2F8471E72595}" type="slidenum">
              <a:rPr lang="en-US" smtClean="0"/>
              <a:t>5</a:t>
            </a:fld>
            <a:endParaRPr lang="en-US"/>
          </a:p>
        </p:txBody>
      </p:sp>
    </p:spTree>
    <p:extLst>
      <p:ext uri="{BB962C8B-B14F-4D97-AF65-F5344CB8AC3E}">
        <p14:creationId xmlns:p14="http://schemas.microsoft.com/office/powerpoint/2010/main" val="343760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43100" marR="0" lvl="0" indent="-457200">
              <a:spcBef>
                <a:spcPts val="0"/>
              </a:spcBef>
              <a:spcAft>
                <a:spcPts val="0"/>
              </a:spcAft>
              <a:buFont typeface="Arial" panose="020B0604020202020204" pitchFamily="34" charset="0"/>
              <a:buChar char="•"/>
            </a:pPr>
            <a:r>
              <a:rPr lang="en-US" dirty="0"/>
              <a:t>We saw 90 articles total within the timescale, with </a:t>
            </a:r>
            <a:r>
              <a:rPr lang="en-US" sz="1200" kern="100" dirty="0">
                <a:solidFill>
                  <a:schemeClr val="tx1"/>
                </a:solidFill>
                <a:effectLst/>
                <a:ea typeface="Aptos" panose="020B0004020202020204" pitchFamily="34" charset="0"/>
                <a:cs typeface="Times New Roman" panose="02020603050405020304" pitchFamily="18" charset="0"/>
              </a:rPr>
              <a:t>75 of these focus on Haiti, 15 on Liberia. </a:t>
            </a:r>
            <a:endParaRPr lang="en-US" sz="1200" kern="100" dirty="0">
              <a:solidFill>
                <a:schemeClr val="tx1"/>
              </a:solidFill>
              <a:ea typeface="Aptos" panose="020B0004020202020204" pitchFamily="34" charset="0"/>
              <a:cs typeface="Times New Roman" panose="02020603050405020304" pitchFamily="18" charset="0"/>
            </a:endParaRPr>
          </a:p>
          <a:p>
            <a:pPr marL="1943100" marR="0" lvl="0" indent="-457200">
              <a:spcBef>
                <a:spcPts val="0"/>
              </a:spcBef>
              <a:spcAft>
                <a:spcPts val="0"/>
              </a:spcAft>
              <a:buFont typeface="Arial" panose="020B0604020202020204" pitchFamily="34" charset="0"/>
              <a:buChar char="•"/>
            </a:pPr>
            <a:r>
              <a:rPr lang="en-US" sz="1200" kern="100" dirty="0">
                <a:solidFill>
                  <a:schemeClr val="tx1"/>
                </a:solidFill>
                <a:effectLst/>
                <a:ea typeface="Aptos" panose="020B0004020202020204" pitchFamily="34" charset="0"/>
                <a:cs typeface="Times New Roman" panose="02020603050405020304" pitchFamily="18" charset="0"/>
              </a:rPr>
              <a:t>This is an average of 2.65 articles per year. </a:t>
            </a:r>
          </a:p>
        </p:txBody>
      </p:sp>
      <p:sp>
        <p:nvSpPr>
          <p:cNvPr id="4" name="Slide Number Placeholder 3"/>
          <p:cNvSpPr>
            <a:spLocks noGrp="1"/>
          </p:cNvSpPr>
          <p:nvPr>
            <p:ph type="sldNum" sz="quarter" idx="5"/>
          </p:nvPr>
        </p:nvSpPr>
        <p:spPr/>
        <p:txBody>
          <a:bodyPr/>
          <a:lstStyle/>
          <a:p>
            <a:fld id="{4DBDEDB1-6E75-4CAF-9E12-2F8471E72595}" type="slidenum">
              <a:rPr lang="en-US" smtClean="0"/>
              <a:t>7</a:t>
            </a:fld>
            <a:endParaRPr lang="en-US"/>
          </a:p>
        </p:txBody>
      </p:sp>
    </p:spTree>
    <p:extLst>
      <p:ext uri="{BB962C8B-B14F-4D97-AF65-F5344CB8AC3E}">
        <p14:creationId xmlns:p14="http://schemas.microsoft.com/office/powerpoint/2010/main" val="322765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43100" marR="0" lvl="0" indent="-457200">
              <a:spcBef>
                <a:spcPts val="0"/>
              </a:spcBef>
              <a:spcAft>
                <a:spcPts val="0"/>
              </a:spcAft>
              <a:buFont typeface="Arial" panose="020B0604020202020204" pitchFamily="34" charset="0"/>
              <a:buChar char="•"/>
            </a:pPr>
            <a:r>
              <a:rPr lang="en-US" dirty="0"/>
              <a:t>More often than not, blame was attributed. </a:t>
            </a:r>
            <a:r>
              <a:rPr lang="en-US" sz="1200" kern="100" dirty="0">
                <a:solidFill>
                  <a:schemeClr val="tx1"/>
                </a:solidFill>
                <a:ea typeface="Aptos" panose="020B0004020202020204" pitchFamily="34" charset="0"/>
                <a:cs typeface="Times New Roman" panose="02020603050405020304" pitchFamily="18" charset="0"/>
              </a:rPr>
              <a:t>70 of the 90 (78%) articles attributed blame to some source. </a:t>
            </a:r>
          </a:p>
          <a:p>
            <a:pPr marL="1943100" marR="0" lvl="0" indent="-457200">
              <a:spcBef>
                <a:spcPts val="0"/>
              </a:spcBef>
              <a:spcAft>
                <a:spcPts val="0"/>
              </a:spcAft>
              <a:buFont typeface="Arial" panose="020B0604020202020204" pitchFamily="34" charset="0"/>
              <a:buChar char="•"/>
            </a:pPr>
            <a:r>
              <a:rPr lang="en-US" sz="1200" kern="100" dirty="0">
                <a:solidFill>
                  <a:schemeClr val="tx1"/>
                </a:solidFill>
                <a:effectLst/>
                <a:ea typeface="Aptos" panose="020B0004020202020204" pitchFamily="34" charset="0"/>
                <a:cs typeface="Times New Roman" panose="02020603050405020304" pitchFamily="18" charset="0"/>
              </a:rPr>
              <a:t>These findings are stable over time.  </a:t>
            </a:r>
            <a:endParaRPr lang="en-US" sz="1200" kern="100" dirty="0">
              <a:solidFill>
                <a:schemeClr val="tx1"/>
              </a:solidFill>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DBDEDB1-6E75-4CAF-9E12-2F8471E72595}" type="slidenum">
              <a:rPr lang="en-US" smtClean="0"/>
              <a:t>8</a:t>
            </a:fld>
            <a:endParaRPr lang="en-US"/>
          </a:p>
        </p:txBody>
      </p:sp>
    </p:spTree>
    <p:extLst>
      <p:ext uri="{BB962C8B-B14F-4D97-AF65-F5344CB8AC3E}">
        <p14:creationId xmlns:p14="http://schemas.microsoft.com/office/powerpoint/2010/main" val="161042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DEDB1-6E75-4CAF-9E12-2F8471E72595}" type="slidenum">
              <a:rPr lang="en-US" smtClean="0"/>
              <a:t>9</a:t>
            </a:fld>
            <a:endParaRPr lang="en-US"/>
          </a:p>
        </p:txBody>
      </p:sp>
    </p:spTree>
    <p:extLst>
      <p:ext uri="{BB962C8B-B14F-4D97-AF65-F5344CB8AC3E}">
        <p14:creationId xmlns:p14="http://schemas.microsoft.com/office/powerpoint/2010/main" val="392302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DEDB1-6E75-4CAF-9E12-2F8471E72595}" type="slidenum">
              <a:rPr lang="en-US" smtClean="0"/>
              <a:t>10</a:t>
            </a:fld>
            <a:endParaRPr lang="en-US"/>
          </a:p>
        </p:txBody>
      </p:sp>
    </p:spTree>
    <p:extLst>
      <p:ext uri="{BB962C8B-B14F-4D97-AF65-F5344CB8AC3E}">
        <p14:creationId xmlns:p14="http://schemas.microsoft.com/office/powerpoint/2010/main" val="160310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DEDB1-6E75-4CAF-9E12-2F8471E72595}" type="slidenum">
              <a:rPr lang="en-US" smtClean="0"/>
              <a:t>11</a:t>
            </a:fld>
            <a:endParaRPr lang="en-US"/>
          </a:p>
        </p:txBody>
      </p:sp>
    </p:spTree>
    <p:extLst>
      <p:ext uri="{BB962C8B-B14F-4D97-AF65-F5344CB8AC3E}">
        <p14:creationId xmlns:p14="http://schemas.microsoft.com/office/powerpoint/2010/main" val="243946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solidFill>
                  <a:schemeClr val="tx1"/>
                </a:solidFill>
                <a:cs typeface="Times New Roman" panose="02020603050405020304" pitchFamily="18" charset="0"/>
              </a:rPr>
              <a:t>Blame is most frequently targeted to a generalized force, such as climate change or the economy. Second is blame of another state , typically the United States or a nation in the Global North. Third is blame of the affected state (Haiti or Liberia), and finally non-state actors, such as international organizations or </a:t>
            </a:r>
            <a:endParaRPr lang="en-US" dirty="0"/>
          </a:p>
        </p:txBody>
      </p:sp>
      <p:sp>
        <p:nvSpPr>
          <p:cNvPr id="4" name="Slide Number Placeholder 3"/>
          <p:cNvSpPr>
            <a:spLocks noGrp="1"/>
          </p:cNvSpPr>
          <p:nvPr>
            <p:ph type="sldNum" sz="quarter" idx="5"/>
          </p:nvPr>
        </p:nvSpPr>
        <p:spPr/>
        <p:txBody>
          <a:bodyPr/>
          <a:lstStyle/>
          <a:p>
            <a:fld id="{4DBDEDB1-6E75-4CAF-9E12-2F8471E72595}" type="slidenum">
              <a:rPr lang="en-US" smtClean="0"/>
              <a:t>12</a:t>
            </a:fld>
            <a:endParaRPr lang="en-US"/>
          </a:p>
        </p:txBody>
      </p:sp>
    </p:spTree>
    <p:extLst>
      <p:ext uri="{BB962C8B-B14F-4D97-AF65-F5344CB8AC3E}">
        <p14:creationId xmlns:p14="http://schemas.microsoft.com/office/powerpoint/2010/main" val="375371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discovering that blame attribution varies, we pursued a survey experiment</a:t>
            </a:r>
          </a:p>
        </p:txBody>
      </p:sp>
      <p:sp>
        <p:nvSpPr>
          <p:cNvPr id="4" name="Slide Number Placeholder 3"/>
          <p:cNvSpPr>
            <a:spLocks noGrp="1"/>
          </p:cNvSpPr>
          <p:nvPr>
            <p:ph type="sldNum" sz="quarter" idx="5"/>
          </p:nvPr>
        </p:nvSpPr>
        <p:spPr/>
        <p:txBody>
          <a:bodyPr/>
          <a:lstStyle/>
          <a:p>
            <a:fld id="{4DBDEDB1-6E75-4CAF-9E12-2F8471E72595}" type="slidenum">
              <a:rPr lang="en-US" smtClean="0"/>
              <a:t>13</a:t>
            </a:fld>
            <a:endParaRPr lang="en-US"/>
          </a:p>
        </p:txBody>
      </p:sp>
    </p:spTree>
    <p:extLst>
      <p:ext uri="{BB962C8B-B14F-4D97-AF65-F5344CB8AC3E}">
        <p14:creationId xmlns:p14="http://schemas.microsoft.com/office/powerpoint/2010/main" val="2025641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1828800" y="3445794"/>
            <a:ext cx="8534400" cy="1383243"/>
          </a:xfrm>
        </p:spPr>
        <p:txBody>
          <a:bodyPr>
            <a:normAutofit/>
          </a:bodyPr>
          <a:lstStyle>
            <a:lvl1pPr marL="0" indent="0" algn="ctr">
              <a:spcBef>
                <a:spcPts val="0"/>
              </a:spcBef>
              <a:buNone/>
              <a:defRPr sz="2000" i="1" baseline="0">
                <a:solidFill>
                  <a:schemeClr val="bg1"/>
                </a:solidFill>
                <a:latin typeface="Minion Pro" pitchFamily="18" charset="0"/>
                <a:cs typeface="Mini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Support headline goes here. One or two lines.</a:t>
            </a:r>
          </a:p>
        </p:txBody>
      </p:sp>
      <p:sp>
        <p:nvSpPr>
          <p:cNvPr id="9" name="Title 1"/>
          <p:cNvSpPr>
            <a:spLocks noGrp="1"/>
          </p:cNvSpPr>
          <p:nvPr>
            <p:ph type="ctrTitle" hasCustomPrompt="1"/>
          </p:nvPr>
        </p:nvSpPr>
        <p:spPr>
          <a:xfrm>
            <a:off x="914400" y="501948"/>
            <a:ext cx="10363200" cy="1470025"/>
          </a:xfrm>
        </p:spPr>
        <p:txBody>
          <a:bodyPr>
            <a:normAutofit/>
          </a:bodyPr>
          <a:lstStyle>
            <a:lvl1pPr>
              <a:defRPr sz="1800" b="1" cap="all">
                <a:solidFill>
                  <a:srgbClr val="FFCC00"/>
                </a:solidFill>
                <a:latin typeface="Myriad Pro" pitchFamily="34" charset="0"/>
                <a:cs typeface="Myriad Pro" pitchFamily="34" charset="0"/>
              </a:defRPr>
            </a:lvl1pPr>
          </a:lstStyle>
          <a:p>
            <a:r>
              <a:rPr lang="en-US" dirty="0"/>
              <a:t>CLICK TO EDIT DEPARTMENT NAME HERE</a:t>
            </a:r>
          </a:p>
        </p:txBody>
      </p:sp>
      <p:sp>
        <p:nvSpPr>
          <p:cNvPr id="20" name="Text Placeholder 18"/>
          <p:cNvSpPr>
            <a:spLocks noGrp="1"/>
          </p:cNvSpPr>
          <p:nvPr>
            <p:ph type="body" sz="quarter" idx="10" hasCustomPrompt="1"/>
          </p:nvPr>
        </p:nvSpPr>
        <p:spPr>
          <a:xfrm>
            <a:off x="1828800" y="2468053"/>
            <a:ext cx="8534400" cy="860453"/>
          </a:xfrm>
        </p:spPr>
        <p:txBody>
          <a:bodyPr>
            <a:normAutofit/>
          </a:bodyPr>
          <a:lstStyle>
            <a:lvl1pPr marL="0" indent="0" algn="ctr">
              <a:buNone/>
              <a:defRPr sz="5400" b="1" cap="all" baseline="0">
                <a:solidFill>
                  <a:srgbClr val="FFFFFF"/>
                </a:solidFill>
                <a:latin typeface="Myriad Pro" pitchFamily="34" charset="0"/>
                <a:cs typeface="Myriad Pro" pitchFamily="34" charset="0"/>
              </a:defRPr>
            </a:lvl1pPr>
          </a:lstStyle>
          <a:p>
            <a:pPr lvl="0"/>
            <a:r>
              <a:rPr lang="en-US" dirty="0"/>
              <a:t>TITLE GOES HERE</a:t>
            </a:r>
          </a:p>
        </p:txBody>
      </p:sp>
      <p:pic>
        <p:nvPicPr>
          <p:cNvPr id="6" name="Picture 6" descr="LUC_reversed_color_notag.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0844" y="5165656"/>
            <a:ext cx="11503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24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460" y="2912971"/>
            <a:ext cx="1062984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dirty="0">
                <a:cs typeface="Arial" charset="0"/>
              </a:rPr>
              <a:t>Chapter or point No. 1</a:t>
            </a:r>
          </a:p>
          <a:p>
            <a:pPr eaLnBrk="1" hangingPunct="1"/>
            <a:r>
              <a:rPr lang="en-US" sz="3000" dirty="0">
                <a:cs typeface="Arial" charset="0"/>
              </a:rPr>
              <a:t>Chapter or point No. 2</a:t>
            </a:r>
          </a:p>
          <a:p>
            <a:pPr eaLnBrk="1" hangingPunct="1"/>
            <a:r>
              <a:rPr lang="en-US" sz="3000" dirty="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9" name="Title 1"/>
          <p:cNvSpPr>
            <a:spLocks noGrp="1"/>
          </p:cNvSpPr>
          <p:nvPr>
            <p:ph type="title" hasCustomPrompt="1"/>
          </p:nvPr>
        </p:nvSpPr>
        <p:spPr>
          <a:xfrm>
            <a:off x="814462" y="1769970"/>
            <a:ext cx="10629837"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dirty="0"/>
              <a:t>Overview/summary</a:t>
            </a:r>
          </a:p>
        </p:txBody>
      </p:sp>
      <p:sp>
        <p:nvSpPr>
          <p:cNvPr id="6"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194837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and Image">
    <p:spTree>
      <p:nvGrpSpPr>
        <p:cNvPr id="1" name=""/>
        <p:cNvGrpSpPr/>
        <p:nvPr/>
      </p:nvGrpSpPr>
      <p:grpSpPr>
        <a:xfrm>
          <a:off x="0" y="0"/>
          <a:ext cx="0" cy="0"/>
          <a:chOff x="0" y="0"/>
          <a:chExt cx="0" cy="0"/>
        </a:xfrm>
      </p:grpSpPr>
      <p:pic>
        <p:nvPicPr>
          <p:cNvPr id="7"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0" y="2667000"/>
            <a:ext cx="1219200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963084" y="3321285"/>
            <a:ext cx="10363200"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3" name="Text Placeholder 2"/>
          <p:cNvSpPr>
            <a:spLocks noGrp="1"/>
          </p:cNvSpPr>
          <p:nvPr>
            <p:ph type="body" idx="1" hasCustomPrompt="1"/>
          </p:nvPr>
        </p:nvSpPr>
        <p:spPr>
          <a:xfrm>
            <a:off x="963084" y="2826669"/>
            <a:ext cx="10363200"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4" name="Footer Placeholder 4"/>
          <p:cNvSpPr>
            <a:spLocks noGrp="1"/>
          </p:cNvSpPr>
          <p:nvPr>
            <p:ph type="ftr" sz="quarter" idx="11"/>
          </p:nvPr>
        </p:nvSpPr>
        <p:spPr>
          <a:xfrm>
            <a:off x="1015999" y="5072530"/>
            <a:ext cx="10310284" cy="365125"/>
          </a:xfrm>
        </p:spPr>
        <p:txBody>
          <a:bodyPr lIns="0" tIns="137160" bIns="0"/>
          <a:lstStyle>
            <a:lvl1pPr>
              <a:defRPr sz="1600">
                <a:latin typeface="Myriad Pro" pitchFamily="34" charset="0"/>
                <a:cs typeface="Myriad Pro" pitchFamily="34" charset="0"/>
              </a:defRPr>
            </a:lvl1pPr>
          </a:lstStyle>
          <a:p>
            <a:pPr algn="l"/>
            <a:r>
              <a:rPr lang="en-US" i="1" dirty="0">
                <a:solidFill>
                  <a:srgbClr val="999999"/>
                </a:solidFill>
              </a:rPr>
              <a:t>NOTE: Option1 for chapter slide—over a full-bleed image</a:t>
            </a:r>
          </a:p>
          <a:p>
            <a:endParaRPr lang="en-US" dirty="0"/>
          </a:p>
        </p:txBody>
      </p:sp>
      <p:sp>
        <p:nvSpPr>
          <p:cNvPr id="20" name="Text Placeholder 16"/>
          <p:cNvSpPr>
            <a:spLocks noGrp="1"/>
          </p:cNvSpPr>
          <p:nvPr>
            <p:ph type="body" sz="quarter" idx="12" hasCustomPrompt="1"/>
          </p:nvPr>
        </p:nvSpPr>
        <p:spPr>
          <a:xfrm>
            <a:off x="963084" y="3984112"/>
            <a:ext cx="10363200"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Tree>
    <p:extLst>
      <p:ext uri="{BB962C8B-B14F-4D97-AF65-F5344CB8AC3E}">
        <p14:creationId xmlns:p14="http://schemas.microsoft.com/office/powerpoint/2010/main" val="406268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and Text only">
    <p:spTree>
      <p:nvGrpSpPr>
        <p:cNvPr id="1" name=""/>
        <p:cNvGrpSpPr/>
        <p:nvPr/>
      </p:nvGrpSpPr>
      <p:grpSpPr>
        <a:xfrm>
          <a:off x="0" y="0"/>
          <a:ext cx="0" cy="0"/>
          <a:chOff x="0" y="0"/>
          <a:chExt cx="0" cy="0"/>
        </a:xfrm>
      </p:grpSpPr>
      <p:pic>
        <p:nvPicPr>
          <p:cNvPr id="8" name="Picture 7" descr="checkersMaroonFinal2.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auto">
          <a:xfrm>
            <a:off x="711200" y="459350"/>
            <a:ext cx="10765536"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idx="1" hasCustomPrompt="1"/>
          </p:nvPr>
        </p:nvSpPr>
        <p:spPr>
          <a:xfrm>
            <a:off x="1652458" y="2335053"/>
            <a:ext cx="8863185" cy="481343"/>
          </a:xfrm>
        </p:spPr>
        <p:txBody>
          <a:bodyPr lIns="0" rIns="91440" anchor="b">
            <a:normAutofit/>
          </a:bodyPr>
          <a:lstStyle>
            <a:lvl1pPr marL="0" indent="0">
              <a:buNone/>
              <a:defRPr sz="1700" b="1" cap="all" baseline="0">
                <a:solidFill>
                  <a:srgbClr val="FFCC00"/>
                </a:solidFill>
                <a:latin typeface="Myriad Pro" pitchFamily="34" charset="0"/>
                <a:cs typeface="Myriad Pro"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Chapter 1</a:t>
            </a:r>
          </a:p>
        </p:txBody>
      </p:sp>
      <p:sp>
        <p:nvSpPr>
          <p:cNvPr id="16" name="Title 1"/>
          <p:cNvSpPr>
            <a:spLocks noGrp="1"/>
          </p:cNvSpPr>
          <p:nvPr>
            <p:ph type="title" hasCustomPrompt="1"/>
          </p:nvPr>
        </p:nvSpPr>
        <p:spPr>
          <a:xfrm>
            <a:off x="1652458" y="2973057"/>
            <a:ext cx="8863185" cy="683163"/>
          </a:xfrm>
        </p:spPr>
        <p:txBody>
          <a:bodyPr lIns="0" rIns="91440" anchor="t">
            <a:normAutofit/>
          </a:bodyPr>
          <a:lstStyle>
            <a:lvl1pPr algn="l">
              <a:defRPr sz="3600" b="1" cap="all">
                <a:solidFill>
                  <a:schemeClr val="bg1"/>
                </a:solidFill>
                <a:latin typeface="Myriad Pro" pitchFamily="34" charset="0"/>
                <a:cs typeface="Myriad Pro" pitchFamily="34" charset="0"/>
              </a:defRPr>
            </a:lvl1pPr>
          </a:lstStyle>
          <a:p>
            <a:r>
              <a:rPr lang="en-US" dirty="0"/>
              <a:t>Headline goes here</a:t>
            </a:r>
          </a:p>
        </p:txBody>
      </p:sp>
      <p:sp>
        <p:nvSpPr>
          <p:cNvPr id="18" name="Text Placeholder 16"/>
          <p:cNvSpPr>
            <a:spLocks noGrp="1"/>
          </p:cNvSpPr>
          <p:nvPr>
            <p:ph type="body" sz="quarter" idx="12" hasCustomPrompt="1"/>
          </p:nvPr>
        </p:nvSpPr>
        <p:spPr>
          <a:xfrm>
            <a:off x="1652458" y="3676852"/>
            <a:ext cx="8863185" cy="348060"/>
          </a:xfrm>
        </p:spPr>
        <p:txBody>
          <a:bodyPr lIns="0">
            <a:noAutofit/>
          </a:bodyPr>
          <a:lstStyle>
            <a:lvl1pPr marL="0" indent="0">
              <a:buNone/>
              <a:defRPr sz="1800" i="1" baseline="0">
                <a:solidFill>
                  <a:srgbClr val="FFFFFF"/>
                </a:solidFill>
                <a:latin typeface="Minion Pro" pitchFamily="18" charset="0"/>
                <a:cs typeface="Minion Pro" pitchFamily="18" charset="0"/>
              </a:defRPr>
            </a:lvl1pPr>
          </a:lstStyle>
          <a:p>
            <a:pPr lvl="0"/>
            <a:r>
              <a:rPr lang="en-US" dirty="0"/>
              <a:t>Support headline goes here, if desired</a:t>
            </a:r>
          </a:p>
        </p:txBody>
      </p:sp>
      <p:sp>
        <p:nvSpPr>
          <p:cNvPr id="20" name="Footer Placeholder 4"/>
          <p:cNvSpPr>
            <a:spLocks noGrp="1"/>
          </p:cNvSpPr>
          <p:nvPr>
            <p:ph type="ftr" sz="quarter" idx="11"/>
          </p:nvPr>
        </p:nvSpPr>
        <p:spPr>
          <a:xfrm>
            <a:off x="1693430" y="5267128"/>
            <a:ext cx="8863185" cy="365125"/>
          </a:xfrm>
        </p:spPr>
        <p:txBody>
          <a:bodyPr lIns="0" tIns="137160" bIns="0"/>
          <a:lstStyle>
            <a:lvl1pPr algn="l" eaLnBrk="1" hangingPunct="1">
              <a:defRPr sz="1600">
                <a:latin typeface="Myriad Pro" pitchFamily="34" charset="0"/>
                <a:cs typeface="Myriad Pro" pitchFamily="34" charset="0"/>
              </a:defRPr>
            </a:lvl1pPr>
          </a:lstStyle>
          <a:p>
            <a:r>
              <a:rPr lang="en-US" i="1" dirty="0">
                <a:solidFill>
                  <a:srgbClr val="999999"/>
                </a:solidFill>
              </a:rPr>
              <a:t>NOTE: Option2 for chapter slide—text only</a:t>
            </a:r>
          </a:p>
          <a:p>
            <a:endParaRPr lang="en-US" dirty="0"/>
          </a:p>
        </p:txBody>
      </p:sp>
      <p:sp>
        <p:nvSpPr>
          <p:cNvPr id="9"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233251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15" name="Text Placeholder 14"/>
          <p:cNvSpPr>
            <a:spLocks noGrp="1"/>
          </p:cNvSpPr>
          <p:nvPr>
            <p:ph type="body" sz="quarter" idx="10" hasCustomPrompt="1"/>
          </p:nvPr>
        </p:nvSpPr>
        <p:spPr>
          <a:xfrm>
            <a:off x="814918" y="1586990"/>
            <a:ext cx="10629381" cy="317940"/>
          </a:xfrm>
        </p:spPr>
        <p:txBody>
          <a:bodyPr>
            <a:normAutofit/>
          </a:bodyPr>
          <a:lstStyle>
            <a:lvl1pPr marL="0" indent="0">
              <a:buNone/>
              <a:defRPr sz="1600" b="1" i="0" cap="all" baseline="0">
                <a:latin typeface="Myriad Pro" pitchFamily="34" charset="0"/>
                <a:cs typeface="Myriad Pro" pitchFamily="34" charset="0"/>
              </a:defRPr>
            </a:lvl1pPr>
          </a:lstStyle>
          <a:p>
            <a:pPr lvl="0"/>
            <a:r>
              <a:rPr lang="en-US" dirty="0"/>
              <a:t>Label goes here, if needed</a:t>
            </a:r>
          </a:p>
        </p:txBody>
      </p:sp>
      <p:sp>
        <p:nvSpPr>
          <p:cNvPr id="20" name="Text Placeholder 17"/>
          <p:cNvSpPr>
            <a:spLocks noGrp="1"/>
          </p:cNvSpPr>
          <p:nvPr>
            <p:ph type="body" sz="quarter" idx="11" hasCustomPrompt="1"/>
          </p:nvPr>
        </p:nvSpPr>
        <p:spPr>
          <a:xfrm>
            <a:off x="814918" y="2826722"/>
            <a:ext cx="10629381" cy="849312"/>
          </a:xfrm>
        </p:spPr>
        <p:txBody>
          <a:bodyPr>
            <a:normAutofit/>
          </a:bodyPr>
          <a:lstStyle>
            <a:lvl1pPr marL="0" indent="0">
              <a:buNone/>
              <a:defRPr sz="3000" baseline="0">
                <a:latin typeface="Myriad Pro" pitchFamily="34" charset="0"/>
                <a:cs typeface="Myriad Pro" pitchFamily="34" charset="0"/>
              </a:defRPr>
            </a:lvl1pPr>
          </a:lstStyle>
          <a:p>
            <a:pPr lvl="0"/>
            <a:r>
              <a:rPr lang="en-US" dirty="0"/>
              <a:t>Type sample goes here</a:t>
            </a:r>
          </a:p>
        </p:txBody>
      </p:sp>
      <p:sp>
        <p:nvSpPr>
          <p:cNvPr id="24" name="Title 1"/>
          <p:cNvSpPr>
            <a:spLocks noGrp="1"/>
          </p:cNvSpPr>
          <p:nvPr>
            <p:ph type="title" hasCustomPrompt="1"/>
          </p:nvPr>
        </p:nvSpPr>
        <p:spPr>
          <a:xfrm>
            <a:off x="814461" y="1914072"/>
            <a:ext cx="10629839" cy="883924"/>
          </a:xfrm>
        </p:spPr>
        <p:txBody>
          <a:bodyPr tIns="0" bIns="0">
            <a:normAutofit/>
          </a:bodyPr>
          <a:lstStyle>
            <a:lvl1pPr algn="l">
              <a:defRPr sz="3600" b="1" cap="all">
                <a:solidFill>
                  <a:srgbClr val="800000"/>
                </a:solidFill>
                <a:latin typeface="Myriad Pro" pitchFamily="34" charset="0"/>
                <a:cs typeface="Myriad Pro" pitchFamily="34" charset="0"/>
              </a:defRPr>
            </a:lvl1pPr>
          </a:lstStyle>
          <a:p>
            <a:r>
              <a:rPr lang="en-US" dirty="0"/>
              <a:t>Headline/sample</a:t>
            </a:r>
          </a:p>
        </p:txBody>
      </p:sp>
      <p:sp>
        <p:nvSpPr>
          <p:cNvPr id="26" name="Text Placeholder 21"/>
          <p:cNvSpPr>
            <a:spLocks noGrp="1"/>
          </p:cNvSpPr>
          <p:nvPr>
            <p:ph type="body" sz="quarter" idx="12" hasCustomPrompt="1"/>
          </p:nvPr>
        </p:nvSpPr>
        <p:spPr>
          <a:xfrm>
            <a:off x="814918" y="4182273"/>
            <a:ext cx="10629381" cy="507197"/>
          </a:xfrm>
        </p:spPr>
        <p:txBody>
          <a:bodyPr>
            <a:normAutofit/>
          </a:bodyPr>
          <a:lstStyle>
            <a:lvl1pPr marL="0" indent="0">
              <a:buNone/>
              <a:defRPr sz="2000" b="0" i="1" baseline="0">
                <a:latin typeface="Myriad Pro" pitchFamily="34" charset="0"/>
                <a:cs typeface="Myriad Pro" pitchFamily="34" charset="0"/>
              </a:defRPr>
            </a:lvl1pPr>
          </a:lstStyle>
          <a:p>
            <a:pPr lvl="0"/>
            <a:r>
              <a:rPr lang="en-US" dirty="0"/>
              <a:t>Secondary type sample (chart, caption, etc.)</a:t>
            </a:r>
          </a:p>
        </p:txBody>
      </p:sp>
      <p:sp>
        <p:nvSpPr>
          <p:cNvPr id="8"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dirty="0">
                <a:solidFill>
                  <a:srgbClr val="7F7F7F"/>
                </a:solidFill>
              </a:rPr>
              <a:t>Type LOYOLA UNIVERSITY CHICAGO, if needed</a:t>
            </a:r>
          </a:p>
        </p:txBody>
      </p:sp>
    </p:spTree>
    <p:extLst>
      <p:ext uri="{BB962C8B-B14F-4D97-AF65-F5344CB8AC3E}">
        <p14:creationId xmlns:p14="http://schemas.microsoft.com/office/powerpoint/2010/main" val="325401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6" name="Picture 7" descr="checkersMaroonFinal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LUC_vertical_reverse_color_forPPT.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7949" y="3810001"/>
            <a:ext cx="3896101" cy="2630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43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37CAE-0D07-2D4D-B0CF-FB80FDEEB265}" type="datetimeFigureOut">
              <a:rPr lang="en-US" smtClean="0"/>
              <a:t>4/19/2024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102F2-95C5-954C-9F6C-3AA639D116C2}" type="slidenum">
              <a:rPr lang="en-US" smtClean="0"/>
              <a:t>‹#›</a:t>
            </a:fld>
            <a:endParaRPr lang="en-US"/>
          </a:p>
        </p:txBody>
      </p:sp>
    </p:spTree>
    <p:extLst>
      <p:ext uri="{BB962C8B-B14F-4D97-AF65-F5344CB8AC3E}">
        <p14:creationId xmlns:p14="http://schemas.microsoft.com/office/powerpoint/2010/main" val="352886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28800" y="4307865"/>
            <a:ext cx="8534400" cy="1383243"/>
          </a:xfrm>
        </p:spPr>
        <p:txBody>
          <a:bodyPr/>
          <a:lstStyle/>
          <a:p>
            <a:r>
              <a:rPr lang="en-US" dirty="0"/>
              <a:t>Jameson Walker, Sarah Maxey (PhD, Advisor)</a:t>
            </a:r>
          </a:p>
        </p:txBody>
      </p:sp>
      <p:sp>
        <p:nvSpPr>
          <p:cNvPr id="3" name="Title 2"/>
          <p:cNvSpPr>
            <a:spLocks noGrp="1"/>
          </p:cNvSpPr>
          <p:nvPr>
            <p:ph type="ctrTitle"/>
          </p:nvPr>
        </p:nvSpPr>
        <p:spPr/>
        <p:txBody>
          <a:bodyPr/>
          <a:lstStyle/>
          <a:p>
            <a:r>
              <a:rPr lang="en-US" dirty="0"/>
              <a:t>Provost Fellowship</a:t>
            </a:r>
          </a:p>
        </p:txBody>
      </p:sp>
      <p:sp>
        <p:nvSpPr>
          <p:cNvPr id="4" name="Text Placeholder 3"/>
          <p:cNvSpPr>
            <a:spLocks noGrp="1"/>
          </p:cNvSpPr>
          <p:nvPr>
            <p:ph type="body" sz="quarter" idx="10"/>
          </p:nvPr>
        </p:nvSpPr>
        <p:spPr>
          <a:xfrm>
            <a:off x="1568245" y="1801475"/>
            <a:ext cx="9055510" cy="1627525"/>
          </a:xfrm>
        </p:spPr>
        <p:txBody>
          <a:bodyPr>
            <a:noAutofit/>
          </a:bodyPr>
          <a:lstStyle/>
          <a:p>
            <a:r>
              <a:rPr lang="en-US" sz="3200" b="1" dirty="0">
                <a:solidFill>
                  <a:schemeClr val="bg1"/>
                </a:solidFill>
                <a:latin typeface="Segoe UI"/>
                <a:cs typeface="Segoe UI"/>
              </a:rPr>
              <a:t>The Consequences of Blame: </a:t>
            </a:r>
            <a:br>
              <a:rPr lang="en-US" sz="3200" b="1" dirty="0">
                <a:solidFill>
                  <a:schemeClr val="bg1"/>
                </a:solidFill>
                <a:latin typeface="Segoe UI"/>
                <a:cs typeface="Segoe UI"/>
              </a:rPr>
            </a:br>
            <a:r>
              <a:rPr lang="en-US" sz="3200" b="1" dirty="0">
                <a:solidFill>
                  <a:schemeClr val="bg1"/>
                </a:solidFill>
                <a:latin typeface="Segoe UI"/>
                <a:cs typeface="Segoe UI"/>
              </a:rPr>
              <a:t>Media Coverage, Environmental Degradation, and Public Support for Environmentalism in the Global South</a:t>
            </a:r>
            <a:endParaRPr lang="en-US" sz="3200" dirty="0"/>
          </a:p>
        </p:txBody>
      </p:sp>
    </p:spTree>
    <p:extLst>
      <p:ext uri="{BB962C8B-B14F-4D97-AF65-F5344CB8AC3E}">
        <p14:creationId xmlns:p14="http://schemas.microsoft.com/office/powerpoint/2010/main" val="355551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Media content analysis (results)</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B6EBBA30-DEF0-B623-D38C-76BAC6AE9617}"/>
              </a:ext>
            </a:extLst>
          </p:cNvPr>
          <p:cNvSpPr txBox="1"/>
          <p:nvPr/>
        </p:nvSpPr>
        <p:spPr>
          <a:xfrm>
            <a:off x="711201" y="2094704"/>
            <a:ext cx="10829158" cy="3293209"/>
          </a:xfrm>
          <a:prstGeom prst="rect">
            <a:avLst/>
          </a:prstGeom>
          <a:noFill/>
        </p:spPr>
        <p:txBody>
          <a:bodyPr wrap="square">
            <a:spAutoFit/>
          </a:bodyPr>
          <a:lstStyle/>
          <a:p>
            <a:pPr marL="662940" indent="-457200">
              <a:buFont typeface="Arial" panose="020B0604020202020204" pitchFamily="34" charset="0"/>
              <a:buChar char="•"/>
            </a:pPr>
            <a:r>
              <a:rPr lang="en-US" sz="2600" kern="100" dirty="0">
                <a:solidFill>
                  <a:schemeClr val="tx1"/>
                </a:solidFill>
                <a:effectLst/>
                <a:ea typeface="Aptos" panose="020B0004020202020204" pitchFamily="34" charset="0"/>
                <a:cs typeface="Times New Roman" panose="02020603050405020304" pitchFamily="18" charset="0"/>
              </a:rPr>
              <a:t>26% to another country</a:t>
            </a:r>
          </a:p>
          <a:p>
            <a:pPr marL="1371600"/>
            <a:r>
              <a:rPr lang="en-US" sz="2600" kern="100" dirty="0">
                <a:solidFill>
                  <a:schemeClr val="tx1"/>
                </a:solidFill>
                <a:effectLst/>
                <a:ea typeface="Aptos" panose="020B0004020202020204" pitchFamily="34" charset="0"/>
                <a:cs typeface="Times New Roman" panose="02020603050405020304" pitchFamily="18" charset="0"/>
              </a:rPr>
              <a:t>“…many said </a:t>
            </a:r>
            <a:r>
              <a:rPr lang="en-US" sz="2600" b="1" kern="100" dirty="0">
                <a:solidFill>
                  <a:schemeClr val="tx1"/>
                </a:solidFill>
                <a:effectLst/>
                <a:ea typeface="Aptos" panose="020B0004020202020204" pitchFamily="34" charset="0"/>
                <a:cs typeface="Times New Roman" panose="02020603050405020304" pitchFamily="18" charset="0"/>
              </a:rPr>
              <a:t>Hurricane Katrina's fury mocked Bush's opposition to international efforts to confront global warming,</a:t>
            </a:r>
            <a:r>
              <a:rPr lang="en-US" sz="2600" kern="100" dirty="0">
                <a:solidFill>
                  <a:schemeClr val="tx1"/>
                </a:solidFill>
                <a:effectLst/>
                <a:ea typeface="Aptos" panose="020B0004020202020204" pitchFamily="34" charset="0"/>
                <a:cs typeface="Times New Roman" panose="02020603050405020304" pitchFamily="18" charset="0"/>
              </a:rPr>
              <a:t> which some experts say contributes to the severity of such storms. In other countries, commentators have linked Katrina to the dangers of global warming, and Bush's opposition to the Kyoto protocol on climate change” (Washington Post, 2005). </a:t>
            </a:r>
          </a:p>
          <a:p>
            <a:pPr marL="662940" marR="0" lvl="0" indent="-457200">
              <a:spcBef>
                <a:spcPts val="0"/>
              </a:spcBef>
              <a:spcAft>
                <a:spcPts val="0"/>
              </a:spcAft>
              <a:buFont typeface="Arial" panose="020B0604020202020204" pitchFamily="34" charset="0"/>
              <a:buChar char="•"/>
            </a:pPr>
            <a:endParaRPr lang="en-US" sz="2600" kern="100" dirty="0">
              <a:solidFill>
                <a:schemeClr val="tx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810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Media content analysis (results)</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B6EBBA30-DEF0-B623-D38C-76BAC6AE9617}"/>
              </a:ext>
            </a:extLst>
          </p:cNvPr>
          <p:cNvSpPr txBox="1"/>
          <p:nvPr/>
        </p:nvSpPr>
        <p:spPr>
          <a:xfrm>
            <a:off x="814463" y="2094704"/>
            <a:ext cx="10829158" cy="3293209"/>
          </a:xfrm>
          <a:prstGeom prst="rect">
            <a:avLst/>
          </a:prstGeom>
          <a:noFill/>
        </p:spPr>
        <p:txBody>
          <a:bodyPr wrap="square">
            <a:spAutoFit/>
          </a:bodyPr>
          <a:lstStyle/>
          <a:p>
            <a:pPr marL="662940" indent="-457200">
              <a:buFont typeface="Arial" panose="020B0604020202020204" pitchFamily="34" charset="0"/>
              <a:buChar char="•"/>
            </a:pPr>
            <a:r>
              <a:rPr lang="en-US" sz="2600" kern="100" dirty="0">
                <a:solidFill>
                  <a:schemeClr val="tx1"/>
                </a:solidFill>
                <a:ea typeface="Aptos" panose="020B0004020202020204" pitchFamily="34" charset="0"/>
                <a:cs typeface="Times New Roman" panose="02020603050405020304" pitchFamily="18" charset="0"/>
              </a:rPr>
              <a:t>14% of speeches attributed blame to the affected country. </a:t>
            </a:r>
          </a:p>
          <a:p>
            <a:pPr marL="1371600"/>
            <a:r>
              <a:rPr lang="en-US" sz="2600" kern="100" dirty="0">
                <a:solidFill>
                  <a:schemeClr val="tx1"/>
                </a:solidFill>
                <a:effectLst/>
                <a:ea typeface="Aptos" panose="020B0004020202020204" pitchFamily="34" charset="0"/>
                <a:cs typeface="Times New Roman" panose="02020603050405020304" pitchFamily="18" charset="0"/>
              </a:rPr>
              <a:t>"Environmentalists predict that Madagascar will be the next Haiti, </a:t>
            </a:r>
            <a:r>
              <a:rPr lang="en-US" sz="2600" b="1" kern="100" dirty="0">
                <a:solidFill>
                  <a:schemeClr val="tx1"/>
                </a:solidFill>
                <a:effectLst/>
                <a:ea typeface="Aptos" panose="020B0004020202020204" pitchFamily="34" charset="0"/>
                <a:cs typeface="Times New Roman" panose="02020603050405020304" pitchFamily="18" charset="0"/>
              </a:rPr>
              <a:t>a country suffering catastrophic deforestation and environmental degradation because of poor governance“ </a:t>
            </a:r>
            <a:r>
              <a:rPr lang="en-US" sz="2600" kern="100" dirty="0">
                <a:solidFill>
                  <a:schemeClr val="tx1"/>
                </a:solidFill>
                <a:effectLst/>
                <a:ea typeface="Aptos" panose="020B0004020202020204" pitchFamily="34" charset="0"/>
                <a:cs typeface="Times New Roman" panose="02020603050405020304" pitchFamily="18" charset="0"/>
              </a:rPr>
              <a:t>(LA Times, 2009).</a:t>
            </a:r>
          </a:p>
          <a:p>
            <a:pPr marL="1371600"/>
            <a:endParaRPr lang="en-US" sz="2600" kern="100" dirty="0">
              <a:solidFill>
                <a:schemeClr val="tx1"/>
              </a:solidFill>
              <a:effectLst/>
              <a:ea typeface="Aptos" panose="020B0004020202020204" pitchFamily="34" charset="0"/>
              <a:cs typeface="Times New Roman" panose="02020603050405020304" pitchFamily="18" charset="0"/>
            </a:endParaRPr>
          </a:p>
          <a:p>
            <a:pPr marL="662940" indent="-457200">
              <a:buFont typeface="Arial" panose="020B0604020202020204" pitchFamily="34" charset="0"/>
              <a:buChar char="•"/>
            </a:pPr>
            <a:r>
              <a:rPr lang="en-US" sz="2600" kern="100" dirty="0">
                <a:solidFill>
                  <a:schemeClr val="tx1"/>
                </a:solidFill>
                <a:ea typeface="Aptos" panose="020B0004020202020204" pitchFamily="34" charset="0"/>
                <a:cs typeface="Times New Roman" panose="02020603050405020304" pitchFamily="18" charset="0"/>
              </a:rPr>
              <a:t>7% to non-state actors</a:t>
            </a:r>
            <a:endParaRPr lang="en-US" sz="2600" kern="100" dirty="0">
              <a:solidFill>
                <a:schemeClr val="tx1"/>
              </a:solidFill>
              <a:effectLst/>
              <a:ea typeface="Aptos" panose="020B0004020202020204" pitchFamily="34" charset="0"/>
              <a:cs typeface="Times New Roman" panose="02020603050405020304" pitchFamily="18" charset="0"/>
            </a:endParaRPr>
          </a:p>
          <a:p>
            <a:pPr marL="1371600"/>
            <a:r>
              <a:rPr lang="en-US" sz="2600" kern="100" dirty="0">
                <a:solidFill>
                  <a:schemeClr val="tx1"/>
                </a:solidFill>
                <a:ea typeface="Aptos" panose="020B0004020202020204" pitchFamily="34" charset="0"/>
                <a:cs typeface="Times New Roman" panose="02020603050405020304" pitchFamily="18" charset="0"/>
              </a:rPr>
              <a:t>"A highly profitable global industry like </a:t>
            </a:r>
            <a:r>
              <a:rPr lang="en-US" sz="2600" b="1" kern="100" dirty="0">
                <a:solidFill>
                  <a:schemeClr val="tx1"/>
                </a:solidFill>
                <a:ea typeface="Aptos" panose="020B0004020202020204" pitchFamily="34" charset="0"/>
                <a:cs typeface="Times New Roman" panose="02020603050405020304" pitchFamily="18" charset="0"/>
              </a:rPr>
              <a:t>the oil business should be required to maintain a disaster response force“ </a:t>
            </a:r>
            <a:r>
              <a:rPr lang="en-US" sz="2600" kern="100" dirty="0">
                <a:solidFill>
                  <a:schemeClr val="tx1"/>
                </a:solidFill>
                <a:ea typeface="Aptos" panose="020B0004020202020204" pitchFamily="34" charset="0"/>
                <a:cs typeface="Times New Roman" panose="02020603050405020304" pitchFamily="18" charset="0"/>
              </a:rPr>
              <a:t>(LA Times, 2005). </a:t>
            </a:r>
          </a:p>
        </p:txBody>
      </p:sp>
    </p:spTree>
    <p:extLst>
      <p:ext uri="{BB962C8B-B14F-4D97-AF65-F5344CB8AC3E}">
        <p14:creationId xmlns:p14="http://schemas.microsoft.com/office/powerpoint/2010/main" val="332546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Media content analysis (results)</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pic>
        <p:nvPicPr>
          <p:cNvPr id="2" name="Picture 1">
            <a:extLst>
              <a:ext uri="{FF2B5EF4-FFF2-40B4-BE49-F238E27FC236}">
                <a16:creationId xmlns:a16="http://schemas.microsoft.com/office/drawing/2014/main" id="{DF93DEC4-E24F-3057-E975-8787FC00A7F6}"/>
              </a:ext>
            </a:extLst>
          </p:cNvPr>
          <p:cNvPicPr>
            <a:picLocks noChangeAspect="1"/>
          </p:cNvPicPr>
          <p:nvPr/>
        </p:nvPicPr>
        <p:blipFill>
          <a:blip r:embed="rId3"/>
          <a:stretch>
            <a:fillRect/>
          </a:stretch>
        </p:blipFill>
        <p:spPr>
          <a:xfrm>
            <a:off x="2655553" y="1746845"/>
            <a:ext cx="6597261" cy="4798008"/>
          </a:xfrm>
          <a:prstGeom prst="rect">
            <a:avLst/>
          </a:prstGeom>
        </p:spPr>
      </p:pic>
    </p:spTree>
    <p:extLst>
      <p:ext uri="{BB962C8B-B14F-4D97-AF65-F5344CB8AC3E}">
        <p14:creationId xmlns:p14="http://schemas.microsoft.com/office/powerpoint/2010/main" val="289316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Public opinion survey experiment (design)</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079FCEE9-B8F1-0ED2-8F41-F01C7F37FFA6}"/>
              </a:ext>
            </a:extLst>
          </p:cNvPr>
          <p:cNvSpPr txBox="1"/>
          <p:nvPr/>
        </p:nvSpPr>
        <p:spPr>
          <a:xfrm>
            <a:off x="961696" y="1861967"/>
            <a:ext cx="10268607" cy="3693319"/>
          </a:xfrm>
          <a:prstGeom prst="rect">
            <a:avLst/>
          </a:prstGeom>
          <a:noFill/>
        </p:spPr>
        <p:txBody>
          <a:bodyPr wrap="square">
            <a:spAutoFit/>
          </a:bodyPr>
          <a:lstStyle/>
          <a:p>
            <a:pPr marL="205740"/>
            <a:r>
              <a:rPr lang="en-US" b="1" kern="100" dirty="0">
                <a:latin typeface="Myriad Pro" panose="020B0503030403020204" charset="0"/>
                <a:ea typeface="Aptos" panose="020B0004020202020204" pitchFamily="34" charset="0"/>
                <a:cs typeface="Times New Roman" panose="02020603050405020304" pitchFamily="18" charset="0"/>
              </a:rPr>
              <a:t>Detailing blame:</a:t>
            </a:r>
          </a:p>
          <a:p>
            <a:pPr marL="948690" lvl="1" indent="-285750">
              <a:buFont typeface="Arial" panose="020B0604020202020204" pitchFamily="34" charset="0"/>
              <a:buChar char="•"/>
            </a:pPr>
            <a:r>
              <a:rPr lang="en-US" kern="100" dirty="0">
                <a:latin typeface="Myriad Pro" panose="020B0503030403020204" charset="0"/>
                <a:ea typeface="Aptos" panose="020B0004020202020204" pitchFamily="34" charset="0"/>
                <a:cs typeface="Times New Roman" panose="02020603050405020304" pitchFamily="18" charset="0"/>
              </a:rPr>
              <a:t>Control paragraph </a:t>
            </a:r>
          </a:p>
          <a:p>
            <a:pPr marL="948690" lvl="1" indent="-285750">
              <a:buFont typeface="Arial" panose="020B0604020202020204" pitchFamily="34" charset="0"/>
              <a:buChar char="•"/>
            </a:pPr>
            <a:r>
              <a:rPr lang="en-US" kern="100" dirty="0">
                <a:latin typeface="Myriad Pro" panose="020B0503030403020204" charset="0"/>
                <a:ea typeface="Aptos" panose="020B0004020202020204" pitchFamily="34" charset="0"/>
                <a:cs typeface="Times New Roman" panose="02020603050405020304" pitchFamily="18" charset="0"/>
              </a:rPr>
              <a:t>Blame paragraph </a:t>
            </a:r>
          </a:p>
          <a:p>
            <a:pPr marL="662940" lvl="1"/>
            <a:endParaRPr lang="en-US" kern="100" dirty="0">
              <a:latin typeface="Myriad Pro" panose="020B0503030403020204" charset="0"/>
              <a:ea typeface="Aptos" panose="020B0004020202020204" pitchFamily="34" charset="0"/>
              <a:cs typeface="Times New Roman" panose="02020603050405020304" pitchFamily="18" charset="0"/>
            </a:endParaRPr>
          </a:p>
          <a:p>
            <a:pPr marL="205740"/>
            <a:r>
              <a:rPr lang="en-US" b="1" kern="100" dirty="0">
                <a:latin typeface="Myriad Pro" panose="020B0503030403020204" charset="0"/>
                <a:ea typeface="Aptos" panose="020B0004020202020204" pitchFamily="34" charset="0"/>
                <a:cs typeface="Times New Roman" panose="02020603050405020304" pitchFamily="18" charset="0"/>
              </a:rPr>
              <a:t>Support for Political Action:</a:t>
            </a:r>
          </a:p>
          <a:p>
            <a:pPr marL="948690" lvl="1" indent="-285750">
              <a:buFont typeface="Arial" panose="020B0604020202020204" pitchFamily="34" charset="0"/>
              <a:buChar char="•"/>
            </a:pPr>
            <a:r>
              <a:rPr lang="en-US" dirty="0">
                <a:solidFill>
                  <a:srgbClr val="000000"/>
                </a:solidFill>
                <a:latin typeface="Myriad Pro" panose="020B0503030403020204" charset="0"/>
              </a:rPr>
              <a:t>F</a:t>
            </a:r>
            <a:r>
              <a:rPr lang="en-US" sz="1800" b="0" i="0" u="none" strike="noStrike" dirty="0">
                <a:solidFill>
                  <a:srgbClr val="000000"/>
                </a:solidFill>
                <a:effectLst/>
                <a:latin typeface="Myriad Pro" panose="020B0503030403020204" charset="0"/>
              </a:rPr>
              <a:t>our-point scale ranging from “strongly oppose” to “strongly support.”</a:t>
            </a:r>
            <a:endParaRPr lang="en-US" dirty="0">
              <a:solidFill>
                <a:srgbClr val="000000"/>
              </a:solidFill>
              <a:latin typeface="Myriad Pro" panose="020B0503030403020204" charset="0"/>
            </a:endParaRPr>
          </a:p>
          <a:p>
            <a:pPr marL="948690" lvl="1" indent="-285750">
              <a:buFont typeface="Arial" panose="020B0604020202020204" pitchFamily="34" charset="0"/>
              <a:buChar char="•"/>
            </a:pPr>
            <a:r>
              <a:rPr lang="en-US" dirty="0">
                <a:solidFill>
                  <a:srgbClr val="000000"/>
                </a:solidFill>
                <a:latin typeface="Myriad Pro" panose="020B0503030403020204" charset="0"/>
              </a:rPr>
              <a:t>P</a:t>
            </a:r>
            <a:r>
              <a:rPr lang="en-US" sz="1800" b="0" i="0" u="none" strike="noStrike" dirty="0">
                <a:solidFill>
                  <a:srgbClr val="000000"/>
                </a:solidFill>
                <a:effectLst/>
                <a:latin typeface="Myriad Pro" panose="020B0503030403020204" charset="0"/>
              </a:rPr>
              <a:t>roviding food aid to help people affected by the drought, </a:t>
            </a:r>
          </a:p>
          <a:p>
            <a:pPr marL="948690" lvl="1" indent="-285750">
              <a:buFont typeface="Arial" panose="020B0604020202020204" pitchFamily="34" charset="0"/>
              <a:buChar char="•"/>
            </a:pPr>
            <a:r>
              <a:rPr lang="en-US" dirty="0">
                <a:solidFill>
                  <a:srgbClr val="000000"/>
                </a:solidFill>
                <a:latin typeface="Myriad Pro" panose="020B0503030403020204" charset="0"/>
              </a:rPr>
              <a:t>P</a:t>
            </a:r>
            <a:r>
              <a:rPr lang="en-US" sz="1800" b="0" i="0" u="none" strike="noStrike" dirty="0">
                <a:solidFill>
                  <a:srgbClr val="000000"/>
                </a:solidFill>
                <a:effectLst/>
                <a:latin typeface="Myriad Pro" panose="020B0503030403020204" charset="0"/>
              </a:rPr>
              <a:t>roviding financial aid to help countries in the region prepare for future extreme weather events, </a:t>
            </a:r>
          </a:p>
          <a:p>
            <a:pPr marL="948690" lvl="1" indent="-285750">
              <a:buFont typeface="Arial" panose="020B0604020202020204" pitchFamily="34" charset="0"/>
              <a:buChar char="•"/>
            </a:pPr>
            <a:r>
              <a:rPr lang="en-US" dirty="0">
                <a:solidFill>
                  <a:srgbClr val="000000"/>
                </a:solidFill>
                <a:latin typeface="Myriad Pro" panose="020B0503030403020204" charset="0"/>
              </a:rPr>
              <a:t>M</a:t>
            </a:r>
            <a:r>
              <a:rPr lang="en-US" sz="1800" b="0" i="0" u="none" strike="noStrike" dirty="0">
                <a:solidFill>
                  <a:srgbClr val="000000"/>
                </a:solidFill>
                <a:effectLst/>
                <a:latin typeface="Myriad Pro" panose="020B0503030403020204" charset="0"/>
              </a:rPr>
              <a:t>aking a public statement of support for the affected region. </a:t>
            </a:r>
          </a:p>
          <a:p>
            <a:pPr marL="205740"/>
            <a:endParaRPr lang="en-US" b="1" kern="100" dirty="0">
              <a:latin typeface="Myriad Pro" panose="020B0503030403020204" charset="0"/>
              <a:ea typeface="Aptos" panose="020B0004020202020204" pitchFamily="34" charset="0"/>
              <a:cs typeface="Times New Roman" panose="02020603050405020304" pitchFamily="18" charset="0"/>
            </a:endParaRPr>
          </a:p>
          <a:p>
            <a:pPr marL="205740"/>
            <a:r>
              <a:rPr lang="en-US" b="1" kern="100" dirty="0">
                <a:latin typeface="Myriad Pro" panose="020B0503030403020204" charset="0"/>
                <a:ea typeface="Aptos" panose="020B0004020202020204" pitchFamily="34" charset="0"/>
                <a:cs typeface="Times New Roman" panose="02020603050405020304" pitchFamily="18" charset="0"/>
              </a:rPr>
              <a:t>Pro-environmental Behavior and Demographics </a:t>
            </a:r>
          </a:p>
          <a:p>
            <a:pPr marL="948690" lvl="1" indent="-285750">
              <a:buFont typeface="Arial" panose="020B0604020202020204" pitchFamily="34" charset="0"/>
              <a:buChar char="•"/>
            </a:pPr>
            <a:r>
              <a:rPr lang="en-US" kern="100" dirty="0">
                <a:latin typeface="Myriad Pro" panose="020B0503030403020204" charset="0"/>
                <a:ea typeface="Aptos" panose="020B0004020202020204" pitchFamily="34" charset="0"/>
                <a:cs typeface="Times New Roman" panose="02020603050405020304" pitchFamily="18" charset="0"/>
              </a:rPr>
              <a:t>PEW research center question format</a:t>
            </a:r>
          </a:p>
        </p:txBody>
      </p:sp>
    </p:spTree>
    <p:extLst>
      <p:ext uri="{BB962C8B-B14F-4D97-AF65-F5344CB8AC3E}">
        <p14:creationId xmlns:p14="http://schemas.microsoft.com/office/powerpoint/2010/main" val="426720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normAutofit/>
          </a:bodyPr>
          <a:lstStyle/>
          <a:p>
            <a:r>
              <a:rPr lang="en-US" dirty="0"/>
              <a:t>Public opinion survey  (Result expectations)</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sp>
        <p:nvSpPr>
          <p:cNvPr id="5" name="TextBox 4">
            <a:extLst>
              <a:ext uri="{FF2B5EF4-FFF2-40B4-BE49-F238E27FC236}">
                <a16:creationId xmlns:a16="http://schemas.microsoft.com/office/drawing/2014/main" id="{079FCEE9-B8F1-0ED2-8F41-F01C7F37FFA6}"/>
              </a:ext>
            </a:extLst>
          </p:cNvPr>
          <p:cNvSpPr txBox="1"/>
          <p:nvPr/>
        </p:nvSpPr>
        <p:spPr>
          <a:xfrm>
            <a:off x="995077" y="1994578"/>
            <a:ext cx="10268607" cy="3323987"/>
          </a:xfrm>
          <a:prstGeom prst="rect">
            <a:avLst/>
          </a:prstGeom>
          <a:noFill/>
        </p:spPr>
        <p:txBody>
          <a:bodyPr wrap="square">
            <a:spAutoFit/>
          </a:bodyPr>
          <a:lstStyle/>
          <a:p>
            <a:pPr fontAlgn="base">
              <a:spcBef>
                <a:spcPts val="1200"/>
              </a:spcBef>
            </a:pPr>
            <a:r>
              <a:rPr lang="en-US" sz="2000" b="0" i="0" u="none" strike="noStrike" dirty="0">
                <a:solidFill>
                  <a:srgbClr val="000000"/>
                </a:solidFill>
                <a:effectLst/>
                <a:latin typeface="Myriad Pro" panose="020B0503030403020204" charset="0"/>
              </a:rPr>
              <a:t>Survey yet to be completed, IRB approval received 4/18</a:t>
            </a:r>
          </a:p>
          <a:p>
            <a:pPr rtl="0" fontAlgn="base">
              <a:spcBef>
                <a:spcPts val="1200"/>
              </a:spcBef>
              <a:spcAft>
                <a:spcPts val="0"/>
              </a:spcAft>
            </a:pPr>
            <a:endParaRPr lang="en-US" sz="2000" b="0" i="0" u="none" strike="noStrike" dirty="0">
              <a:solidFill>
                <a:srgbClr val="000000"/>
              </a:solidFill>
              <a:effectLst/>
              <a:latin typeface="Myriad Pro" panose="020B0503030403020204" charset="0"/>
            </a:endParaRPr>
          </a:p>
          <a:p>
            <a:pPr rtl="0" fontAlgn="base">
              <a:spcBef>
                <a:spcPts val="1200"/>
              </a:spcBef>
              <a:spcAft>
                <a:spcPts val="0"/>
              </a:spcAft>
            </a:pPr>
            <a:r>
              <a:rPr lang="en-US" sz="2000" b="1" i="0" u="none" strike="noStrike" dirty="0">
                <a:solidFill>
                  <a:srgbClr val="000000"/>
                </a:solidFill>
                <a:effectLst/>
                <a:latin typeface="Myriad Pro" panose="020B0503030403020204" charset="0"/>
              </a:rPr>
              <a:t>We expect that: </a:t>
            </a:r>
          </a:p>
          <a:p>
            <a:pPr marL="742950" lvl="1" indent="-285750" fontAlgn="base">
              <a:spcBef>
                <a:spcPts val="1200"/>
              </a:spcBef>
              <a:buFont typeface="Arial" panose="020B0604020202020204" pitchFamily="34" charset="0"/>
              <a:buChar char="•"/>
            </a:pPr>
            <a:r>
              <a:rPr lang="en-US" sz="2000" b="0" i="0" u="none" strike="noStrike" dirty="0">
                <a:solidFill>
                  <a:srgbClr val="000000"/>
                </a:solidFill>
                <a:effectLst/>
                <a:latin typeface="Myriad Pro" panose="020B0503030403020204" charset="0"/>
              </a:rPr>
              <a:t>“Global North” condition will report higher levels of pro-environmental support</a:t>
            </a:r>
          </a:p>
          <a:p>
            <a:pPr marL="742950" lvl="1" indent="-285750" fontAlgn="base">
              <a:spcBef>
                <a:spcPts val="1200"/>
              </a:spcBef>
              <a:buFont typeface="Arial" panose="020B0604020202020204" pitchFamily="34" charset="0"/>
              <a:buChar char="•"/>
            </a:pPr>
            <a:r>
              <a:rPr lang="en-US" sz="2000" b="0" i="0" u="none" strike="noStrike" dirty="0">
                <a:solidFill>
                  <a:srgbClr val="000000"/>
                </a:solidFill>
                <a:effectLst/>
                <a:latin typeface="Myriad Pro" panose="020B0503030403020204" charset="0"/>
              </a:rPr>
              <a:t>“</a:t>
            </a:r>
            <a:r>
              <a:rPr lang="en-US" sz="2000" dirty="0">
                <a:solidFill>
                  <a:srgbClr val="000000"/>
                </a:solidFill>
                <a:latin typeface="Myriad Pro" panose="020B0503030403020204" charset="0"/>
              </a:rPr>
              <a:t>Ge</a:t>
            </a:r>
            <a:r>
              <a:rPr lang="en-US" sz="2000" b="0" i="0" u="none" strike="noStrike" dirty="0">
                <a:solidFill>
                  <a:srgbClr val="000000"/>
                </a:solidFill>
                <a:effectLst/>
                <a:latin typeface="Myriad Pro" panose="020B0503030403020204" charset="0"/>
              </a:rPr>
              <a:t>neral forces” condition will report higher levels of support than respondents in the control condition</a:t>
            </a:r>
            <a:endParaRPr lang="en-US" sz="2000" dirty="0">
              <a:solidFill>
                <a:srgbClr val="000000"/>
              </a:solidFill>
              <a:latin typeface="Myriad Pro" panose="020B0503030403020204" charset="0"/>
            </a:endParaRPr>
          </a:p>
          <a:p>
            <a:pPr marL="742950" lvl="1" indent="-285750" fontAlgn="base">
              <a:spcBef>
                <a:spcPts val="1200"/>
              </a:spcBef>
              <a:buFont typeface="Arial" panose="020B0604020202020204" pitchFamily="34" charset="0"/>
              <a:buChar char="•"/>
            </a:pPr>
            <a:r>
              <a:rPr lang="en-US" sz="2000" b="0" i="0" u="none" strike="noStrike" dirty="0">
                <a:solidFill>
                  <a:srgbClr val="000000"/>
                </a:solidFill>
                <a:effectLst/>
                <a:latin typeface="Myriad Pro" panose="020B0503030403020204" charset="0"/>
              </a:rPr>
              <a:t>“Affected country” condition will report lower levels of support relative to the control condition</a:t>
            </a:r>
          </a:p>
        </p:txBody>
      </p:sp>
    </p:spTree>
    <p:extLst>
      <p:ext uri="{BB962C8B-B14F-4D97-AF65-F5344CB8AC3E}">
        <p14:creationId xmlns:p14="http://schemas.microsoft.com/office/powerpoint/2010/main" val="373691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normAutofit/>
          </a:bodyPr>
          <a:lstStyle/>
          <a:p>
            <a:r>
              <a:rPr lang="en-US" dirty="0"/>
              <a:t>Discussion &amp; Policy implications</a:t>
            </a:r>
          </a:p>
        </p:txBody>
      </p:sp>
      <p:sp>
        <p:nvSpPr>
          <p:cNvPr id="5" name="TextBox 4">
            <a:extLst>
              <a:ext uri="{FF2B5EF4-FFF2-40B4-BE49-F238E27FC236}">
                <a16:creationId xmlns:a16="http://schemas.microsoft.com/office/drawing/2014/main" id="{079FCEE9-B8F1-0ED2-8F41-F01C7F37FFA6}"/>
              </a:ext>
            </a:extLst>
          </p:cNvPr>
          <p:cNvSpPr txBox="1"/>
          <p:nvPr/>
        </p:nvSpPr>
        <p:spPr>
          <a:xfrm>
            <a:off x="1428674" y="2026110"/>
            <a:ext cx="9334652" cy="3570208"/>
          </a:xfrm>
          <a:prstGeom prst="rect">
            <a:avLst/>
          </a:prstGeom>
          <a:noFill/>
        </p:spPr>
        <p:txBody>
          <a:bodyPr wrap="square">
            <a:spAutoFit/>
          </a:bodyPr>
          <a:lstStyle/>
          <a:p>
            <a:pPr marL="457200" indent="-457200">
              <a:buFont typeface="Arial" panose="020B0604020202020204" pitchFamily="34" charset="0"/>
              <a:buChar char="•"/>
            </a:pPr>
            <a:r>
              <a:rPr lang="en-US" sz="2600" dirty="0">
                <a:latin typeface="Myriad Pro" panose="020B0503030403020204" charset="0"/>
              </a:rPr>
              <a:t>Blame attribution to the affected nation was lower than hypothesized</a:t>
            </a:r>
          </a:p>
          <a:p>
            <a:pPr marL="914400" lvl="1" indent="-457200">
              <a:buFont typeface="Arial" panose="020B0604020202020204" pitchFamily="34" charset="0"/>
              <a:buChar char="•"/>
            </a:pPr>
            <a:r>
              <a:rPr lang="en-US" sz="2600" b="1" dirty="0">
                <a:latin typeface="Myriad Pro" panose="020B0503030403020204" charset="0"/>
              </a:rPr>
              <a:t>Less directly attributed blame to the Global South</a:t>
            </a:r>
          </a:p>
          <a:p>
            <a:pPr marL="1371600" lvl="2" indent="-457200">
              <a:buFont typeface="Arial" panose="020B0604020202020204" pitchFamily="34" charset="0"/>
              <a:buChar char="•"/>
            </a:pPr>
            <a:endParaRPr lang="en-US" sz="2600" dirty="0">
              <a:latin typeface="Myriad Pro" panose="020B0503030403020204" charset="0"/>
            </a:endParaRPr>
          </a:p>
          <a:p>
            <a:pPr marL="457200" indent="-457200">
              <a:buFont typeface="Arial" panose="020B0604020202020204" pitchFamily="34" charset="0"/>
              <a:buChar char="•"/>
            </a:pPr>
            <a:r>
              <a:rPr lang="en-US" sz="2600" dirty="0">
                <a:latin typeface="Myriad Pro" panose="020B0503030403020204" charset="0"/>
              </a:rPr>
              <a:t>When blame is attributed to other nations, </a:t>
            </a:r>
            <a:r>
              <a:rPr lang="en-US" sz="2600" b="1" dirty="0">
                <a:latin typeface="Myriad Pro" panose="020B0503030403020204" charset="0"/>
              </a:rPr>
              <a:t>it is most often directed at the Global North</a:t>
            </a:r>
          </a:p>
          <a:p>
            <a:pPr marL="914400" lvl="1" indent="-457200">
              <a:buFont typeface="Arial" panose="020B0604020202020204" pitchFamily="34" charset="0"/>
              <a:buChar char="•"/>
            </a:pPr>
            <a:r>
              <a:rPr lang="en-US" sz="2600" dirty="0">
                <a:latin typeface="Myriad Pro" panose="020B0503030403020204" charset="0"/>
              </a:rPr>
              <a:t>Represents a positive trend</a:t>
            </a:r>
          </a:p>
          <a:p>
            <a:pPr marL="914400" lvl="1" indent="-457200">
              <a:buFont typeface="Arial" panose="020B0604020202020204" pitchFamily="34" charset="0"/>
              <a:buChar char="•"/>
            </a:pPr>
            <a:r>
              <a:rPr lang="en-US" sz="2600" dirty="0">
                <a:latin typeface="Myriad Pro" panose="020B0503030403020204" charset="0"/>
              </a:rPr>
              <a:t>Potential to influence more pro-environmental policies</a:t>
            </a:r>
          </a:p>
          <a:p>
            <a:pPr marL="457200" indent="-457200">
              <a:buFont typeface="Arial" panose="020B0604020202020204" pitchFamily="34" charset="0"/>
              <a:buChar char="•"/>
            </a:pPr>
            <a:endParaRPr lang="en-US" dirty="0">
              <a:solidFill>
                <a:srgbClr val="000000"/>
              </a:solidFill>
              <a:latin typeface="Myriad Pro" panose="020B0503030403020204" charset="0"/>
            </a:endParaRPr>
          </a:p>
        </p:txBody>
      </p:sp>
    </p:spTree>
    <p:extLst>
      <p:ext uri="{BB962C8B-B14F-4D97-AF65-F5344CB8AC3E}">
        <p14:creationId xmlns:p14="http://schemas.microsoft.com/office/powerpoint/2010/main" val="2066419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normAutofit/>
          </a:bodyPr>
          <a:lstStyle/>
          <a:p>
            <a:r>
              <a:rPr lang="en-US" dirty="0"/>
              <a:t>Discussion &amp; Policy implications</a:t>
            </a:r>
          </a:p>
        </p:txBody>
      </p:sp>
      <p:sp>
        <p:nvSpPr>
          <p:cNvPr id="5" name="TextBox 4">
            <a:extLst>
              <a:ext uri="{FF2B5EF4-FFF2-40B4-BE49-F238E27FC236}">
                <a16:creationId xmlns:a16="http://schemas.microsoft.com/office/drawing/2014/main" id="{079FCEE9-B8F1-0ED2-8F41-F01C7F37FFA6}"/>
              </a:ext>
            </a:extLst>
          </p:cNvPr>
          <p:cNvSpPr txBox="1"/>
          <p:nvPr/>
        </p:nvSpPr>
        <p:spPr>
          <a:xfrm>
            <a:off x="1175694" y="2036620"/>
            <a:ext cx="9334652" cy="4370427"/>
          </a:xfrm>
          <a:prstGeom prst="rect">
            <a:avLst/>
          </a:prstGeom>
          <a:noFill/>
        </p:spPr>
        <p:txBody>
          <a:bodyPr wrap="square">
            <a:spAutoFit/>
          </a:bodyPr>
          <a:lstStyle/>
          <a:p>
            <a:pPr marL="457200" indent="-457200">
              <a:buFont typeface="Arial" panose="020B0604020202020204" pitchFamily="34" charset="0"/>
              <a:buChar char="•"/>
            </a:pPr>
            <a:r>
              <a:rPr lang="en-US" sz="2600" dirty="0">
                <a:latin typeface="Myriad Pro" panose="020B0503030403020204" charset="0"/>
              </a:rPr>
              <a:t>Strong trends of </a:t>
            </a:r>
            <a:r>
              <a:rPr lang="en-US" sz="2600" b="1" dirty="0">
                <a:latin typeface="Myriad Pro" panose="020B0503030403020204" charset="0"/>
              </a:rPr>
              <a:t>blame attribution to general forces lacks the context needed for the public to fully understand</a:t>
            </a:r>
            <a:r>
              <a:rPr lang="en-US" sz="2600" dirty="0">
                <a:latin typeface="Myriad Pro" panose="020B0503030403020204" charset="0"/>
              </a:rPr>
              <a:t> complex and multifaceted environmental issues </a:t>
            </a:r>
          </a:p>
          <a:p>
            <a:pPr marL="1828800" lvl="1" indent="-457200">
              <a:buFont typeface="Arial" panose="020B0604020202020204" pitchFamily="34" charset="0"/>
              <a:buChar char="•"/>
            </a:pPr>
            <a:r>
              <a:rPr lang="en-US" sz="2600" dirty="0"/>
              <a:t>While blaming the general force of climate change may lead to increased pro-environmental support, these beliefs could </a:t>
            </a:r>
            <a:r>
              <a:rPr lang="en-US" sz="2600" b="1" dirty="0"/>
              <a:t>lack nuance and ignore the colonial and geo-political facets of climate change in the Global South. </a:t>
            </a:r>
            <a:endParaRPr lang="en-US" sz="2600" dirty="0">
              <a:latin typeface="Myriad Pro" panose="020B0503030403020204" charset="0"/>
            </a:endParaRPr>
          </a:p>
          <a:p>
            <a:pPr marL="1828800" lvl="1" indent="-457200">
              <a:buFont typeface="Arial" panose="020B0604020202020204" pitchFamily="34" charset="0"/>
              <a:buChar char="•"/>
            </a:pPr>
            <a:r>
              <a:rPr lang="en-US" sz="2600" dirty="0">
                <a:latin typeface="Myriad Pro" panose="020B0503030403020204" charset="0"/>
              </a:rPr>
              <a:t>Fragmentation bias </a:t>
            </a:r>
          </a:p>
          <a:p>
            <a:pPr marL="1371600" lvl="1"/>
            <a:endParaRPr lang="en-US" sz="2600" b="1" dirty="0">
              <a:latin typeface="Myriad Pro" panose="020B0503030403020204" charset="0"/>
            </a:endParaRPr>
          </a:p>
          <a:p>
            <a:endParaRPr lang="en-US" dirty="0">
              <a:solidFill>
                <a:srgbClr val="000000"/>
              </a:solidFill>
              <a:latin typeface="Myriad Pro" panose="020B0503030403020204" charset="0"/>
            </a:endParaRPr>
          </a:p>
        </p:txBody>
      </p:sp>
    </p:spTree>
    <p:extLst>
      <p:ext uri="{BB962C8B-B14F-4D97-AF65-F5344CB8AC3E}">
        <p14:creationId xmlns:p14="http://schemas.microsoft.com/office/powerpoint/2010/main" val="225993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5F40E3-DF9B-4479-6A49-BF178FC1A20D}"/>
              </a:ext>
            </a:extLst>
          </p:cNvPr>
          <p:cNvSpPr txBox="1"/>
          <p:nvPr/>
        </p:nvSpPr>
        <p:spPr>
          <a:xfrm>
            <a:off x="3048000" y="1916101"/>
            <a:ext cx="6096000" cy="1200329"/>
          </a:xfrm>
          <a:prstGeom prst="rect">
            <a:avLst/>
          </a:prstGeom>
          <a:noFill/>
        </p:spPr>
        <p:txBody>
          <a:bodyPr wrap="square">
            <a:spAutoFit/>
          </a:bodyPr>
          <a:lstStyle/>
          <a:p>
            <a:pPr algn="ctr"/>
            <a:r>
              <a:rPr lang="en-US" sz="7200" b="1" dirty="0">
                <a:solidFill>
                  <a:schemeClr val="bg1"/>
                </a:solidFill>
                <a:latin typeface="Segoe UI"/>
                <a:cs typeface="Segoe UI"/>
              </a:rPr>
              <a:t>Thank you!</a:t>
            </a:r>
            <a:endParaRPr lang="en-US" sz="7200" dirty="0"/>
          </a:p>
        </p:txBody>
      </p:sp>
    </p:spTree>
    <p:extLst>
      <p:ext uri="{BB962C8B-B14F-4D97-AF65-F5344CB8AC3E}">
        <p14:creationId xmlns:p14="http://schemas.microsoft.com/office/powerpoint/2010/main" val="425200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1779966"/>
            <a:ext cx="10629840" cy="4346199"/>
          </a:xfrm>
        </p:spPr>
        <p:txBody>
          <a:bodyPr>
            <a:normAutofit/>
          </a:bodyPr>
          <a:lstStyle/>
          <a:p>
            <a:pPr marL="514350" indent="-514350">
              <a:buAutoNum type="arabicPeriod"/>
            </a:pPr>
            <a:r>
              <a:rPr lang="en-US" dirty="0"/>
              <a:t>Climate change effects</a:t>
            </a:r>
          </a:p>
          <a:p>
            <a:pPr marL="514350" indent="-514350">
              <a:buAutoNum type="arabicPeriod"/>
            </a:pPr>
            <a:r>
              <a:rPr lang="en-US" dirty="0"/>
              <a:t>Impacts of media framing</a:t>
            </a:r>
          </a:p>
          <a:p>
            <a:pPr marL="514350" indent="-514350">
              <a:buAutoNum type="arabicPeriod"/>
            </a:pPr>
            <a:r>
              <a:rPr lang="en-US" dirty="0"/>
              <a:t>Research question</a:t>
            </a:r>
          </a:p>
          <a:p>
            <a:pPr marL="514350" indent="-514350">
              <a:buAutoNum type="arabicPeriod"/>
            </a:pPr>
            <a:r>
              <a:rPr lang="en-US" dirty="0"/>
              <a:t>Research design</a:t>
            </a:r>
          </a:p>
          <a:p>
            <a:pPr marL="514350" indent="-514350">
              <a:buAutoNum type="arabicPeriod"/>
            </a:pPr>
            <a:r>
              <a:rPr lang="en-US" dirty="0"/>
              <a:t>Results</a:t>
            </a:r>
          </a:p>
          <a:p>
            <a:pPr marL="514350" indent="-514350">
              <a:buAutoNum type="arabicPeriod"/>
            </a:pPr>
            <a:r>
              <a:rPr lang="en-US" dirty="0"/>
              <a:t>Discussion and policy implications</a:t>
            </a:r>
          </a:p>
          <a:p>
            <a:pPr marL="514350" indent="-514350">
              <a:buAutoNum type="arabicPeriod"/>
            </a:pPr>
            <a:endParaRPr lang="en-US" dirty="0"/>
          </a:p>
          <a:p>
            <a:pPr marL="514350" indent="-514350">
              <a:buAutoNum type="arabicPeriod"/>
            </a:pPr>
            <a:endParaRPr lang="en-US" dirty="0"/>
          </a:p>
        </p:txBody>
      </p:sp>
      <p:sp>
        <p:nvSpPr>
          <p:cNvPr id="3" name="Title 2"/>
          <p:cNvSpPr>
            <a:spLocks noGrp="1"/>
          </p:cNvSpPr>
          <p:nvPr>
            <p:ph type="title"/>
          </p:nvPr>
        </p:nvSpPr>
        <p:spPr>
          <a:xfrm>
            <a:off x="814463" y="922304"/>
            <a:ext cx="10629837" cy="857662"/>
          </a:xfrm>
        </p:spPr>
        <p:txBody>
          <a:bodyPr/>
          <a:lstStyle/>
          <a:p>
            <a:r>
              <a:rPr lang="en-US" dirty="0"/>
              <a:t>Outline:</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245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1995948"/>
            <a:ext cx="10629840" cy="4130217"/>
          </a:xfrm>
        </p:spPr>
        <p:txBody>
          <a:bodyPr>
            <a:normAutofit/>
          </a:bodyPr>
          <a:lstStyle/>
          <a:p>
            <a:pPr>
              <a:buFont typeface="Arial" panose="020B0604020202020204" pitchFamily="34" charset="0"/>
              <a:buChar char="•"/>
            </a:pPr>
            <a:r>
              <a:rPr lang="en-US" dirty="0">
                <a:cs typeface="Times"/>
              </a:rPr>
              <a:t>Climate effects have risen and will continue to rise</a:t>
            </a:r>
            <a:endParaRPr lang="en-US" sz="3200" dirty="0">
              <a:solidFill>
                <a:schemeClr val="tx1"/>
              </a:solidFill>
              <a:cs typeface="Times"/>
            </a:endParaRPr>
          </a:p>
          <a:p>
            <a:pPr>
              <a:buFont typeface="Arial" panose="020B0604020202020204" pitchFamily="34" charset="0"/>
              <a:buChar char="•"/>
            </a:pPr>
            <a:r>
              <a:rPr lang="en-US" sz="3200" dirty="0">
                <a:solidFill>
                  <a:schemeClr val="tx1"/>
                </a:solidFill>
                <a:cs typeface="Times"/>
              </a:rPr>
              <a:t>Unequal effects of climate change</a:t>
            </a:r>
          </a:p>
          <a:p>
            <a:pPr>
              <a:buFont typeface="Arial" panose="020B0604020202020204" pitchFamily="34" charset="0"/>
              <a:buChar char="•"/>
            </a:pPr>
            <a:r>
              <a:rPr lang="en-US" sz="3200" dirty="0">
                <a:solidFill>
                  <a:schemeClr val="tx1"/>
                </a:solidFill>
                <a:cs typeface="Times"/>
              </a:rPr>
              <a:t>Global South has contributed least to the causes of climate change</a:t>
            </a:r>
          </a:p>
        </p:txBody>
      </p:sp>
      <p:sp>
        <p:nvSpPr>
          <p:cNvPr id="3" name="Title 2"/>
          <p:cNvSpPr>
            <a:spLocks noGrp="1"/>
          </p:cNvSpPr>
          <p:nvPr>
            <p:ph type="title"/>
          </p:nvPr>
        </p:nvSpPr>
        <p:spPr>
          <a:xfrm>
            <a:off x="814463" y="922304"/>
            <a:ext cx="10629837" cy="857662"/>
          </a:xfrm>
        </p:spPr>
        <p:txBody>
          <a:bodyPr/>
          <a:lstStyle/>
          <a:p>
            <a:r>
              <a:rPr lang="en-US" dirty="0"/>
              <a:t>Climate change &amp; the global south</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5611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4460" y="1927122"/>
            <a:ext cx="10629840" cy="4316361"/>
          </a:xfrm>
        </p:spPr>
        <p:txBody>
          <a:bodyPr>
            <a:normAutofit fontScale="70000" lnSpcReduction="20000"/>
          </a:bodyPr>
          <a:lstStyle/>
          <a:p>
            <a:r>
              <a:rPr lang="en-US" sz="3200" dirty="0">
                <a:solidFill>
                  <a:schemeClr val="tx1"/>
                </a:solidFill>
                <a:latin typeface="Myriad Pro" panose="020B0503030403020204" charset="0"/>
                <a:cs typeface="Times"/>
              </a:rPr>
              <a:t>Media framing has the capacity to impact the public’s political support (</a:t>
            </a:r>
            <a:r>
              <a:rPr lang="en-US" sz="3200" dirty="0" err="1">
                <a:solidFill>
                  <a:schemeClr val="tx1"/>
                </a:solidFill>
                <a:latin typeface="Myriad Pro" panose="020B0503030403020204" charset="0"/>
                <a:cs typeface="Times"/>
              </a:rPr>
              <a:t>Entman</a:t>
            </a:r>
            <a:r>
              <a:rPr lang="en-US" sz="3200" dirty="0">
                <a:solidFill>
                  <a:schemeClr val="tx1"/>
                </a:solidFill>
                <a:latin typeface="Myriad Pro" panose="020B0503030403020204" charset="0"/>
                <a:cs typeface="Times"/>
              </a:rPr>
              <a:t>, 2007</a:t>
            </a:r>
            <a:r>
              <a:rPr lang="en-US" dirty="0">
                <a:latin typeface="Myriad Pro" panose="020B0503030403020204" charset="0"/>
                <a:cs typeface="Times"/>
              </a:rPr>
              <a:t>;</a:t>
            </a:r>
            <a:r>
              <a:rPr lang="en-US" sz="3200" dirty="0">
                <a:solidFill>
                  <a:schemeClr val="tx1"/>
                </a:solidFill>
                <a:latin typeface="Myriad Pro" panose="020B0503030403020204" charset="0"/>
                <a:cs typeface="Times"/>
              </a:rPr>
              <a:t> </a:t>
            </a:r>
            <a:r>
              <a:rPr kumimoji="0" lang="en-US" sz="2800" i="0" u="none" strike="noStrike" kern="1200" cap="none" spc="0" normalizeH="0" baseline="0" noProof="0" dirty="0" err="1">
                <a:ln>
                  <a:noFill/>
                </a:ln>
                <a:solidFill>
                  <a:prstClr val="black"/>
                </a:solidFill>
                <a:effectLst/>
                <a:uLnTx/>
                <a:uFillTx/>
                <a:latin typeface="Myriad Pro" panose="020B0503030403020204" charset="0"/>
                <a:cs typeface="Times"/>
              </a:rPr>
              <a:t>Paperson</a:t>
            </a:r>
            <a:r>
              <a:rPr kumimoji="0" lang="en-US" sz="2800" i="0" u="none" strike="noStrike" kern="1200" cap="none" spc="0" normalizeH="0" baseline="0" noProof="0" dirty="0">
                <a:ln>
                  <a:noFill/>
                </a:ln>
                <a:solidFill>
                  <a:prstClr val="black"/>
                </a:solidFill>
                <a:effectLst/>
                <a:uLnTx/>
                <a:uFillTx/>
                <a:latin typeface="Myriad Pro" panose="020B0503030403020204" charset="0"/>
                <a:cs typeface="Times"/>
              </a:rPr>
              <a:t>, 2014; </a:t>
            </a:r>
            <a:r>
              <a:rPr kumimoji="0" lang="en-US" sz="2800" i="0" u="none" strike="noStrike" kern="1200" cap="none" spc="0" normalizeH="0" baseline="0" noProof="0" dirty="0" err="1">
                <a:ln>
                  <a:noFill/>
                </a:ln>
                <a:solidFill>
                  <a:prstClr val="black"/>
                </a:solidFill>
                <a:effectLst/>
                <a:uLnTx/>
                <a:uFillTx/>
                <a:latin typeface="Myriad Pro" panose="020B0503030403020204" charset="0"/>
                <a:cs typeface="Times"/>
              </a:rPr>
              <a:t>Opperhuizen</a:t>
            </a:r>
            <a:r>
              <a:rPr kumimoji="0" lang="en-US" sz="2800" i="0" u="none" strike="noStrike" kern="1200" cap="none" spc="0" normalizeH="0" baseline="0" noProof="0" dirty="0">
                <a:ln>
                  <a:noFill/>
                </a:ln>
                <a:solidFill>
                  <a:prstClr val="black"/>
                </a:solidFill>
                <a:effectLst/>
                <a:uLnTx/>
                <a:uFillTx/>
                <a:latin typeface="Myriad Pro" panose="020B0503030403020204" charset="0"/>
                <a:cs typeface="Times"/>
              </a:rPr>
              <a:t>, 2019; </a:t>
            </a:r>
            <a:r>
              <a:rPr kumimoji="0" lang="en-US" sz="2800" i="0" u="none" strike="noStrike" kern="1200" cap="none" spc="0" normalizeH="0" baseline="0" noProof="0" dirty="0" err="1">
                <a:ln>
                  <a:noFill/>
                </a:ln>
                <a:solidFill>
                  <a:prstClr val="black"/>
                </a:solidFill>
                <a:effectLst/>
                <a:uLnTx/>
                <a:uFillTx/>
                <a:latin typeface="Myriad Pro" panose="020B0503030403020204" charset="0"/>
                <a:cs typeface="Times"/>
              </a:rPr>
              <a:t>Ajaps</a:t>
            </a:r>
            <a:r>
              <a:rPr kumimoji="0" lang="en-US" sz="2800" i="0" u="none" strike="noStrike" kern="1200" cap="none" spc="0" normalizeH="0" baseline="0" noProof="0" dirty="0">
                <a:ln>
                  <a:noFill/>
                </a:ln>
                <a:solidFill>
                  <a:prstClr val="black"/>
                </a:solidFill>
                <a:effectLst/>
                <a:uLnTx/>
                <a:uFillTx/>
                <a:latin typeface="Myriad Pro" panose="020B0503030403020204" charset="0"/>
                <a:cs typeface="Times"/>
              </a:rPr>
              <a:t>, 2023; </a:t>
            </a:r>
            <a:r>
              <a:rPr kumimoji="0" lang="en-US" sz="2800" i="0" u="none" strike="noStrike" kern="1200" cap="none" spc="0" normalizeH="0" baseline="0" noProof="0" dirty="0" err="1">
                <a:ln>
                  <a:noFill/>
                </a:ln>
                <a:solidFill>
                  <a:prstClr val="black"/>
                </a:solidFill>
                <a:effectLst/>
                <a:uLnTx/>
                <a:uFillTx/>
                <a:latin typeface="Myriad Pro" panose="020B0503030403020204" charset="0"/>
                <a:cs typeface="Times"/>
              </a:rPr>
              <a:t>Kollmuss</a:t>
            </a:r>
            <a:r>
              <a:rPr kumimoji="0" lang="en-US" sz="2800" i="0" u="none" strike="noStrike" kern="1200" cap="none" spc="0" normalizeH="0" baseline="0" noProof="0" dirty="0">
                <a:ln>
                  <a:noFill/>
                </a:ln>
                <a:solidFill>
                  <a:prstClr val="black"/>
                </a:solidFill>
                <a:effectLst/>
                <a:uLnTx/>
                <a:uFillTx/>
                <a:latin typeface="Myriad Pro" panose="020B0503030403020204" charset="0"/>
                <a:cs typeface="Times"/>
              </a:rPr>
              <a:t>, 2002).</a:t>
            </a:r>
          </a:p>
          <a:p>
            <a:pPr marL="0" indent="0">
              <a:buNone/>
            </a:pPr>
            <a:endParaRPr lang="en-US" dirty="0">
              <a:latin typeface="Myriad Pro" panose="020B0503030403020204" charset="0"/>
              <a:cs typeface="Times"/>
            </a:endParaRPr>
          </a:p>
          <a:p>
            <a:pPr>
              <a:buFont typeface="Arial" panose="020B0604020202020204" pitchFamily="34" charset="0"/>
              <a:buChar char="•"/>
            </a:pPr>
            <a:r>
              <a:rPr lang="en-US" dirty="0">
                <a:latin typeface="Myriad Pro" panose="020B0503030403020204" charset="0"/>
                <a:cs typeface="Times"/>
              </a:rPr>
              <a:t>Framing methods impact blame perception for environmental degradation (Rowland, 2021; Nilsson, 2020; </a:t>
            </a:r>
            <a:r>
              <a:rPr lang="en-US" dirty="0" err="1">
                <a:latin typeface="Myriad Pro" panose="020B0503030403020204" charset="0"/>
                <a:cs typeface="Times"/>
              </a:rPr>
              <a:t>Opperhuizen</a:t>
            </a:r>
            <a:r>
              <a:rPr lang="en-US" dirty="0">
                <a:latin typeface="Myriad Pro" panose="020B0503030403020204" charset="0"/>
                <a:cs typeface="Times"/>
              </a:rPr>
              <a:t>, 2019; Tierney, 2006). </a:t>
            </a:r>
          </a:p>
          <a:p>
            <a:pPr lvl="1">
              <a:buFont typeface="Arial" panose="020B0604020202020204" pitchFamily="34" charset="0"/>
              <a:buChar char="•"/>
            </a:pPr>
            <a:r>
              <a:rPr lang="en-US" dirty="0">
                <a:latin typeface="Myriad Pro" panose="020B0503030403020204" charset="0"/>
                <a:cs typeface="Times"/>
              </a:rPr>
              <a:t>Blaming individuals for collective harm</a:t>
            </a:r>
          </a:p>
          <a:p>
            <a:pPr lvl="1">
              <a:buFont typeface="Arial" panose="020B0604020202020204" pitchFamily="34" charset="0"/>
              <a:buChar char="•"/>
            </a:pPr>
            <a:r>
              <a:rPr lang="en-US" dirty="0">
                <a:solidFill>
                  <a:schemeClr val="tx1"/>
                </a:solidFill>
                <a:latin typeface="Myriad Pro" panose="020B0503030403020204" charset="0"/>
                <a:cs typeface="Times"/>
              </a:rPr>
              <a:t>Failing to attribute blame </a:t>
            </a:r>
          </a:p>
          <a:p>
            <a:pPr lvl="1">
              <a:buFont typeface="Arial" panose="020B0604020202020204" pitchFamily="34" charset="0"/>
              <a:buChar char="•"/>
            </a:pPr>
            <a:r>
              <a:rPr lang="en-US" dirty="0">
                <a:latin typeface="Myriad Pro" panose="020B0503030403020204" charset="0"/>
                <a:cs typeface="Times"/>
              </a:rPr>
              <a:t>Fragmentation bias </a:t>
            </a:r>
          </a:p>
          <a:p>
            <a:pPr lvl="1">
              <a:buFont typeface="Arial" panose="020B0604020202020204" pitchFamily="34" charset="0"/>
              <a:buChar char="•"/>
            </a:pPr>
            <a:endParaRPr lang="en-US" dirty="0">
              <a:latin typeface="Myriad Pro" panose="020B0503030403020204" charset="0"/>
              <a:cs typeface="Times"/>
            </a:endParaRPr>
          </a:p>
          <a:p>
            <a:r>
              <a:rPr lang="en-US" sz="3200" dirty="0">
                <a:solidFill>
                  <a:schemeClr val="tx1"/>
                </a:solidFill>
                <a:latin typeface="Myriad Pro" panose="020B0503030403020204" charset="0"/>
                <a:cs typeface="Times"/>
              </a:rPr>
              <a:t>Lack of colonial context has an impact (</a:t>
            </a:r>
            <a:r>
              <a:rPr lang="en-US" sz="3200" dirty="0" err="1">
                <a:solidFill>
                  <a:schemeClr val="tx1"/>
                </a:solidFill>
                <a:latin typeface="Myriad Pro" panose="020B0503030403020204" charset="0"/>
                <a:cs typeface="Times"/>
              </a:rPr>
              <a:t>Ajaps</a:t>
            </a:r>
            <a:r>
              <a:rPr lang="en-US" dirty="0">
                <a:latin typeface="Myriad Pro" panose="020B0503030403020204" charset="0"/>
                <a:cs typeface="Times"/>
              </a:rPr>
              <a:t> 2023, </a:t>
            </a:r>
            <a:r>
              <a:rPr lang="en-US" dirty="0" err="1">
                <a:latin typeface="Myriad Pro" panose="020B0503030403020204" charset="0"/>
                <a:cs typeface="Times"/>
              </a:rPr>
              <a:t>Paperson</a:t>
            </a:r>
            <a:r>
              <a:rPr lang="en-US" dirty="0">
                <a:latin typeface="Myriad Pro" panose="020B0503030403020204" charset="0"/>
                <a:cs typeface="Times"/>
              </a:rPr>
              <a:t>, 2014). </a:t>
            </a:r>
            <a:endParaRPr lang="en-US" sz="3200" dirty="0">
              <a:solidFill>
                <a:schemeClr val="tx1"/>
              </a:solidFill>
              <a:latin typeface="Myriad Pro" panose="020B0503030403020204" charset="0"/>
              <a:cs typeface="Times"/>
            </a:endParaRPr>
          </a:p>
          <a:p>
            <a:pPr marL="0" indent="0">
              <a:buNone/>
            </a:pPr>
            <a:endParaRPr lang="en-US" sz="3200" dirty="0">
              <a:solidFill>
                <a:schemeClr val="tx1"/>
              </a:solidFill>
              <a:latin typeface="Myriad Pro" panose="020B0503030403020204" charset="0"/>
              <a:cs typeface="Times"/>
            </a:endParaRPr>
          </a:p>
          <a:p>
            <a:pPr marL="457200" indent="-457200">
              <a:buFont typeface="Arial" panose="020B0604020202020204" pitchFamily="34" charset="0"/>
              <a:buChar char="•"/>
            </a:pPr>
            <a:r>
              <a:rPr lang="en-US" sz="3200" dirty="0">
                <a:solidFill>
                  <a:schemeClr val="tx1"/>
                </a:solidFill>
                <a:latin typeface="Myriad Pro" panose="020B0503030403020204" charset="0"/>
                <a:cs typeface="Times"/>
              </a:rPr>
              <a:t>Paris Climate Conference in 2021 shifts environmental policy outcomes (Allan, 2017). </a:t>
            </a:r>
          </a:p>
        </p:txBody>
      </p:sp>
      <p:sp>
        <p:nvSpPr>
          <p:cNvPr id="3" name="Title 2"/>
          <p:cNvSpPr>
            <a:spLocks noGrp="1"/>
          </p:cNvSpPr>
          <p:nvPr>
            <p:ph type="title"/>
          </p:nvPr>
        </p:nvSpPr>
        <p:spPr>
          <a:xfrm>
            <a:off x="814463" y="922304"/>
            <a:ext cx="10629837" cy="857662"/>
          </a:xfrm>
        </p:spPr>
        <p:txBody>
          <a:bodyPr/>
          <a:lstStyle/>
          <a:p>
            <a:r>
              <a:rPr lang="en-US" dirty="0"/>
              <a:t>The impacts of media framing</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0097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CB1DA3-2E0F-2577-E7C3-6976FE2BAAF6}"/>
              </a:ext>
            </a:extLst>
          </p:cNvPr>
          <p:cNvSpPr>
            <a:spLocks noGrp="1"/>
          </p:cNvSpPr>
          <p:nvPr>
            <p:ph idx="1"/>
          </p:nvPr>
        </p:nvSpPr>
        <p:spPr>
          <a:xfrm>
            <a:off x="781080" y="2241252"/>
            <a:ext cx="10629840" cy="4021896"/>
          </a:xfrm>
        </p:spPr>
        <p:txBody>
          <a:bodyPr>
            <a:normAutofit/>
          </a:bodyPr>
          <a:lstStyle/>
          <a:p>
            <a:pPr marL="0" indent="0">
              <a:buNone/>
            </a:pPr>
            <a:r>
              <a:rPr lang="en-US" sz="3200" b="1" i="0" u="none" strike="noStrike" dirty="0">
                <a:solidFill>
                  <a:srgbClr val="000000"/>
                </a:solidFill>
                <a:effectLst/>
              </a:rPr>
              <a:t>In what ways does media rhetoric shift perceived blame from the Global North to the Global South when it comes to environmental degradation? </a:t>
            </a:r>
          </a:p>
          <a:p>
            <a:pPr marL="0" indent="0">
              <a:buNone/>
            </a:pPr>
            <a:endParaRPr lang="en-US" b="1" dirty="0">
              <a:solidFill>
                <a:srgbClr val="000000"/>
              </a:solidFill>
            </a:endParaRPr>
          </a:p>
          <a:p>
            <a:pPr marL="0" indent="0">
              <a:buNone/>
            </a:pPr>
            <a:r>
              <a:rPr lang="en-US" sz="3200" b="1" dirty="0">
                <a:solidFill>
                  <a:srgbClr val="000000"/>
                </a:solidFill>
              </a:rPr>
              <a:t>W</a:t>
            </a:r>
            <a:r>
              <a:rPr lang="en-US" sz="3200" b="1" i="0" u="none" strike="noStrike" dirty="0">
                <a:solidFill>
                  <a:srgbClr val="000000"/>
                </a:solidFill>
                <a:effectLst/>
              </a:rPr>
              <a:t>hat effect do these rhetorical tactics have on public opinion on environmentalism?</a:t>
            </a:r>
          </a:p>
          <a:p>
            <a:pPr marL="0" indent="0">
              <a:buNone/>
            </a:pPr>
            <a:endParaRPr lang="en-US" sz="3200" b="1" i="0" u="none" strike="noStrike" dirty="0">
              <a:solidFill>
                <a:srgbClr val="000000"/>
              </a:solidFill>
              <a:effectLst/>
            </a:endParaRPr>
          </a:p>
        </p:txBody>
      </p:sp>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1055802"/>
            <a:ext cx="10629837" cy="1143000"/>
          </a:xfrm>
        </p:spPr>
        <p:txBody>
          <a:bodyPr/>
          <a:lstStyle/>
          <a:p>
            <a:r>
              <a:rPr lang="en-US" dirty="0"/>
              <a:t>Research Question:</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25159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CB1DA3-2E0F-2577-E7C3-6976FE2BAAF6}"/>
              </a:ext>
            </a:extLst>
          </p:cNvPr>
          <p:cNvSpPr>
            <a:spLocks noGrp="1"/>
          </p:cNvSpPr>
          <p:nvPr>
            <p:ph idx="1"/>
          </p:nvPr>
        </p:nvSpPr>
        <p:spPr>
          <a:xfrm>
            <a:off x="781080" y="1855694"/>
            <a:ext cx="10629840" cy="4555809"/>
          </a:xfrm>
        </p:spPr>
        <p:txBody>
          <a:bodyPr>
            <a:noAutofit/>
          </a:bodyPr>
          <a:lstStyle/>
          <a:p>
            <a:pPr marL="0" indent="0" rtl="0">
              <a:spcBef>
                <a:spcPts val="0"/>
              </a:spcBef>
              <a:spcAft>
                <a:spcPts val="0"/>
              </a:spcAft>
              <a:buNone/>
            </a:pPr>
            <a:r>
              <a:rPr lang="en-US" sz="2400" b="1" i="0" u="none" strike="noStrike" dirty="0">
                <a:solidFill>
                  <a:srgbClr val="000000"/>
                </a:solidFill>
                <a:effectLst/>
              </a:rPr>
              <a:t>Choosing Nations to Survey: </a:t>
            </a:r>
            <a:endParaRPr lang="en-US" sz="2400" b="0" dirty="0">
              <a:effectLst/>
            </a:endParaRPr>
          </a:p>
          <a:p>
            <a:pPr marL="800100" lvl="1" indent="-514350">
              <a:spcBef>
                <a:spcPts val="0"/>
              </a:spcBef>
              <a:buFont typeface="+mj-lt"/>
              <a:buAutoNum type="arabicPeriod"/>
            </a:pPr>
            <a:r>
              <a:rPr lang="en-US" sz="2400" b="0" i="0" u="none" strike="noStrike" dirty="0">
                <a:solidFill>
                  <a:srgbClr val="000000"/>
                </a:solidFill>
                <a:effectLst/>
              </a:rPr>
              <a:t>Significant colonial history</a:t>
            </a:r>
          </a:p>
          <a:p>
            <a:pPr marL="800100" lvl="1" indent="-514350">
              <a:spcBef>
                <a:spcPts val="0"/>
              </a:spcBef>
              <a:buFont typeface="+mj-lt"/>
              <a:buAutoNum type="arabicPeriod"/>
            </a:pPr>
            <a:r>
              <a:rPr lang="en-US" sz="2400" b="0" i="0" u="none" strike="noStrike" dirty="0">
                <a:solidFill>
                  <a:srgbClr val="000000"/>
                </a:solidFill>
                <a:effectLst/>
              </a:rPr>
              <a:t>Least Developed Countries, or Developing Countries as classified by the United Nations </a:t>
            </a:r>
          </a:p>
          <a:p>
            <a:pPr marL="800100" lvl="1" indent="-514350">
              <a:spcBef>
                <a:spcPts val="0"/>
              </a:spcBef>
              <a:buFont typeface="+mj-lt"/>
              <a:buAutoNum type="arabicPeriod"/>
            </a:pPr>
            <a:r>
              <a:rPr lang="en-US" sz="2400" b="0" i="0" u="none" strike="noStrike" dirty="0">
                <a:solidFill>
                  <a:srgbClr val="000000"/>
                </a:solidFill>
                <a:effectLst/>
              </a:rPr>
              <a:t>Significant climate-change-caused environmental degradation </a:t>
            </a:r>
            <a:endParaRPr lang="en-US" sz="2400" dirty="0"/>
          </a:p>
          <a:p>
            <a:pPr marL="0" indent="0">
              <a:buNone/>
            </a:pPr>
            <a:r>
              <a:rPr lang="en-US" sz="2400" b="1" dirty="0"/>
              <a:t>Selection: </a:t>
            </a:r>
            <a:r>
              <a:rPr lang="en-US" sz="2400" dirty="0"/>
              <a:t>Haiti and Liberia</a:t>
            </a:r>
          </a:p>
          <a:p>
            <a:pPr marL="0" indent="0">
              <a:buNone/>
            </a:pPr>
            <a:endParaRPr lang="en-US" sz="2400" dirty="0"/>
          </a:p>
          <a:p>
            <a:pPr marL="0" indent="0">
              <a:buNone/>
            </a:pPr>
            <a:r>
              <a:rPr lang="en-US" sz="2400" b="1" i="0" u="none" strike="noStrike" dirty="0">
                <a:solidFill>
                  <a:srgbClr val="000000"/>
                </a:solidFill>
                <a:effectLst/>
              </a:rPr>
              <a:t>Time-scale: </a:t>
            </a:r>
            <a:r>
              <a:rPr lang="en-US" sz="2400" b="0" i="0" u="none" strike="noStrike" dirty="0">
                <a:solidFill>
                  <a:srgbClr val="000000"/>
                </a:solidFill>
                <a:effectLst/>
              </a:rPr>
              <a:t>1990-2023</a:t>
            </a:r>
            <a:endParaRPr lang="en-US" sz="2400" b="1" i="0" u="none" strike="noStrike" dirty="0">
              <a:solidFill>
                <a:srgbClr val="000000"/>
              </a:solidFill>
              <a:effectLst/>
            </a:endParaRPr>
          </a:p>
          <a:p>
            <a:pPr marL="0" indent="0">
              <a:buNone/>
            </a:pPr>
            <a:r>
              <a:rPr lang="en-US" sz="2400" b="1" i="0" u="none" strike="noStrike" dirty="0">
                <a:solidFill>
                  <a:srgbClr val="000000"/>
                </a:solidFill>
                <a:effectLst/>
              </a:rPr>
              <a:t>Media sources: </a:t>
            </a:r>
            <a:r>
              <a:rPr lang="en-US" sz="2400" b="0" i="0" u="none" strike="noStrike" dirty="0">
                <a:solidFill>
                  <a:srgbClr val="000000"/>
                </a:solidFill>
                <a:effectLst/>
              </a:rPr>
              <a:t>New York Times, Washington Post, LA Times, and Chicago Tribune</a:t>
            </a:r>
          </a:p>
          <a:p>
            <a:pPr marL="0" indent="0">
              <a:buNone/>
            </a:pPr>
            <a:r>
              <a:rPr lang="en-US" sz="2400" b="1" dirty="0">
                <a:solidFill>
                  <a:srgbClr val="000000"/>
                </a:solidFill>
                <a:effectLst/>
              </a:rPr>
              <a:t>Coding sch</a:t>
            </a:r>
            <a:r>
              <a:rPr lang="en-US" sz="2400" b="1" dirty="0">
                <a:solidFill>
                  <a:srgbClr val="000000"/>
                </a:solidFill>
              </a:rPr>
              <a:t>eme</a:t>
            </a:r>
            <a:endParaRPr lang="en-US" sz="2400" b="1" dirty="0">
              <a:effectLst/>
            </a:endParaRPr>
          </a:p>
        </p:txBody>
      </p:sp>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Media content analysis (design)</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258491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Media content analysis (results)</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12B7FA63-1B8F-0104-F5E0-5B0EE309A120}"/>
              </a:ext>
            </a:extLst>
          </p:cNvPr>
          <p:cNvPicPr>
            <a:picLocks noChangeAspect="1"/>
          </p:cNvPicPr>
          <p:nvPr/>
        </p:nvPicPr>
        <p:blipFill>
          <a:blip r:embed="rId3"/>
          <a:stretch>
            <a:fillRect/>
          </a:stretch>
        </p:blipFill>
        <p:spPr>
          <a:xfrm>
            <a:off x="2525184" y="1691419"/>
            <a:ext cx="6858000" cy="4986784"/>
          </a:xfrm>
          <a:prstGeom prst="rect">
            <a:avLst/>
          </a:prstGeom>
        </p:spPr>
      </p:pic>
    </p:spTree>
    <p:extLst>
      <p:ext uri="{BB962C8B-B14F-4D97-AF65-F5344CB8AC3E}">
        <p14:creationId xmlns:p14="http://schemas.microsoft.com/office/powerpoint/2010/main" val="2482583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Media content analysis (results)</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pic>
        <p:nvPicPr>
          <p:cNvPr id="8" name="Picture 7">
            <a:extLst>
              <a:ext uri="{FF2B5EF4-FFF2-40B4-BE49-F238E27FC236}">
                <a16:creationId xmlns:a16="http://schemas.microsoft.com/office/drawing/2014/main" id="{5A0236E3-7169-2A47-5417-FAE8F0D5C6C5}"/>
              </a:ext>
            </a:extLst>
          </p:cNvPr>
          <p:cNvPicPr>
            <a:picLocks noChangeAspect="1"/>
          </p:cNvPicPr>
          <p:nvPr/>
        </p:nvPicPr>
        <p:blipFill>
          <a:blip r:embed="rId3"/>
          <a:stretch>
            <a:fillRect/>
          </a:stretch>
        </p:blipFill>
        <p:spPr>
          <a:xfrm>
            <a:off x="2485114" y="1811763"/>
            <a:ext cx="6938139" cy="5046237"/>
          </a:xfrm>
          <a:prstGeom prst="rect">
            <a:avLst/>
          </a:prstGeom>
        </p:spPr>
      </p:pic>
    </p:spTree>
    <p:extLst>
      <p:ext uri="{BB962C8B-B14F-4D97-AF65-F5344CB8AC3E}">
        <p14:creationId xmlns:p14="http://schemas.microsoft.com/office/powerpoint/2010/main" val="912888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406AF-C853-1A16-1842-E7DB591DFF15}"/>
              </a:ext>
            </a:extLst>
          </p:cNvPr>
          <p:cNvSpPr>
            <a:spLocks noGrp="1"/>
          </p:cNvSpPr>
          <p:nvPr>
            <p:ph type="title"/>
          </p:nvPr>
        </p:nvSpPr>
        <p:spPr>
          <a:xfrm>
            <a:off x="814463" y="712694"/>
            <a:ext cx="10629837" cy="1143000"/>
          </a:xfrm>
        </p:spPr>
        <p:txBody>
          <a:bodyPr/>
          <a:lstStyle/>
          <a:p>
            <a:r>
              <a:rPr lang="en-US" dirty="0"/>
              <a:t>Media content analysis (results)</a:t>
            </a:r>
          </a:p>
        </p:txBody>
      </p:sp>
      <p:sp>
        <p:nvSpPr>
          <p:cNvPr id="4" name="Text Placeholder 3">
            <a:extLst>
              <a:ext uri="{FF2B5EF4-FFF2-40B4-BE49-F238E27FC236}">
                <a16:creationId xmlns:a16="http://schemas.microsoft.com/office/drawing/2014/main" id="{547596F4-6043-4177-E2F4-82BCDBD03100}"/>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B6EBBA30-DEF0-B623-D38C-76BAC6AE9617}"/>
              </a:ext>
            </a:extLst>
          </p:cNvPr>
          <p:cNvSpPr txBox="1"/>
          <p:nvPr/>
        </p:nvSpPr>
        <p:spPr>
          <a:xfrm>
            <a:off x="747700" y="1982450"/>
            <a:ext cx="10876741" cy="2893100"/>
          </a:xfrm>
          <a:prstGeom prst="rect">
            <a:avLst/>
          </a:prstGeom>
          <a:noFill/>
        </p:spPr>
        <p:txBody>
          <a:bodyPr wrap="square">
            <a:spAutoFit/>
          </a:bodyPr>
          <a:lstStyle/>
          <a:p>
            <a:pPr marL="662940" marR="0" lvl="0" indent="-457200">
              <a:spcBef>
                <a:spcPts val="0"/>
              </a:spcBef>
              <a:spcAft>
                <a:spcPts val="0"/>
              </a:spcAft>
              <a:buFont typeface="Arial" panose="020B0604020202020204" pitchFamily="34" charset="0"/>
              <a:buChar char="•"/>
            </a:pPr>
            <a:r>
              <a:rPr lang="en-US" sz="2600" kern="100" dirty="0">
                <a:solidFill>
                  <a:schemeClr val="tx1"/>
                </a:solidFill>
                <a:effectLst/>
                <a:ea typeface="Aptos" panose="020B0004020202020204" pitchFamily="34" charset="0"/>
                <a:cs typeface="Times New Roman" panose="02020603050405020304" pitchFamily="18" charset="0"/>
              </a:rPr>
              <a:t>63% of sources blamed general forces. </a:t>
            </a:r>
          </a:p>
          <a:p>
            <a:pPr marL="1371600" lvl="1"/>
            <a:r>
              <a:rPr lang="en-US" sz="2600" kern="100" dirty="0">
                <a:solidFill>
                  <a:schemeClr val="tx1"/>
                </a:solidFill>
                <a:effectLst/>
                <a:ea typeface="Aptos" panose="020B0004020202020204" pitchFamily="34" charset="0"/>
                <a:cs typeface="Times New Roman" panose="02020603050405020304" pitchFamily="18" charset="0"/>
              </a:rPr>
              <a:t>"</a:t>
            </a:r>
            <a:r>
              <a:rPr lang="en-US" sz="2600" b="1" kern="100" dirty="0">
                <a:solidFill>
                  <a:schemeClr val="tx1"/>
                </a:solidFill>
                <a:effectLst/>
                <a:ea typeface="Aptos" panose="020B0004020202020204" pitchFamily="34" charset="0"/>
                <a:cs typeface="Times New Roman" panose="02020603050405020304" pitchFamily="18" charset="0"/>
              </a:rPr>
              <a:t>The links between hurricanes and climate change are becoming more apparent</a:t>
            </a:r>
            <a:r>
              <a:rPr lang="en-US" sz="2600" kern="100" dirty="0">
                <a:solidFill>
                  <a:schemeClr val="tx1"/>
                </a:solidFill>
                <a:effectLst/>
                <a:ea typeface="Aptos" panose="020B0004020202020204" pitchFamily="34" charset="0"/>
                <a:cs typeface="Times New Roman" panose="02020603050405020304" pitchFamily="18" charset="0"/>
              </a:rPr>
              <a:t>. A warming planet can expect to see stronger hurricanes over time, and a higher incidence of the most powerful storms — though the overall number of storms could drop, because factors like stronger wind shear could keep weaker storms from forming“ (New York Times, 2021).</a:t>
            </a:r>
          </a:p>
        </p:txBody>
      </p:sp>
    </p:spTree>
    <p:extLst>
      <p:ext uri="{BB962C8B-B14F-4D97-AF65-F5344CB8AC3E}">
        <p14:creationId xmlns:p14="http://schemas.microsoft.com/office/powerpoint/2010/main" val="215787530"/>
      </p:ext>
    </p:extLst>
  </p:cSld>
  <p:clrMapOvr>
    <a:masterClrMapping/>
  </p:clrMapOvr>
</p:sld>
</file>

<file path=ppt/theme/theme1.xml><?xml version="1.0" encoding="utf-8"?>
<a:theme xmlns:a="http://schemas.openxmlformats.org/drawingml/2006/main" name="_powerPointMaster_university_myriadMi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powerPoint_university_minionMyriad</Template>
  <TotalTime>0</TotalTime>
  <Words>983</Words>
  <Application>Microsoft Office PowerPoint</Application>
  <PresentationFormat>Widescreen</PresentationFormat>
  <Paragraphs>108</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Segoe UI</vt:lpstr>
      <vt:lpstr>Calibri</vt:lpstr>
      <vt:lpstr>Arial</vt:lpstr>
      <vt:lpstr>Times</vt:lpstr>
      <vt:lpstr>Aptos</vt:lpstr>
      <vt:lpstr>Times New Roman</vt:lpstr>
      <vt:lpstr>Minion Pro</vt:lpstr>
      <vt:lpstr>Myriad Pro</vt:lpstr>
      <vt:lpstr>_powerPointMaster_university_myriadMinion</vt:lpstr>
      <vt:lpstr>Provost Fellowship</vt:lpstr>
      <vt:lpstr>Outline:</vt:lpstr>
      <vt:lpstr>Climate change &amp; the global south</vt:lpstr>
      <vt:lpstr>The impacts of media framing</vt:lpstr>
      <vt:lpstr>Research Question:</vt:lpstr>
      <vt:lpstr>Media content analysis (design)</vt:lpstr>
      <vt:lpstr>Media content analysis (results)</vt:lpstr>
      <vt:lpstr>Media content analysis (results)</vt:lpstr>
      <vt:lpstr>Media content analysis (results)</vt:lpstr>
      <vt:lpstr>Media content analysis (results)</vt:lpstr>
      <vt:lpstr>Media content analysis (results)</vt:lpstr>
      <vt:lpstr>Media content analysis (results)</vt:lpstr>
      <vt:lpstr>Public opinion survey experiment (design)</vt:lpstr>
      <vt:lpstr>Public opinion survey  (Result expectations)</vt:lpstr>
      <vt:lpstr>Discussion &amp; Policy implications</vt:lpstr>
      <vt:lpstr>Discussion &amp; Policy 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2014-10-20T16:32:03Z</dcterms:created>
  <dcterms:modified xsi:type="dcterms:W3CDTF">2024-04-20T16:44:21Z</dcterms:modified>
</cp:coreProperties>
</file>